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7" r:id="rId2"/>
  </p:sldMasterIdLst>
  <p:notesMasterIdLst>
    <p:notesMasterId r:id="rId404"/>
  </p:notesMasterIdLst>
  <p:handoutMasterIdLst>
    <p:handoutMasterId r:id="rId405"/>
  </p:handoutMasterIdLst>
  <p:sldIdLst>
    <p:sldId id="259" r:id="rId3"/>
    <p:sldId id="1047" r:id="rId4"/>
    <p:sldId id="1130" r:id="rId5"/>
    <p:sldId id="588" r:id="rId6"/>
    <p:sldId id="1048" r:id="rId7"/>
    <p:sldId id="1049" r:id="rId8"/>
    <p:sldId id="1050" r:id="rId9"/>
    <p:sldId id="1051" r:id="rId10"/>
    <p:sldId id="1052" r:id="rId11"/>
    <p:sldId id="1053" r:id="rId12"/>
    <p:sldId id="1054" r:id="rId13"/>
    <p:sldId id="1055" r:id="rId14"/>
    <p:sldId id="1056" r:id="rId15"/>
    <p:sldId id="1057" r:id="rId16"/>
    <p:sldId id="1058" r:id="rId17"/>
    <p:sldId id="1059" r:id="rId18"/>
    <p:sldId id="1060" r:id="rId19"/>
    <p:sldId id="1063" r:id="rId20"/>
    <p:sldId id="1061" r:id="rId21"/>
    <p:sldId id="1062" r:id="rId22"/>
    <p:sldId id="1064" r:id="rId23"/>
    <p:sldId id="1065" r:id="rId24"/>
    <p:sldId id="1066" r:id="rId25"/>
    <p:sldId id="1067" r:id="rId26"/>
    <p:sldId id="1068" r:id="rId27"/>
    <p:sldId id="1069" r:id="rId28"/>
    <p:sldId id="1070" r:id="rId29"/>
    <p:sldId id="1071" r:id="rId30"/>
    <p:sldId id="1072" r:id="rId31"/>
    <p:sldId id="1073" r:id="rId32"/>
    <p:sldId id="1074" r:id="rId33"/>
    <p:sldId id="1075" r:id="rId34"/>
    <p:sldId id="1076" r:id="rId35"/>
    <p:sldId id="1077" r:id="rId36"/>
    <p:sldId id="1078" r:id="rId37"/>
    <p:sldId id="1079" r:id="rId38"/>
    <p:sldId id="1080" r:id="rId39"/>
    <p:sldId id="1081" r:id="rId40"/>
    <p:sldId id="1083" r:id="rId41"/>
    <p:sldId id="1082" r:id="rId42"/>
    <p:sldId id="1084" r:id="rId43"/>
    <p:sldId id="1085" r:id="rId44"/>
    <p:sldId id="1086" r:id="rId45"/>
    <p:sldId id="1087" r:id="rId46"/>
    <p:sldId id="1088" r:id="rId47"/>
    <p:sldId id="1089" r:id="rId48"/>
    <p:sldId id="1090" r:id="rId49"/>
    <p:sldId id="1091" r:id="rId50"/>
    <p:sldId id="1092" r:id="rId51"/>
    <p:sldId id="1093" r:id="rId52"/>
    <p:sldId id="1094" r:id="rId53"/>
    <p:sldId id="1095" r:id="rId54"/>
    <p:sldId id="1096" r:id="rId55"/>
    <p:sldId id="1097" r:id="rId56"/>
    <p:sldId id="1098" r:id="rId57"/>
    <p:sldId id="1099" r:id="rId58"/>
    <p:sldId id="1100" r:id="rId59"/>
    <p:sldId id="1101" r:id="rId60"/>
    <p:sldId id="1103" r:id="rId61"/>
    <p:sldId id="1102" r:id="rId62"/>
    <p:sldId id="1104" r:id="rId63"/>
    <p:sldId id="1105" r:id="rId64"/>
    <p:sldId id="1106" r:id="rId65"/>
    <p:sldId id="1107" r:id="rId66"/>
    <p:sldId id="1108" r:id="rId67"/>
    <p:sldId id="1109" r:id="rId68"/>
    <p:sldId id="1110" r:id="rId69"/>
    <p:sldId id="1111" r:id="rId70"/>
    <p:sldId id="1112" r:id="rId71"/>
    <p:sldId id="1113" r:id="rId72"/>
    <p:sldId id="1114" r:id="rId73"/>
    <p:sldId id="1115" r:id="rId74"/>
    <p:sldId id="1116" r:id="rId75"/>
    <p:sldId id="1117" r:id="rId76"/>
    <p:sldId id="1118" r:id="rId77"/>
    <p:sldId id="1119" r:id="rId78"/>
    <p:sldId id="1120" r:id="rId79"/>
    <p:sldId id="1121" r:id="rId80"/>
    <p:sldId id="1122" r:id="rId81"/>
    <p:sldId id="1123" r:id="rId82"/>
    <p:sldId id="1124" r:id="rId83"/>
    <p:sldId id="1125" r:id="rId84"/>
    <p:sldId id="1126" r:id="rId85"/>
    <p:sldId id="1127" r:id="rId86"/>
    <p:sldId id="1128" r:id="rId87"/>
    <p:sldId id="640" r:id="rId88"/>
    <p:sldId id="1131" r:id="rId89"/>
    <p:sldId id="1129" r:id="rId90"/>
    <p:sldId id="1132" r:id="rId91"/>
    <p:sldId id="1133" r:id="rId92"/>
    <p:sldId id="1134" r:id="rId93"/>
    <p:sldId id="1135" r:id="rId94"/>
    <p:sldId id="1136" r:id="rId95"/>
    <p:sldId id="1137" r:id="rId96"/>
    <p:sldId id="1138" r:id="rId97"/>
    <p:sldId id="1139" r:id="rId98"/>
    <p:sldId id="1140" r:id="rId99"/>
    <p:sldId id="1141" r:id="rId100"/>
    <p:sldId id="1142" r:id="rId101"/>
    <p:sldId id="1143" r:id="rId102"/>
    <p:sldId id="1144" r:id="rId103"/>
    <p:sldId id="1145" r:id="rId104"/>
    <p:sldId id="1146" r:id="rId105"/>
    <p:sldId id="1147" r:id="rId106"/>
    <p:sldId id="1148" r:id="rId107"/>
    <p:sldId id="1149" r:id="rId108"/>
    <p:sldId id="1150" r:id="rId109"/>
    <p:sldId id="1151" r:id="rId110"/>
    <p:sldId id="1152" r:id="rId111"/>
    <p:sldId id="1153" r:id="rId112"/>
    <p:sldId id="1154" r:id="rId113"/>
    <p:sldId id="1155" r:id="rId114"/>
    <p:sldId id="1156" r:id="rId115"/>
    <p:sldId id="1157" r:id="rId116"/>
    <p:sldId id="1158" r:id="rId117"/>
    <p:sldId id="1159" r:id="rId118"/>
    <p:sldId id="1160" r:id="rId119"/>
    <p:sldId id="1161" r:id="rId120"/>
    <p:sldId id="1162" r:id="rId121"/>
    <p:sldId id="1163" r:id="rId122"/>
    <p:sldId id="1169" r:id="rId123"/>
    <p:sldId id="1164" r:id="rId124"/>
    <p:sldId id="1165" r:id="rId125"/>
    <p:sldId id="1166" r:id="rId126"/>
    <p:sldId id="1167" r:id="rId127"/>
    <p:sldId id="1168" r:id="rId128"/>
    <p:sldId id="1170" r:id="rId129"/>
    <p:sldId id="1171" r:id="rId130"/>
    <p:sldId id="1172" r:id="rId131"/>
    <p:sldId id="1173" r:id="rId132"/>
    <p:sldId id="1174" r:id="rId133"/>
    <p:sldId id="1175" r:id="rId134"/>
    <p:sldId id="1176" r:id="rId135"/>
    <p:sldId id="1177" r:id="rId136"/>
    <p:sldId id="1178" r:id="rId137"/>
    <p:sldId id="1179" r:id="rId138"/>
    <p:sldId id="1180" r:id="rId139"/>
    <p:sldId id="1181" r:id="rId140"/>
    <p:sldId id="1182" r:id="rId141"/>
    <p:sldId id="1183" r:id="rId142"/>
    <p:sldId id="1184" r:id="rId143"/>
    <p:sldId id="1185" r:id="rId144"/>
    <p:sldId id="1186" r:id="rId145"/>
    <p:sldId id="1187" r:id="rId146"/>
    <p:sldId id="1188" r:id="rId147"/>
    <p:sldId id="1189" r:id="rId148"/>
    <p:sldId id="1191" r:id="rId149"/>
    <p:sldId id="1190" r:id="rId150"/>
    <p:sldId id="1192" r:id="rId151"/>
    <p:sldId id="1193" r:id="rId152"/>
    <p:sldId id="1194" r:id="rId153"/>
    <p:sldId id="1195" r:id="rId154"/>
    <p:sldId id="1196" r:id="rId155"/>
    <p:sldId id="1197" r:id="rId156"/>
    <p:sldId id="1198" r:id="rId157"/>
    <p:sldId id="1199" r:id="rId158"/>
    <p:sldId id="1200" r:id="rId159"/>
    <p:sldId id="1201" r:id="rId160"/>
    <p:sldId id="1202" r:id="rId161"/>
    <p:sldId id="1203" r:id="rId162"/>
    <p:sldId id="1204" r:id="rId163"/>
    <p:sldId id="1205" r:id="rId164"/>
    <p:sldId id="1206" r:id="rId165"/>
    <p:sldId id="1209" r:id="rId166"/>
    <p:sldId id="1207" r:id="rId167"/>
    <p:sldId id="1210" r:id="rId168"/>
    <p:sldId id="1211" r:id="rId169"/>
    <p:sldId id="1212" r:id="rId170"/>
    <p:sldId id="1213" r:id="rId171"/>
    <p:sldId id="1214" r:id="rId172"/>
    <p:sldId id="1215" r:id="rId173"/>
    <p:sldId id="1216" r:id="rId174"/>
    <p:sldId id="1217" r:id="rId175"/>
    <p:sldId id="1218" r:id="rId176"/>
    <p:sldId id="1219" r:id="rId177"/>
    <p:sldId id="1220" r:id="rId178"/>
    <p:sldId id="1221" r:id="rId179"/>
    <p:sldId id="1222" r:id="rId180"/>
    <p:sldId id="1223" r:id="rId181"/>
    <p:sldId id="1224" r:id="rId182"/>
    <p:sldId id="1225" r:id="rId183"/>
    <p:sldId id="1226" r:id="rId184"/>
    <p:sldId id="1227" r:id="rId185"/>
    <p:sldId id="1228" r:id="rId186"/>
    <p:sldId id="1229" r:id="rId187"/>
    <p:sldId id="1230" r:id="rId188"/>
    <p:sldId id="1233" r:id="rId189"/>
    <p:sldId id="1232" r:id="rId190"/>
    <p:sldId id="1234" r:id="rId191"/>
    <p:sldId id="1235" r:id="rId192"/>
    <p:sldId id="1236" r:id="rId193"/>
    <p:sldId id="1237" r:id="rId194"/>
    <p:sldId id="1238" r:id="rId195"/>
    <p:sldId id="1239" r:id="rId196"/>
    <p:sldId id="1240" r:id="rId197"/>
    <p:sldId id="1241" r:id="rId198"/>
    <p:sldId id="1242" r:id="rId199"/>
    <p:sldId id="1243" r:id="rId200"/>
    <p:sldId id="1244" r:id="rId201"/>
    <p:sldId id="1245" r:id="rId202"/>
    <p:sldId id="1248" r:id="rId203"/>
    <p:sldId id="1247" r:id="rId204"/>
    <p:sldId id="1246" r:id="rId205"/>
    <p:sldId id="1249" r:id="rId206"/>
    <p:sldId id="1250" r:id="rId207"/>
    <p:sldId id="1251" r:id="rId208"/>
    <p:sldId id="1252" r:id="rId209"/>
    <p:sldId id="1253" r:id="rId210"/>
    <p:sldId id="1254" r:id="rId211"/>
    <p:sldId id="1255" r:id="rId212"/>
    <p:sldId id="1256" r:id="rId213"/>
    <p:sldId id="1257" r:id="rId214"/>
    <p:sldId id="1258" r:id="rId215"/>
    <p:sldId id="1259" r:id="rId216"/>
    <p:sldId id="1261" r:id="rId217"/>
    <p:sldId id="1260" r:id="rId218"/>
    <p:sldId id="1262" r:id="rId219"/>
    <p:sldId id="1263" r:id="rId220"/>
    <p:sldId id="1264" r:id="rId221"/>
    <p:sldId id="1265" r:id="rId222"/>
    <p:sldId id="1266" r:id="rId223"/>
    <p:sldId id="1267" r:id="rId224"/>
    <p:sldId id="1270" r:id="rId225"/>
    <p:sldId id="1272" r:id="rId226"/>
    <p:sldId id="1271" r:id="rId227"/>
    <p:sldId id="1269" r:id="rId228"/>
    <p:sldId id="1268" r:id="rId229"/>
    <p:sldId id="1273" r:id="rId230"/>
    <p:sldId id="1274" r:id="rId231"/>
    <p:sldId id="1275" r:id="rId232"/>
    <p:sldId id="1276" r:id="rId233"/>
    <p:sldId id="1277" r:id="rId234"/>
    <p:sldId id="1278" r:id="rId235"/>
    <p:sldId id="1279" r:id="rId236"/>
    <p:sldId id="1280" r:id="rId237"/>
    <p:sldId id="1281" r:id="rId238"/>
    <p:sldId id="1282" r:id="rId239"/>
    <p:sldId id="1285" r:id="rId240"/>
    <p:sldId id="1286" r:id="rId241"/>
    <p:sldId id="1283" r:id="rId242"/>
    <p:sldId id="1287" r:id="rId243"/>
    <p:sldId id="1288" r:id="rId244"/>
    <p:sldId id="1284" r:id="rId245"/>
    <p:sldId id="1289" r:id="rId246"/>
    <p:sldId id="1290" r:id="rId247"/>
    <p:sldId id="1291" r:id="rId248"/>
    <p:sldId id="1292" r:id="rId249"/>
    <p:sldId id="1293" r:id="rId250"/>
    <p:sldId id="1294" r:id="rId251"/>
    <p:sldId id="1295" r:id="rId252"/>
    <p:sldId id="1296" r:id="rId253"/>
    <p:sldId id="1297" r:id="rId254"/>
    <p:sldId id="1298" r:id="rId255"/>
    <p:sldId id="1299" r:id="rId256"/>
    <p:sldId id="1302" r:id="rId257"/>
    <p:sldId id="1301" r:id="rId258"/>
    <p:sldId id="1304" r:id="rId259"/>
    <p:sldId id="1305" r:id="rId260"/>
    <p:sldId id="1303" r:id="rId261"/>
    <p:sldId id="1300" r:id="rId262"/>
    <p:sldId id="1309" r:id="rId263"/>
    <p:sldId id="1306" r:id="rId264"/>
    <p:sldId id="1307" r:id="rId265"/>
    <p:sldId id="1308" r:id="rId266"/>
    <p:sldId id="1310" r:id="rId267"/>
    <p:sldId id="1311" r:id="rId268"/>
    <p:sldId id="1312" r:id="rId269"/>
    <p:sldId id="1313" r:id="rId270"/>
    <p:sldId id="1314" r:id="rId271"/>
    <p:sldId id="1315" r:id="rId272"/>
    <p:sldId id="1316" r:id="rId273"/>
    <p:sldId id="1317" r:id="rId274"/>
    <p:sldId id="1319" r:id="rId275"/>
    <p:sldId id="1318" r:id="rId276"/>
    <p:sldId id="1320" r:id="rId277"/>
    <p:sldId id="1321" r:id="rId278"/>
    <p:sldId id="1322" r:id="rId279"/>
    <p:sldId id="1323" r:id="rId280"/>
    <p:sldId id="1324" r:id="rId281"/>
    <p:sldId id="1325" r:id="rId282"/>
    <p:sldId id="1326" r:id="rId283"/>
    <p:sldId id="1327" r:id="rId284"/>
    <p:sldId id="1328" r:id="rId285"/>
    <p:sldId id="1329" r:id="rId286"/>
    <p:sldId id="1330" r:id="rId287"/>
    <p:sldId id="1331" r:id="rId288"/>
    <p:sldId id="1332" r:id="rId289"/>
    <p:sldId id="1333" r:id="rId290"/>
    <p:sldId id="1334" r:id="rId291"/>
    <p:sldId id="1335" r:id="rId292"/>
    <p:sldId id="1336" r:id="rId293"/>
    <p:sldId id="1337" r:id="rId294"/>
    <p:sldId id="1338" r:id="rId295"/>
    <p:sldId id="1339" r:id="rId296"/>
    <p:sldId id="1340" r:id="rId297"/>
    <p:sldId id="1341" r:id="rId298"/>
    <p:sldId id="1346" r:id="rId299"/>
    <p:sldId id="1345" r:id="rId300"/>
    <p:sldId id="1344" r:id="rId301"/>
    <p:sldId id="1342" r:id="rId302"/>
    <p:sldId id="1343" r:id="rId303"/>
    <p:sldId id="1347" r:id="rId304"/>
    <p:sldId id="1348" r:id="rId305"/>
    <p:sldId id="1349" r:id="rId306"/>
    <p:sldId id="1350" r:id="rId307"/>
    <p:sldId id="1351" r:id="rId308"/>
    <p:sldId id="1352" r:id="rId309"/>
    <p:sldId id="1353" r:id="rId310"/>
    <p:sldId id="1354" r:id="rId311"/>
    <p:sldId id="1356" r:id="rId312"/>
    <p:sldId id="1355" r:id="rId313"/>
    <p:sldId id="1357" r:id="rId314"/>
    <p:sldId id="1358" r:id="rId315"/>
    <p:sldId id="1359" r:id="rId316"/>
    <p:sldId id="1364" r:id="rId317"/>
    <p:sldId id="1360" r:id="rId318"/>
    <p:sldId id="1365" r:id="rId319"/>
    <p:sldId id="1366" r:id="rId320"/>
    <p:sldId id="1361" r:id="rId321"/>
    <p:sldId id="1362" r:id="rId322"/>
    <p:sldId id="1363" r:id="rId323"/>
    <p:sldId id="1367" r:id="rId324"/>
    <p:sldId id="1368" r:id="rId325"/>
    <p:sldId id="1369" r:id="rId326"/>
    <p:sldId id="1370" r:id="rId327"/>
    <p:sldId id="1371" r:id="rId328"/>
    <p:sldId id="1372" r:id="rId329"/>
    <p:sldId id="1373" r:id="rId330"/>
    <p:sldId id="1374" r:id="rId331"/>
    <p:sldId id="1375" r:id="rId332"/>
    <p:sldId id="1376" r:id="rId333"/>
    <p:sldId id="1377" r:id="rId334"/>
    <p:sldId id="1378" r:id="rId335"/>
    <p:sldId id="1379" r:id="rId336"/>
    <p:sldId id="1380" r:id="rId337"/>
    <p:sldId id="1383" r:id="rId338"/>
    <p:sldId id="1382" r:id="rId339"/>
    <p:sldId id="1384" r:id="rId340"/>
    <p:sldId id="1385" r:id="rId341"/>
    <p:sldId id="1386" r:id="rId342"/>
    <p:sldId id="1387" r:id="rId343"/>
    <p:sldId id="1388" r:id="rId344"/>
    <p:sldId id="1389" r:id="rId345"/>
    <p:sldId id="1390" r:id="rId346"/>
    <p:sldId id="1391" r:id="rId347"/>
    <p:sldId id="1392" r:id="rId348"/>
    <p:sldId id="1393" r:id="rId349"/>
    <p:sldId id="1394" r:id="rId350"/>
    <p:sldId id="1396" r:id="rId351"/>
    <p:sldId id="1395" r:id="rId352"/>
    <p:sldId id="1398" r:id="rId353"/>
    <p:sldId id="1399" r:id="rId354"/>
    <p:sldId id="1400" r:id="rId355"/>
    <p:sldId id="1401" r:id="rId356"/>
    <p:sldId id="1402" r:id="rId357"/>
    <p:sldId id="1403" r:id="rId358"/>
    <p:sldId id="1406" r:id="rId359"/>
    <p:sldId id="1404" r:id="rId360"/>
    <p:sldId id="1405" r:id="rId361"/>
    <p:sldId id="1407" r:id="rId362"/>
    <p:sldId id="1408" r:id="rId363"/>
    <p:sldId id="1409" r:id="rId364"/>
    <p:sldId id="1410" r:id="rId365"/>
    <p:sldId id="1411" r:id="rId366"/>
    <p:sldId id="1414" r:id="rId367"/>
    <p:sldId id="1413" r:id="rId368"/>
    <p:sldId id="1412" r:id="rId369"/>
    <p:sldId id="1415" r:id="rId370"/>
    <p:sldId id="1416" r:id="rId371"/>
    <p:sldId id="1417" r:id="rId372"/>
    <p:sldId id="1418" r:id="rId373"/>
    <p:sldId id="1419" r:id="rId374"/>
    <p:sldId id="1420" r:id="rId375"/>
    <p:sldId id="1421" r:id="rId376"/>
    <p:sldId id="1422" r:id="rId377"/>
    <p:sldId id="1423" r:id="rId378"/>
    <p:sldId id="1424" r:id="rId379"/>
    <p:sldId id="1425" r:id="rId380"/>
    <p:sldId id="1428" r:id="rId381"/>
    <p:sldId id="1426" r:id="rId382"/>
    <p:sldId id="1427" r:id="rId383"/>
    <p:sldId id="1429" r:id="rId384"/>
    <p:sldId id="1430" r:id="rId385"/>
    <p:sldId id="1431" r:id="rId386"/>
    <p:sldId id="1433" r:id="rId387"/>
    <p:sldId id="1432" r:id="rId388"/>
    <p:sldId id="1434" r:id="rId389"/>
    <p:sldId id="1435" r:id="rId390"/>
    <p:sldId id="1437" r:id="rId391"/>
    <p:sldId id="1439" r:id="rId392"/>
    <p:sldId id="1438" r:id="rId393"/>
    <p:sldId id="1440" r:id="rId394"/>
    <p:sldId id="1436" r:id="rId395"/>
    <p:sldId id="1442" r:id="rId396"/>
    <p:sldId id="1441" r:id="rId397"/>
    <p:sldId id="1443" r:id="rId398"/>
    <p:sldId id="1444" r:id="rId399"/>
    <p:sldId id="1445" r:id="rId400"/>
    <p:sldId id="1446" r:id="rId401"/>
    <p:sldId id="1447" r:id="rId402"/>
    <p:sldId id="1448" r:id="rId40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defaultTextStyle>
  <p:extLst>
    <p:ext uri="{EFAFB233-063F-42B5-8137-9DF3F51BA10A}">
      <p15:sldGuideLst xmlns:p15="http://schemas.microsoft.com/office/powerpoint/2012/main">
        <p15:guide id="1" orient="horz" pos="1643">
          <p15:clr>
            <a:srgbClr val="A4A3A4"/>
          </p15:clr>
        </p15:guide>
        <p15:guide id="2" pos="2903">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p" initials="h" lastIdx="1" clrIdx="0">
    <p:extLst>
      <p:ext uri="{19B8F6BF-5375-455C-9EA6-DF929625EA0E}">
        <p15:presenceInfo xmlns:p15="http://schemas.microsoft.com/office/powerpoint/2012/main" userId="hp"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FCECE8"/>
    <a:srgbClr val="FFFFFF"/>
    <a:srgbClr val="8182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59" autoAdjust="0"/>
    <p:restoredTop sz="88029" autoAdjust="0"/>
  </p:normalViewPr>
  <p:slideViewPr>
    <p:cSldViewPr snapToGrid="0" showGuides="1">
      <p:cViewPr varScale="1">
        <p:scale>
          <a:sx n="104" d="100"/>
          <a:sy n="104" d="100"/>
        </p:scale>
        <p:origin x="696" y="58"/>
      </p:cViewPr>
      <p:guideLst>
        <p:guide orient="horz" pos="1643"/>
        <p:guide pos="2903"/>
      </p:guideLst>
    </p:cSldViewPr>
  </p:slideViewPr>
  <p:outlineViewPr>
    <p:cViewPr>
      <p:scale>
        <a:sx n="33" d="100"/>
        <a:sy n="33" d="100"/>
      </p:scale>
      <p:origin x="0" y="0"/>
    </p:cViewPr>
  </p:outlineViewPr>
  <p:notesTextViewPr>
    <p:cViewPr>
      <p:scale>
        <a:sx n="125" d="100"/>
        <a:sy n="125" d="100"/>
      </p:scale>
      <p:origin x="0" y="0"/>
    </p:cViewPr>
  </p:notesTextViewPr>
  <p:notesViewPr>
    <p:cSldViewPr snapToGrid="0" showGuides="1">
      <p:cViewPr varScale="1">
        <p:scale>
          <a:sx n="54" d="100"/>
          <a:sy n="54"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slide" Target="slides/slide364.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slide" Target="slides/slide375.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402" Type="http://schemas.openxmlformats.org/officeDocument/2006/relationships/slide" Target="slides/slide400.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388" Type="http://schemas.openxmlformats.org/officeDocument/2006/relationships/slide" Target="slides/slide386.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399" Type="http://schemas.openxmlformats.org/officeDocument/2006/relationships/slide" Target="slides/slide397.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172" Type="http://schemas.openxmlformats.org/officeDocument/2006/relationships/slide" Target="slides/slide170.xml"/><Relationship Id="rId228" Type="http://schemas.openxmlformats.org/officeDocument/2006/relationships/slide" Target="slides/slide226.xml"/><Relationship Id="rId281" Type="http://schemas.openxmlformats.org/officeDocument/2006/relationships/slide" Target="slides/slide279.xml"/><Relationship Id="rId337" Type="http://schemas.openxmlformats.org/officeDocument/2006/relationships/slide" Target="slides/slide335.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slide" Target="slides/slide377.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390" Type="http://schemas.openxmlformats.org/officeDocument/2006/relationships/slide" Target="slides/slide388.xml"/><Relationship Id="rId404" Type="http://schemas.openxmlformats.org/officeDocument/2006/relationships/notesMaster" Target="notesMasters/notesMaster1.xml"/><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261" Type="http://schemas.openxmlformats.org/officeDocument/2006/relationships/slide" Target="slides/slide259.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slide" Target="slides/slide357.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370" Type="http://schemas.openxmlformats.org/officeDocument/2006/relationships/slide" Target="slides/slide368.xml"/><Relationship Id="rId230" Type="http://schemas.openxmlformats.org/officeDocument/2006/relationships/slide" Target="slides/slide228.xml"/><Relationship Id="rId25" Type="http://schemas.openxmlformats.org/officeDocument/2006/relationships/slide" Target="slides/slide23.xml"/><Relationship Id="rId67" Type="http://schemas.openxmlformats.org/officeDocument/2006/relationships/slide" Target="slides/slide65.xml"/><Relationship Id="rId272" Type="http://schemas.openxmlformats.org/officeDocument/2006/relationships/slide" Target="slides/slide270.xml"/><Relationship Id="rId328" Type="http://schemas.openxmlformats.org/officeDocument/2006/relationships/slide" Target="slides/slide326.xml"/><Relationship Id="rId132" Type="http://schemas.openxmlformats.org/officeDocument/2006/relationships/slide" Target="slides/slide130.xml"/><Relationship Id="rId174" Type="http://schemas.openxmlformats.org/officeDocument/2006/relationships/slide" Target="slides/slide172.xml"/><Relationship Id="rId381" Type="http://schemas.openxmlformats.org/officeDocument/2006/relationships/slide" Target="slides/slide379.xml"/><Relationship Id="rId241" Type="http://schemas.openxmlformats.org/officeDocument/2006/relationships/slide" Target="slides/slide239.xml"/><Relationship Id="rId36" Type="http://schemas.openxmlformats.org/officeDocument/2006/relationships/slide" Target="slides/slide34.xml"/><Relationship Id="rId283" Type="http://schemas.openxmlformats.org/officeDocument/2006/relationships/slide" Target="slides/slide281.xml"/><Relationship Id="rId339" Type="http://schemas.openxmlformats.org/officeDocument/2006/relationships/slide" Target="slides/slide337.xml"/><Relationship Id="rId78" Type="http://schemas.openxmlformats.org/officeDocument/2006/relationships/slide" Target="slides/slide76.xml"/><Relationship Id="rId101" Type="http://schemas.openxmlformats.org/officeDocument/2006/relationships/slide" Target="slides/slide99.xml"/><Relationship Id="rId143" Type="http://schemas.openxmlformats.org/officeDocument/2006/relationships/slide" Target="slides/slide141.xml"/><Relationship Id="rId185" Type="http://schemas.openxmlformats.org/officeDocument/2006/relationships/slide" Target="slides/slide183.xml"/><Relationship Id="rId350" Type="http://schemas.openxmlformats.org/officeDocument/2006/relationships/slide" Target="slides/slide348.xml"/><Relationship Id="rId406" Type="http://schemas.openxmlformats.org/officeDocument/2006/relationships/commentAuthors" Target="commentAuthors.xml"/><Relationship Id="rId9" Type="http://schemas.openxmlformats.org/officeDocument/2006/relationships/slide" Target="slides/slide7.xml"/><Relationship Id="rId210" Type="http://schemas.openxmlformats.org/officeDocument/2006/relationships/slide" Target="slides/slide208.xml"/><Relationship Id="rId392" Type="http://schemas.openxmlformats.org/officeDocument/2006/relationships/slide" Target="slides/slide390.xml"/><Relationship Id="rId252" Type="http://schemas.openxmlformats.org/officeDocument/2006/relationships/slide" Target="slides/slide250.xml"/><Relationship Id="rId294" Type="http://schemas.openxmlformats.org/officeDocument/2006/relationships/slide" Target="slides/slide292.xml"/><Relationship Id="rId308" Type="http://schemas.openxmlformats.org/officeDocument/2006/relationships/slide" Target="slides/slide306.xml"/><Relationship Id="rId47" Type="http://schemas.openxmlformats.org/officeDocument/2006/relationships/slide" Target="slides/slide45.xml"/><Relationship Id="rId89" Type="http://schemas.openxmlformats.org/officeDocument/2006/relationships/slide" Target="slides/slide87.xml"/><Relationship Id="rId112" Type="http://schemas.openxmlformats.org/officeDocument/2006/relationships/slide" Target="slides/slide110.xml"/><Relationship Id="rId154" Type="http://schemas.openxmlformats.org/officeDocument/2006/relationships/slide" Target="slides/slide152.xml"/><Relationship Id="rId361" Type="http://schemas.openxmlformats.org/officeDocument/2006/relationships/slide" Target="slides/slide359.xml"/><Relationship Id="rId196" Type="http://schemas.openxmlformats.org/officeDocument/2006/relationships/slide" Target="slides/slide194.xml"/><Relationship Id="rId16" Type="http://schemas.openxmlformats.org/officeDocument/2006/relationships/slide" Target="slides/slide14.xml"/><Relationship Id="rId221" Type="http://schemas.openxmlformats.org/officeDocument/2006/relationships/slide" Target="slides/slide219.xml"/><Relationship Id="rId263" Type="http://schemas.openxmlformats.org/officeDocument/2006/relationships/slide" Target="slides/slide261.xml"/><Relationship Id="rId319" Type="http://schemas.openxmlformats.org/officeDocument/2006/relationships/slide" Target="slides/slide317.xml"/><Relationship Id="rId58" Type="http://schemas.openxmlformats.org/officeDocument/2006/relationships/slide" Target="slides/slide56.xml"/><Relationship Id="rId123" Type="http://schemas.openxmlformats.org/officeDocument/2006/relationships/slide" Target="slides/slide121.xml"/><Relationship Id="rId330" Type="http://schemas.openxmlformats.org/officeDocument/2006/relationships/slide" Target="slides/slide328.xml"/><Relationship Id="rId165" Type="http://schemas.openxmlformats.org/officeDocument/2006/relationships/slide" Target="slides/slide163.xml"/><Relationship Id="rId372" Type="http://schemas.openxmlformats.org/officeDocument/2006/relationships/slide" Target="slides/slide370.xml"/><Relationship Id="rId232" Type="http://schemas.openxmlformats.org/officeDocument/2006/relationships/slide" Target="slides/slide230.xml"/><Relationship Id="rId274" Type="http://schemas.openxmlformats.org/officeDocument/2006/relationships/slide" Target="slides/slide272.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341" Type="http://schemas.openxmlformats.org/officeDocument/2006/relationships/slide" Target="slides/slide339.xml"/><Relationship Id="rId362" Type="http://schemas.openxmlformats.org/officeDocument/2006/relationships/slide" Target="slides/slide360.xml"/><Relationship Id="rId383" Type="http://schemas.openxmlformats.org/officeDocument/2006/relationships/slide" Target="slides/slide381.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slide" Target="slides/slide329.xml"/><Relationship Id="rId352" Type="http://schemas.openxmlformats.org/officeDocument/2006/relationships/slide" Target="slides/slide350.xml"/><Relationship Id="rId373" Type="http://schemas.openxmlformats.org/officeDocument/2006/relationships/slide" Target="slides/slide371.xml"/><Relationship Id="rId394" Type="http://schemas.openxmlformats.org/officeDocument/2006/relationships/slide" Target="slides/slide392.xml"/><Relationship Id="rId408" Type="http://schemas.openxmlformats.org/officeDocument/2006/relationships/viewProps" Target="viewProps.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363" Type="http://schemas.openxmlformats.org/officeDocument/2006/relationships/slide" Target="slides/slide361.xml"/><Relationship Id="rId384" Type="http://schemas.openxmlformats.org/officeDocument/2006/relationships/slide" Target="slides/slide382.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374" Type="http://schemas.openxmlformats.org/officeDocument/2006/relationships/slide" Target="slides/slide372.xml"/><Relationship Id="rId395" Type="http://schemas.openxmlformats.org/officeDocument/2006/relationships/slide" Target="slides/slide393.xml"/><Relationship Id="rId409" Type="http://schemas.openxmlformats.org/officeDocument/2006/relationships/theme" Target="theme/theme1.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slide" Target="slides/slide362.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385" Type="http://schemas.openxmlformats.org/officeDocument/2006/relationships/slide" Target="slides/slide383.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410" Type="http://schemas.openxmlformats.org/officeDocument/2006/relationships/tableStyles" Target="tableStyles.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slide" Target="slides/slide373.xml"/><Relationship Id="rId396" Type="http://schemas.openxmlformats.org/officeDocument/2006/relationships/slide" Target="slides/slide394.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400" Type="http://schemas.openxmlformats.org/officeDocument/2006/relationships/slide" Target="slides/slide398.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slide" Target="slides/slide363.xml"/><Relationship Id="rId386" Type="http://schemas.openxmlformats.org/officeDocument/2006/relationships/slide" Target="slides/slide384.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slide" Target="slides/slide374.xml"/><Relationship Id="rId397" Type="http://schemas.openxmlformats.org/officeDocument/2006/relationships/slide" Target="slides/slide395.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401" Type="http://schemas.openxmlformats.org/officeDocument/2006/relationships/slide" Target="slides/slide399.xml"/><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slide" Target="slides/slide385.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398" Type="http://schemas.openxmlformats.org/officeDocument/2006/relationships/slide" Target="slides/slide396.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slide" Target="slides/slide376.xml"/><Relationship Id="rId403" Type="http://schemas.openxmlformats.org/officeDocument/2006/relationships/slide" Target="slides/slide401.xml"/><Relationship Id="rId6" Type="http://schemas.openxmlformats.org/officeDocument/2006/relationships/slide" Target="slides/slide4.xml"/><Relationship Id="rId238" Type="http://schemas.openxmlformats.org/officeDocument/2006/relationships/slide" Target="slides/slide236.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slide" Target="slides/slide387.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162" Type="http://schemas.openxmlformats.org/officeDocument/2006/relationships/slide" Target="slides/slide160.xml"/><Relationship Id="rId218" Type="http://schemas.openxmlformats.org/officeDocument/2006/relationships/slide" Target="slides/slide216.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slide" Target="slides/slide367.xml"/><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slide" Target="slides/slide378.xml"/><Relationship Id="rId240" Type="http://schemas.openxmlformats.org/officeDocument/2006/relationships/slide" Target="slides/slide238.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391" Type="http://schemas.openxmlformats.org/officeDocument/2006/relationships/slide" Target="slides/slide389.xml"/><Relationship Id="rId405" Type="http://schemas.openxmlformats.org/officeDocument/2006/relationships/handoutMaster" Target="handoutMasters/handoutMaster1.xml"/><Relationship Id="rId251" Type="http://schemas.openxmlformats.org/officeDocument/2006/relationships/slide" Target="slides/slide249.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220" Type="http://schemas.openxmlformats.org/officeDocument/2006/relationships/slide" Target="slides/slide218.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slide" Target="slides/slide369.xml"/><Relationship Id="rId26" Type="http://schemas.openxmlformats.org/officeDocument/2006/relationships/slide" Target="slides/slide24.xml"/><Relationship Id="rId231" Type="http://schemas.openxmlformats.org/officeDocument/2006/relationships/slide" Target="slides/slide229.xml"/><Relationship Id="rId273" Type="http://schemas.openxmlformats.org/officeDocument/2006/relationships/slide" Target="slides/slide271.xml"/><Relationship Id="rId329" Type="http://schemas.openxmlformats.org/officeDocument/2006/relationships/slide" Target="slides/slide327.xml"/><Relationship Id="rId68" Type="http://schemas.openxmlformats.org/officeDocument/2006/relationships/slide" Target="slides/slide66.xml"/><Relationship Id="rId133" Type="http://schemas.openxmlformats.org/officeDocument/2006/relationships/slide" Target="slides/slide131.xml"/><Relationship Id="rId175" Type="http://schemas.openxmlformats.org/officeDocument/2006/relationships/slide" Target="slides/slide173.xml"/><Relationship Id="rId340" Type="http://schemas.openxmlformats.org/officeDocument/2006/relationships/slide" Target="slides/slide338.xml"/><Relationship Id="rId200" Type="http://schemas.openxmlformats.org/officeDocument/2006/relationships/slide" Target="slides/slide198.xml"/><Relationship Id="rId382" Type="http://schemas.openxmlformats.org/officeDocument/2006/relationships/slide" Target="slides/slide380.xml"/><Relationship Id="rId242" Type="http://schemas.openxmlformats.org/officeDocument/2006/relationships/slide" Target="slides/slide240.xml"/><Relationship Id="rId284" Type="http://schemas.openxmlformats.org/officeDocument/2006/relationships/slide" Target="slides/slide282.xml"/><Relationship Id="rId37" Type="http://schemas.openxmlformats.org/officeDocument/2006/relationships/slide" Target="slides/slide35.xml"/><Relationship Id="rId79" Type="http://schemas.openxmlformats.org/officeDocument/2006/relationships/slide" Target="slides/slide77.xml"/><Relationship Id="rId102" Type="http://schemas.openxmlformats.org/officeDocument/2006/relationships/slide" Target="slides/slide100.xml"/><Relationship Id="rId144" Type="http://schemas.openxmlformats.org/officeDocument/2006/relationships/slide" Target="slides/slide142.xml"/><Relationship Id="rId90" Type="http://schemas.openxmlformats.org/officeDocument/2006/relationships/slide" Target="slides/slide88.xml"/><Relationship Id="rId186" Type="http://schemas.openxmlformats.org/officeDocument/2006/relationships/slide" Target="slides/slide184.xml"/><Relationship Id="rId351" Type="http://schemas.openxmlformats.org/officeDocument/2006/relationships/slide" Target="slides/slide349.xml"/><Relationship Id="rId393" Type="http://schemas.openxmlformats.org/officeDocument/2006/relationships/slide" Target="slides/slide391.xml"/><Relationship Id="rId407" Type="http://schemas.openxmlformats.org/officeDocument/2006/relationships/presProps" Target="presProps.xml"/><Relationship Id="rId211" Type="http://schemas.openxmlformats.org/officeDocument/2006/relationships/slide" Target="slides/slide209.xml"/><Relationship Id="rId253" Type="http://schemas.openxmlformats.org/officeDocument/2006/relationships/slide" Target="slides/slide251.xml"/><Relationship Id="rId295" Type="http://schemas.openxmlformats.org/officeDocument/2006/relationships/slide" Target="slides/slide293.xml"/><Relationship Id="rId309" Type="http://schemas.openxmlformats.org/officeDocument/2006/relationships/slide" Target="slides/slide30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uFillTx/>
              </a:defRPr>
            </a:lvl1pPr>
          </a:lstStyle>
          <a:p>
            <a:endParaRPr lang="es-VE" dirty="0">
              <a:uFillTx/>
            </a:endParaRPr>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uFillTx/>
              </a:defRPr>
            </a:lvl1pPr>
          </a:lstStyle>
          <a:p>
            <a:fld id="{B998BAE2-6C42-43CB-9793-2376CA1590EB}" type="datetimeFigureOut">
              <a:rPr lang="es-VE" smtClean="0">
                <a:uFillTx/>
              </a:rPr>
              <a:t>29/6/2020</a:t>
            </a:fld>
            <a:endParaRPr lang="es-VE" dirty="0">
              <a:uFillTx/>
            </a:endParaRPr>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uFillTx/>
              </a:defRPr>
            </a:lvl1pPr>
          </a:lstStyle>
          <a:p>
            <a:endParaRPr lang="es-VE" dirty="0">
              <a:uFillTx/>
            </a:endParaRPr>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uFillTx/>
              </a:defRPr>
            </a:lvl1pPr>
          </a:lstStyle>
          <a:p>
            <a:fld id="{B7623DD5-4EB4-4103-AC71-9E788B45B543}" type="slidenum">
              <a:rPr lang="es-VE" smtClean="0">
                <a:uFillTx/>
              </a:rPr>
              <a:t>‹#›</a:t>
            </a:fld>
            <a:endParaRPr lang="es-VE" dirty="0">
              <a:uFillTx/>
            </a:endParaRPr>
          </a:p>
        </p:txBody>
      </p:sp>
    </p:spTree>
    <p:extLst>
      <p:ext uri="{BB962C8B-B14F-4D97-AF65-F5344CB8AC3E}">
        <p14:creationId xmlns:p14="http://schemas.microsoft.com/office/powerpoint/2010/main" val="17737471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uFillTx/>
              </a:defRPr>
            </a:lvl1pPr>
            <a:lvl2pPr marL="914400" lvl="1" indent="-298450">
              <a:spcBef>
                <a:spcPts val="0"/>
              </a:spcBef>
              <a:spcAft>
                <a:spcPts val="0"/>
              </a:spcAft>
              <a:buSzPts val="1100"/>
              <a:buChar char="○"/>
              <a:defRPr sz="1100">
                <a:uFillTx/>
              </a:defRPr>
            </a:lvl2pPr>
            <a:lvl3pPr marL="1371600" lvl="2" indent="-298450">
              <a:spcBef>
                <a:spcPts val="0"/>
              </a:spcBef>
              <a:spcAft>
                <a:spcPts val="0"/>
              </a:spcAft>
              <a:buSzPts val="1100"/>
              <a:buChar char="■"/>
              <a:defRPr sz="1100">
                <a:uFillTx/>
              </a:defRPr>
            </a:lvl3pPr>
            <a:lvl4pPr marL="1828800" lvl="3" indent="-298450">
              <a:spcBef>
                <a:spcPts val="0"/>
              </a:spcBef>
              <a:spcAft>
                <a:spcPts val="0"/>
              </a:spcAft>
              <a:buSzPts val="1100"/>
              <a:buChar char="●"/>
              <a:defRPr sz="1100">
                <a:uFillTx/>
              </a:defRPr>
            </a:lvl4pPr>
            <a:lvl5pPr marL="2286000" lvl="4" indent="-298450">
              <a:spcBef>
                <a:spcPts val="0"/>
              </a:spcBef>
              <a:spcAft>
                <a:spcPts val="0"/>
              </a:spcAft>
              <a:buSzPts val="1100"/>
              <a:buChar char="○"/>
              <a:defRPr sz="1100">
                <a:uFillTx/>
              </a:defRPr>
            </a:lvl5pPr>
            <a:lvl6pPr marL="2743200" lvl="5" indent="-298450">
              <a:spcBef>
                <a:spcPts val="0"/>
              </a:spcBef>
              <a:spcAft>
                <a:spcPts val="0"/>
              </a:spcAft>
              <a:buSzPts val="1100"/>
              <a:buChar char="■"/>
              <a:defRPr sz="1100">
                <a:uFillTx/>
              </a:defRPr>
            </a:lvl6pPr>
            <a:lvl7pPr marL="3200400" lvl="6" indent="-298450">
              <a:spcBef>
                <a:spcPts val="0"/>
              </a:spcBef>
              <a:spcAft>
                <a:spcPts val="0"/>
              </a:spcAft>
              <a:buSzPts val="1100"/>
              <a:buChar char="●"/>
              <a:defRPr sz="1100">
                <a:uFillTx/>
              </a:defRPr>
            </a:lvl7pPr>
            <a:lvl8pPr marL="3657600" lvl="7" indent="-298450">
              <a:spcBef>
                <a:spcPts val="0"/>
              </a:spcBef>
              <a:spcAft>
                <a:spcPts val="0"/>
              </a:spcAft>
              <a:buSzPts val="1100"/>
              <a:buChar char="○"/>
              <a:defRPr sz="1100">
                <a:uFillTx/>
              </a:defRPr>
            </a:lvl8pPr>
            <a:lvl9pPr marL="4114800" lvl="8" indent="-298450">
              <a:spcBef>
                <a:spcPts val="0"/>
              </a:spcBef>
              <a:spcAft>
                <a:spcPts val="0"/>
              </a:spcAft>
              <a:buSzPts val="1100"/>
              <a:buChar char="■"/>
              <a:defRPr sz="1100">
                <a:uFillTx/>
              </a:defRPr>
            </a:lvl9pPr>
          </a:lstStyle>
          <a:p>
            <a:endParaRPr>
              <a:uFillTx/>
            </a:endParaRPr>
          </a:p>
        </p:txBody>
      </p:sp>
    </p:spTree>
    <p:extLst>
      <p:ext uri="{BB962C8B-B14F-4D97-AF65-F5344CB8AC3E}">
        <p14:creationId xmlns:p14="http://schemas.microsoft.com/office/powerpoint/2010/main" val="386734611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3" Type="http://schemas.openxmlformats.org/officeDocument/2006/relationships/hyperlink" Target="http://www.oracle.com/technetwork/java/javase/downloads/jce8-download-2133166.html" TargetMode="External"/><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3" Type="http://schemas.openxmlformats.org/officeDocument/2006/relationships/hyperlink" Target="https://subscription.packtpub.com/book/big_data_and_business_intelligence/9781789131499/3" TargetMode="External"/><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3" Type="http://schemas.openxmlformats.org/officeDocument/2006/relationships/hyperlink" Target="https://subscription.packtpub.com/book/big_data_and_business_intelligence/9781789131499/3" TargetMode="External"/><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allthingsdistributed.com/files/amazon-dynamo-sosp2007.pdf"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subscription.packtpub.com/book/big_data_and_business_intelligence/9781789131499/1"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5052429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11707534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FFFFFF"/>
                </a:solidFill>
                <a:effectLst/>
                <a:latin typeface="Lato" panose="020F0502020204030203" pitchFamily="34" charset="0"/>
              </a:rPr>
              <a:t>Along with specifying the PEM file in the </a:t>
            </a:r>
            <a:r>
              <a:rPr lang="en-US" dirty="0"/>
              <a:t>[</a:t>
            </a:r>
            <a:r>
              <a:rPr lang="en-US" dirty="0" err="1"/>
              <a:t>ssl</a:t>
            </a:r>
            <a:r>
              <a:rPr lang="en-US" dirty="0"/>
              <a:t>]</a:t>
            </a:r>
            <a:r>
              <a:rPr lang="en-US" b="0" i="0" dirty="0">
                <a:solidFill>
                  <a:srgbClr val="FFFFFF"/>
                </a:solidFill>
                <a:effectLst/>
                <a:latin typeface="Lato" panose="020F0502020204030203" pitchFamily="34" charset="0"/>
              </a:rPr>
              <a:t> section, you will also need to specify whether the certificate should be validated at connection time. This feature is used for two-way SSL. Additionally, you will need to define </a:t>
            </a:r>
            <a:r>
              <a:rPr lang="en-US" dirty="0"/>
              <a:t>factory</a:t>
            </a:r>
            <a:r>
              <a:rPr lang="en-US" b="0" i="0" dirty="0">
                <a:solidFill>
                  <a:srgbClr val="FFFFFF"/>
                </a:solidFill>
                <a:effectLst/>
                <a:latin typeface="Lato" panose="020F0502020204030203" pitchFamily="34" charset="0"/>
              </a:rPr>
              <a:t> in the </a:t>
            </a:r>
            <a:r>
              <a:rPr lang="en-US" dirty="0"/>
              <a:t>[connection]</a:t>
            </a:r>
            <a:r>
              <a:rPr lang="en-US" b="0" i="0" dirty="0">
                <a:solidFill>
                  <a:srgbClr val="FFFFFF"/>
                </a:solidFill>
                <a:effectLst/>
                <a:latin typeface="Lato" panose="020F0502020204030203" pitchFamily="34" charset="0"/>
              </a:rPr>
              <a:t> section. Using the delivered </a:t>
            </a:r>
            <a:r>
              <a:rPr lang="en-US" dirty="0" err="1"/>
              <a:t>ssl_transport_factory</a:t>
            </a:r>
            <a:r>
              <a:rPr lang="en-US" b="0" i="0" dirty="0">
                <a:solidFill>
                  <a:srgbClr val="FFFFFF"/>
                </a:solidFill>
                <a:effectLst/>
                <a:latin typeface="Lato" panose="020F0502020204030203" pitchFamily="34" charset="0"/>
              </a:rPr>
              <a:t> will suffice.</a:t>
            </a:r>
            <a:endParaRPr dirty="0">
              <a:uFillTx/>
            </a:endParaRPr>
          </a:p>
        </p:txBody>
      </p:sp>
    </p:spTree>
    <p:extLst>
      <p:ext uri="{BB962C8B-B14F-4D97-AF65-F5344CB8AC3E}">
        <p14:creationId xmlns:p14="http://schemas.microsoft.com/office/powerpoint/2010/main" val="6070040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81425862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marL="158750" indent="0">
              <a:buNone/>
            </a:pPr>
            <a:r>
              <a:rPr lang="en-US" b="0" i="0" dirty="0">
                <a:solidFill>
                  <a:srgbClr val="FFFFFF"/>
                </a:solidFill>
                <a:effectLst/>
                <a:latin typeface="Lato" panose="020F0502020204030203" pitchFamily="34" charset="0"/>
              </a:rPr>
              <a:t>Getting started with CQL</a:t>
            </a:r>
          </a:p>
          <a:p>
            <a:pPr marL="158750" indent="0">
              <a:buNone/>
            </a:pPr>
            <a:r>
              <a:rPr lang="en-US" b="0" i="0" dirty="0">
                <a:solidFill>
                  <a:srgbClr val="FFFFFF"/>
                </a:solidFill>
                <a:effectLst/>
                <a:latin typeface="Lato" panose="020F0502020204030203" pitchFamily="34" charset="0"/>
              </a:rPr>
              <a:t>With some quick definitions of CQL data modeling and </a:t>
            </a:r>
            <a:r>
              <a:rPr lang="en-US" b="0" i="0" dirty="0" err="1">
                <a:solidFill>
                  <a:srgbClr val="FFFFFF"/>
                </a:solidFill>
                <a:effectLst/>
                <a:latin typeface="Lato" panose="020F0502020204030203" pitchFamily="34" charset="0"/>
              </a:rPr>
              <a:t>cqlsh</a:t>
            </a:r>
            <a:r>
              <a:rPr lang="en-US" b="0" i="0" dirty="0">
                <a:solidFill>
                  <a:srgbClr val="FFFFFF"/>
                </a:solidFill>
                <a:effectLst/>
                <a:latin typeface="Lato" panose="020F0502020204030203" pitchFamily="34" charset="0"/>
              </a:rPr>
              <a:t> completed, now we'll take a look at CQL. The basic commands for creating data structures (</a:t>
            </a:r>
            <a:r>
              <a:rPr lang="en-US" b="0" i="0" dirty="0" err="1">
                <a:solidFill>
                  <a:srgbClr val="FFFFFF"/>
                </a:solidFill>
                <a:effectLst/>
                <a:latin typeface="Lato" panose="020F0502020204030203" pitchFamily="34" charset="0"/>
              </a:rPr>
              <a:t>keyspaces</a:t>
            </a:r>
            <a:r>
              <a:rPr lang="en-US" b="0" i="0" dirty="0">
                <a:solidFill>
                  <a:srgbClr val="FFFFFF"/>
                </a:solidFill>
                <a:effectLst/>
                <a:latin typeface="Lato" panose="020F0502020204030203" pitchFamily="34" charset="0"/>
              </a:rPr>
              <a:t>, tables, and so on) will be covered right away, with command complexity increasing as we build more useful structures.</a:t>
            </a:r>
          </a:p>
          <a:p>
            <a:pPr marL="158750" indent="0">
              <a:buNone/>
            </a:pPr>
            <a:r>
              <a:rPr lang="en-US" b="0" i="0" dirty="0" err="1">
                <a:solidFill>
                  <a:srgbClr val="FFFFFF"/>
                </a:solidFill>
                <a:effectLst/>
                <a:latin typeface="Lato" panose="020F0502020204030203" pitchFamily="34" charset="0"/>
              </a:rPr>
              <a:t>Keyspaces</a:t>
            </a:r>
            <a:r>
              <a:rPr lang="en-US" b="0" i="0" dirty="0">
                <a:solidFill>
                  <a:srgbClr val="FFFFFF"/>
                </a:solidFill>
                <a:effectLst/>
                <a:latin typeface="Lato" panose="020F0502020204030203" pitchFamily="34" charset="0"/>
              </a:rPr>
              <a:t> are analogous to the logical databases of the relational world. A </a:t>
            </a:r>
            <a:r>
              <a:rPr lang="en-US" b="0" i="0" dirty="0" err="1">
                <a:solidFill>
                  <a:srgbClr val="FFFFFF"/>
                </a:solidFill>
                <a:effectLst/>
                <a:latin typeface="Lato" panose="020F0502020204030203" pitchFamily="34" charset="0"/>
              </a:rPr>
              <a:t>keyspace</a:t>
            </a:r>
            <a:r>
              <a:rPr lang="en-US" b="0" i="0" dirty="0">
                <a:solidFill>
                  <a:srgbClr val="FFFFFF"/>
                </a:solidFill>
                <a:effectLst/>
                <a:latin typeface="Lato" panose="020F0502020204030203" pitchFamily="34" charset="0"/>
              </a:rPr>
              <a:t> contains tables, which are usually related to each other by application, use case, or development team. When defining a </a:t>
            </a:r>
            <a:r>
              <a:rPr lang="en-US" b="0" i="0" dirty="0" err="1">
                <a:solidFill>
                  <a:srgbClr val="FFFFFF"/>
                </a:solidFill>
                <a:effectLst/>
                <a:latin typeface="Lato" panose="020F0502020204030203" pitchFamily="34" charset="0"/>
              </a:rPr>
              <a:t>keyspace</a:t>
            </a:r>
            <a:r>
              <a:rPr lang="en-US" b="0" i="0" dirty="0">
                <a:solidFill>
                  <a:srgbClr val="FFFFFF"/>
                </a:solidFill>
                <a:effectLst/>
                <a:latin typeface="Lato" panose="020F0502020204030203" pitchFamily="34" charset="0"/>
              </a:rPr>
              <a:t>, you also have the ability to control its replication behavior, specifying pairs of data center names and a numeric </a:t>
            </a:r>
            <a:r>
              <a:rPr lang="en-US" b="1" i="0" dirty="0">
                <a:solidFill>
                  <a:srgbClr val="FFFFFF"/>
                </a:solidFill>
                <a:effectLst/>
                <a:latin typeface="Lato" panose="020F0502020204030203" pitchFamily="34" charset="0"/>
              </a:rPr>
              <a:t>Replication Factor</a:t>
            </a:r>
            <a:r>
              <a:rPr lang="en-US" b="0" i="0" dirty="0">
                <a:solidFill>
                  <a:srgbClr val="FFFFFF"/>
                </a:solidFill>
                <a:effectLst/>
                <a:latin typeface="Lato" panose="020F0502020204030203" pitchFamily="34" charset="0"/>
              </a:rPr>
              <a:t> (</a:t>
            </a:r>
            <a:r>
              <a:rPr lang="en-US" b="1" i="0" dirty="0">
                <a:solidFill>
                  <a:srgbClr val="FFFFFF"/>
                </a:solidFill>
                <a:effectLst/>
                <a:latin typeface="Lato" panose="020F0502020204030203" pitchFamily="34" charset="0"/>
              </a:rPr>
              <a:t>RF</a:t>
            </a:r>
            <a:r>
              <a:rPr lang="en-US" b="0" i="0" dirty="0">
                <a:solidFill>
                  <a:srgbClr val="FFFFFF"/>
                </a:solidFill>
                <a:effectLst/>
                <a:latin typeface="Lato" panose="020F0502020204030203" pitchFamily="34" charset="0"/>
              </a:rPr>
              <a:t>).</a:t>
            </a:r>
          </a:p>
          <a:p>
            <a:pPr marL="158750" indent="0">
              <a:buNone/>
            </a:pPr>
            <a:r>
              <a:rPr lang="en-US" dirty="0">
                <a:uFillTx/>
              </a:rPr>
              <a:t>Here is the detailed explanation of the preceding query:</a:t>
            </a:r>
          </a:p>
          <a:p>
            <a:pPr marL="158750" indent="0">
              <a:buNone/>
            </a:pPr>
            <a:endParaRPr lang="en-US" dirty="0">
              <a:uFillTx/>
            </a:endParaRPr>
          </a:p>
          <a:p>
            <a:pPr marL="158750" indent="0">
              <a:buNone/>
            </a:pPr>
            <a:r>
              <a:rPr lang="en-US" dirty="0" err="1">
                <a:uFillTx/>
              </a:rPr>
              <a:t>keyspace_name</a:t>
            </a:r>
            <a:r>
              <a:rPr lang="en-US" dirty="0">
                <a:uFillTx/>
              </a:rPr>
              <a:t>: Valid </a:t>
            </a:r>
            <a:r>
              <a:rPr lang="en-US" dirty="0" err="1">
                <a:uFillTx/>
              </a:rPr>
              <a:t>keyspace</a:t>
            </a:r>
            <a:r>
              <a:rPr lang="en-US" dirty="0">
                <a:uFillTx/>
              </a:rPr>
              <a:t> names must be composed of alphanumeric characters and underscores.</a:t>
            </a:r>
          </a:p>
          <a:p>
            <a:pPr marL="158750" indent="0">
              <a:buNone/>
            </a:pPr>
            <a:r>
              <a:rPr lang="en-US" dirty="0" err="1">
                <a:uFillTx/>
              </a:rPr>
              <a:t>replication_strategy</a:t>
            </a:r>
            <a:r>
              <a:rPr lang="en-US" dirty="0">
                <a:uFillTx/>
              </a:rPr>
              <a:t>: Either </a:t>
            </a:r>
            <a:r>
              <a:rPr lang="en-US" dirty="0" err="1">
                <a:uFillTx/>
              </a:rPr>
              <a:t>SimpleStrategy</a:t>
            </a:r>
            <a:r>
              <a:rPr lang="en-US" dirty="0">
                <a:uFillTx/>
              </a:rPr>
              <a:t> or </a:t>
            </a:r>
            <a:r>
              <a:rPr lang="en-US" dirty="0" err="1">
                <a:uFillTx/>
              </a:rPr>
              <a:t>NetworkTopologyStrategy</a:t>
            </a:r>
            <a:r>
              <a:rPr lang="en-US" dirty="0">
                <a:uFillTx/>
              </a:rPr>
              <a:t>.</a:t>
            </a:r>
          </a:p>
          <a:p>
            <a:pPr marL="158750" indent="0">
              <a:buNone/>
            </a:pPr>
            <a:r>
              <a:rPr lang="en-US" dirty="0" err="1">
                <a:uFillTx/>
              </a:rPr>
              <a:t>data_center_name</a:t>
            </a:r>
            <a:r>
              <a:rPr lang="en-US" dirty="0">
                <a:uFillTx/>
              </a:rPr>
              <a:t>: Valid only for </a:t>
            </a:r>
            <a:r>
              <a:rPr lang="en-US" dirty="0" err="1">
                <a:uFillTx/>
              </a:rPr>
              <a:t>NetworkTopologyStrategy</a:t>
            </a:r>
            <a:r>
              <a:rPr lang="en-US" dirty="0">
                <a:uFillTx/>
              </a:rPr>
              <a:t>, must be the name of a valid data center. If using </a:t>
            </a:r>
            <a:r>
              <a:rPr lang="en-US" dirty="0" err="1">
                <a:uFillTx/>
              </a:rPr>
              <a:t>SimpleStrategy</a:t>
            </a:r>
            <a:r>
              <a:rPr lang="en-US" dirty="0">
                <a:uFillTx/>
              </a:rPr>
              <a:t>, specify </a:t>
            </a:r>
            <a:r>
              <a:rPr lang="en-US" dirty="0" err="1">
                <a:uFillTx/>
              </a:rPr>
              <a:t>replication_factor</a:t>
            </a:r>
            <a:r>
              <a:rPr lang="en-US" dirty="0">
                <a:uFillTx/>
              </a:rPr>
              <a:t>.</a:t>
            </a:r>
          </a:p>
          <a:p>
            <a:pPr marL="158750" indent="0">
              <a:buNone/>
            </a:pPr>
            <a:r>
              <a:rPr lang="en-US" dirty="0" err="1">
                <a:uFillTx/>
              </a:rPr>
              <a:t>replication_factor</a:t>
            </a:r>
            <a:r>
              <a:rPr lang="en-US" dirty="0">
                <a:uFillTx/>
              </a:rPr>
              <a:t>: A numeric value representing the number of replicas to write for the key with which it is paired.</a:t>
            </a:r>
          </a:p>
          <a:p>
            <a:pPr marL="158750" indent="0">
              <a:buNone/>
            </a:pPr>
            <a:r>
              <a:rPr lang="en-US" dirty="0" err="1">
                <a:uFillTx/>
              </a:rPr>
              <a:t>durable_writes</a:t>
            </a:r>
            <a:r>
              <a:rPr lang="en-US" dirty="0">
                <a:uFillTx/>
              </a:rPr>
              <a:t>: A Boolean indicating whether writes should be written to the commit log. If not specified, this defaults to true.</a:t>
            </a:r>
          </a:p>
          <a:p>
            <a:pPr marL="158750" indent="0">
              <a:buNone/>
            </a:pPr>
            <a:r>
              <a:rPr lang="en-US" dirty="0">
                <a:uFillTx/>
              </a:rPr>
              <a:t>Note</a:t>
            </a:r>
          </a:p>
          <a:p>
            <a:pPr marL="158750" indent="0">
              <a:buNone/>
            </a:pPr>
            <a:r>
              <a:rPr lang="en-US" dirty="0">
                <a:uFillTx/>
              </a:rPr>
              <a:t>Names for </a:t>
            </a:r>
            <a:r>
              <a:rPr lang="en-US" dirty="0" err="1">
                <a:uFillTx/>
              </a:rPr>
              <a:t>keyspaces</a:t>
            </a:r>
            <a:r>
              <a:rPr lang="en-US" dirty="0">
                <a:uFillTx/>
              </a:rPr>
              <a:t>, tables, columns, and custom structures in Apache Cassandra must be alphanumeric. The only exception to that rule is that an underscore (_) is the only valid special character that can be used.</a:t>
            </a:r>
            <a:endParaRPr dirty="0">
              <a:uFillTx/>
            </a:endParaRPr>
          </a:p>
        </p:txBody>
      </p:sp>
    </p:spTree>
    <p:extLst>
      <p:ext uri="{BB962C8B-B14F-4D97-AF65-F5344CB8AC3E}">
        <p14:creationId xmlns:p14="http://schemas.microsoft.com/office/powerpoint/2010/main" val="315887477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FFFFFF"/>
                </a:solidFill>
                <a:effectLst/>
                <a:latin typeface="Montserrat-subs"/>
              </a:rPr>
              <a:t>Note</a:t>
            </a:r>
          </a:p>
          <a:p>
            <a:pPr algn="l"/>
            <a:r>
              <a:rPr lang="en-US" b="0" i="0" dirty="0" err="1">
                <a:solidFill>
                  <a:srgbClr val="FFFFFF"/>
                </a:solidFill>
                <a:effectLst/>
                <a:latin typeface="Lato" panose="020F0502020204030203" pitchFamily="34" charset="0"/>
              </a:rPr>
              <a:t>SimpleStrategy</a:t>
            </a:r>
            <a:r>
              <a:rPr lang="en-US" b="0" i="0" dirty="0">
                <a:solidFill>
                  <a:srgbClr val="FFFFFF"/>
                </a:solidFill>
                <a:effectLst/>
                <a:latin typeface="Lato" panose="020F0502020204030203" pitchFamily="34" charset="0"/>
              </a:rPr>
              <a:t> isn't very useful, so my advice is not to use it. It's a good idea to get into the habit of using </a:t>
            </a:r>
            <a:r>
              <a:rPr lang="en-US" b="0" i="0" dirty="0" err="1">
                <a:solidFill>
                  <a:srgbClr val="FFFFFF"/>
                </a:solidFill>
                <a:effectLst/>
                <a:latin typeface="Lato" panose="020F0502020204030203" pitchFamily="34" charset="0"/>
              </a:rPr>
              <a:t>NetworkTopologyStrategy</a:t>
            </a:r>
            <a:r>
              <a:rPr lang="en-US" b="0" i="0" dirty="0">
                <a:solidFill>
                  <a:srgbClr val="FFFFFF"/>
                </a:solidFill>
                <a:effectLst/>
                <a:latin typeface="Lato" panose="020F0502020204030203" pitchFamily="34" charset="0"/>
              </a:rPr>
              <a:t>, as that's the one that should be used in production. </a:t>
            </a:r>
            <a:r>
              <a:rPr lang="en-US" b="0" i="0" dirty="0" err="1">
                <a:solidFill>
                  <a:srgbClr val="FFFFFF"/>
                </a:solidFill>
                <a:effectLst/>
                <a:latin typeface="Lato" panose="020F0502020204030203" pitchFamily="34" charset="0"/>
              </a:rPr>
              <a:t>SimpleStrategy</a:t>
            </a:r>
            <a:r>
              <a:rPr lang="en-US" b="0" i="0" dirty="0">
                <a:solidFill>
                  <a:srgbClr val="FFFFFF"/>
                </a:solidFill>
                <a:effectLst/>
                <a:latin typeface="Lato" panose="020F0502020204030203" pitchFamily="34" charset="0"/>
              </a:rPr>
              <a:t> offers no advantages over </a:t>
            </a:r>
            <a:r>
              <a:rPr lang="en-US" b="0" i="0" dirty="0" err="1">
                <a:solidFill>
                  <a:srgbClr val="FFFFFF"/>
                </a:solidFill>
                <a:effectLst/>
                <a:latin typeface="Lato" panose="020F0502020204030203" pitchFamily="34" charset="0"/>
              </a:rPr>
              <a:t>NetworkTopologyStrategy</a:t>
            </a:r>
            <a:r>
              <a:rPr lang="en-US" b="0" i="0" dirty="0">
                <a:solidFill>
                  <a:srgbClr val="FFFFFF"/>
                </a:solidFill>
                <a:effectLst/>
                <a:latin typeface="Lato" panose="020F0502020204030203" pitchFamily="34" charset="0"/>
              </a:rPr>
              <a:t>, and using </a:t>
            </a:r>
            <a:r>
              <a:rPr lang="en-US" b="0" i="0" dirty="0" err="1">
                <a:solidFill>
                  <a:srgbClr val="FFFFFF"/>
                </a:solidFill>
                <a:effectLst/>
                <a:latin typeface="Lato" panose="020F0502020204030203" pitchFamily="34" charset="0"/>
              </a:rPr>
              <a:t>SimpleStrategy</a:t>
            </a:r>
            <a:r>
              <a:rPr lang="en-US" b="0" i="0" dirty="0">
                <a:solidFill>
                  <a:srgbClr val="FFFFFF"/>
                </a:solidFill>
                <a:effectLst/>
                <a:latin typeface="Lato" panose="020F0502020204030203" pitchFamily="34" charset="0"/>
              </a:rPr>
              <a:t> can complicate converting into a multi-data center environment later.</a:t>
            </a:r>
          </a:p>
          <a:p>
            <a:pPr marL="158750" indent="0">
              <a:buNone/>
            </a:pPr>
            <a:endParaRPr dirty="0">
              <a:uFillTx/>
            </a:endParaRPr>
          </a:p>
        </p:txBody>
      </p:sp>
    </p:spTree>
    <p:extLst>
      <p:ext uri="{BB962C8B-B14F-4D97-AF65-F5344CB8AC3E}">
        <p14:creationId xmlns:p14="http://schemas.microsoft.com/office/powerpoint/2010/main" val="162435648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The following example will create the packt_ch3b </a:t>
            </a:r>
            <a:r>
              <a:rPr kumimoji="0" lang="en-US" sz="2400" b="0" i="0" u="none" strike="noStrike" kern="0" cap="none" spc="0" normalizeH="0" baseline="0" noProof="0" dirty="0" err="1">
                <a:ln>
                  <a:noFill/>
                </a:ln>
                <a:solidFill>
                  <a:srgbClr val="000000"/>
                </a:solidFill>
                <a:effectLst/>
                <a:uLnTx/>
                <a:uFillTx/>
                <a:latin typeface="Arial"/>
                <a:cs typeface="Arial"/>
                <a:sym typeface="Arial"/>
              </a:rPr>
              <a:t>keyspace</a:t>
            </a:r>
            <a:r>
              <a:rPr kumimoji="0" lang="en-US" sz="2400" b="0" i="0" u="none" strike="noStrike" kern="0" cap="none" spc="0" normalizeH="0" baseline="0" noProof="0" dirty="0">
                <a:ln>
                  <a:noFill/>
                </a:ln>
                <a:solidFill>
                  <a:srgbClr val="000000"/>
                </a:solidFill>
                <a:effectLst/>
                <a:uLnTx/>
                <a:uFillTx/>
                <a:latin typeface="Arial"/>
                <a:cs typeface="Arial"/>
                <a:sym typeface="Arial"/>
              </a:rPr>
              <a:t>, as long as it does not already exist. </a:t>
            </a:r>
            <a:endParaRPr dirty="0">
              <a:uFillTx/>
            </a:endParaRPr>
          </a:p>
        </p:txBody>
      </p:sp>
    </p:spTree>
    <p:extLst>
      <p:ext uri="{BB962C8B-B14F-4D97-AF65-F5344CB8AC3E}">
        <p14:creationId xmlns:p14="http://schemas.microsoft.com/office/powerpoint/2010/main" val="188319198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57171074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10644013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06223564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FFFFFF"/>
                </a:solidFill>
                <a:effectLst/>
                <a:latin typeface="Lato" panose="020F0502020204030203" pitchFamily="34" charset="0"/>
              </a:rPr>
              <a:t>As the preceding table will be read more than it will be written to (users queried more often than they are added), we also designate use of </a:t>
            </a:r>
            <a:r>
              <a:rPr lang="en-US" b="0" i="0" dirty="0" err="1">
                <a:solidFill>
                  <a:srgbClr val="FFFFFF"/>
                </a:solidFill>
                <a:effectLst/>
                <a:latin typeface="Lato" panose="020F0502020204030203" pitchFamily="34" charset="0"/>
              </a:rPr>
              <a:t>LeveledCompactionStrategy</a:t>
            </a:r>
            <a:r>
              <a:rPr lang="en-US" b="0" i="0" dirty="0">
                <a:solidFill>
                  <a:srgbClr val="FFFFFF"/>
                </a:solidFill>
                <a:effectLst/>
                <a:latin typeface="Lato" panose="020F0502020204030203" pitchFamily="34" charset="0"/>
              </a:rPr>
              <a:t>.</a:t>
            </a:r>
          </a:p>
          <a:p>
            <a:pPr marL="457200" marR="457200" algn="l"/>
            <a:r>
              <a:rPr lang="en-US" b="0" i="0" dirty="0">
                <a:solidFill>
                  <a:srgbClr val="FFFFFF"/>
                </a:solidFill>
                <a:effectLst/>
                <a:latin typeface="Montserrat-subs"/>
              </a:rPr>
              <a:t>Note</a:t>
            </a:r>
          </a:p>
          <a:p>
            <a:pPr marL="457200" marR="457200" algn="l"/>
            <a:r>
              <a:rPr lang="en-US" b="0" i="0" dirty="0">
                <a:solidFill>
                  <a:srgbClr val="FFFFFF"/>
                </a:solidFill>
                <a:effectLst/>
                <a:latin typeface="Lato" panose="020F0502020204030203" pitchFamily="34" charset="0"/>
              </a:rPr>
              <a:t>The default compaction strategy is </a:t>
            </a:r>
            <a:r>
              <a:rPr lang="en-US" b="0" i="0" dirty="0" err="1">
                <a:solidFill>
                  <a:srgbClr val="FFFFFF"/>
                </a:solidFill>
                <a:effectLst/>
                <a:latin typeface="Lato" panose="020F0502020204030203" pitchFamily="34" charset="0"/>
              </a:rPr>
              <a:t>SizeTieredCompactionStrategy</a:t>
            </a:r>
            <a:r>
              <a:rPr lang="en-US" b="0" i="0" dirty="0">
                <a:solidFill>
                  <a:srgbClr val="FFFFFF"/>
                </a:solidFill>
                <a:effectLst/>
                <a:latin typeface="Lato" panose="020F0502020204030203" pitchFamily="34" charset="0"/>
              </a:rPr>
              <a:t>, which tends to favor read and write patterns that are either even (50% read, 50% write) or more write-heavy.</a:t>
            </a:r>
          </a:p>
          <a:p>
            <a:pPr marL="158750" indent="0">
              <a:buNone/>
            </a:pPr>
            <a:endParaRPr dirty="0">
              <a:uFillTx/>
            </a:endParaRPr>
          </a:p>
        </p:txBody>
      </p:sp>
    </p:spTree>
    <p:extLst>
      <p:ext uri="{BB962C8B-B14F-4D97-AF65-F5344CB8AC3E}">
        <p14:creationId xmlns:p14="http://schemas.microsoft.com/office/powerpoint/2010/main" val="324744919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2002767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FFFFFF"/>
                </a:solidFill>
                <a:effectLst/>
                <a:latin typeface="Lato" panose="020F0502020204030203" pitchFamily="34" charset="0"/>
              </a:rPr>
              <a:t>At this point, you could start your node with no further configuration. However, it is good to get into the habit of checking and adjusting the properties that are indicated as follows.</a:t>
            </a:r>
            <a:endParaRPr dirty="0">
              <a:uFillTx/>
            </a:endParaRPr>
          </a:p>
        </p:txBody>
      </p:sp>
    </p:spTree>
    <p:extLst>
      <p:ext uri="{BB962C8B-B14F-4D97-AF65-F5344CB8AC3E}">
        <p14:creationId xmlns:p14="http://schemas.microsoft.com/office/powerpoint/2010/main" val="28831558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20000"/>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Solving data model problems attributed to unbound row growth can sometimes be done by adding another partition key. </a:t>
            </a:r>
          </a:p>
          <a:p>
            <a:pPr marL="158750" indent="0">
              <a:buNone/>
            </a:pPr>
            <a:r>
              <a:rPr lang="en-US" sz="2400" b="0" i="0" dirty="0">
                <a:solidFill>
                  <a:srgbClr val="FFFFFF"/>
                </a:solidFill>
                <a:effectLst/>
                <a:latin typeface="Lato" panose="020F0502020204030203" pitchFamily="34" charset="0"/>
              </a:rPr>
              <a:t>The preceding table will store data sorted within each partition by both </a:t>
            </a:r>
            <a:r>
              <a:rPr lang="en-US" sz="2400" dirty="0" err="1"/>
              <a:t>checkpoint_time</a:t>
            </a:r>
            <a:r>
              <a:rPr lang="en-US" sz="2400" b="0" i="0" dirty="0">
                <a:solidFill>
                  <a:srgbClr val="FFFFFF"/>
                </a:solidFill>
                <a:effectLst/>
                <a:latin typeface="Lato" panose="020F0502020204030203" pitchFamily="34" charset="0"/>
              </a:rPr>
              <a:t> and </a:t>
            </a:r>
            <a:r>
              <a:rPr lang="en-US" sz="2400" dirty="0"/>
              <a:t>username</a:t>
            </a:r>
            <a:r>
              <a:rPr lang="en-US" sz="2400" b="0" i="0" dirty="0">
                <a:solidFill>
                  <a:srgbClr val="FFFFFF"/>
                </a:solidFill>
                <a:effectLst/>
                <a:latin typeface="Lato" panose="020F0502020204030203" pitchFamily="34" charset="0"/>
              </a:rPr>
              <a:t>. Note that, since we care more about the most recent data, we have designated the clustering on </a:t>
            </a:r>
            <a:r>
              <a:rPr lang="en-US" sz="2400" dirty="0" err="1"/>
              <a:t>checkpoint_time</a:t>
            </a:r>
            <a:r>
              <a:rPr lang="en-US" sz="2400" b="0" i="0" dirty="0">
                <a:solidFill>
                  <a:srgbClr val="FFFFFF"/>
                </a:solidFill>
                <a:effectLst/>
                <a:latin typeface="Lato" panose="020F0502020204030203" pitchFamily="34" charset="0"/>
              </a:rPr>
              <a:t> to be in descending order. Additionally, we'll assume we have a requirement to only keep security log data for the last 30 days, so we'll set </a:t>
            </a:r>
            <a:r>
              <a:rPr lang="en-US" sz="2400" dirty="0" err="1"/>
              <a:t>default_time_to_live</a:t>
            </a:r>
            <a:r>
              <a:rPr lang="en-US" sz="2400" b="0" i="0" dirty="0">
                <a:solidFill>
                  <a:srgbClr val="FFFFFF"/>
                </a:solidFill>
                <a:effectLst/>
                <a:latin typeface="Lato" panose="020F0502020204030203" pitchFamily="34" charset="0"/>
              </a:rPr>
              <a:t> to 30 days (</a:t>
            </a:r>
            <a:r>
              <a:rPr lang="en-US" sz="2400" dirty="0"/>
              <a:t>2592000</a:t>
            </a:r>
            <a:r>
              <a:rPr lang="en-US" sz="2400" b="0" i="0" dirty="0">
                <a:solidFill>
                  <a:srgbClr val="FFFFFF"/>
                </a:solidFill>
                <a:effectLst/>
                <a:latin typeface="Lato" panose="020F0502020204030203" pitchFamily="34" charset="0"/>
              </a:rPr>
              <a:t> seconds).</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158750" indent="0">
              <a:buNone/>
            </a:pPr>
            <a:endParaRPr dirty="0">
              <a:uFillTx/>
            </a:endParaRPr>
          </a:p>
        </p:txBody>
      </p:sp>
    </p:spTree>
    <p:extLst>
      <p:ext uri="{BB962C8B-B14F-4D97-AF65-F5344CB8AC3E}">
        <p14:creationId xmlns:p14="http://schemas.microsoft.com/office/powerpoint/2010/main" val="318378953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FFFFFF"/>
                </a:solidFill>
                <a:effectLst/>
                <a:latin typeface="Lato" panose="020F0502020204030203" pitchFamily="34" charset="0"/>
              </a:rPr>
              <a:t>There are several options that can be adjusted at table-creation time. Most of these options are present on all tables. If they are omitted from table creation, their default values are assumed. The following are a few of the table options: </a:t>
            </a:r>
            <a:endParaRPr dirty="0">
              <a:uFillTx/>
            </a:endParaRPr>
          </a:p>
        </p:txBody>
      </p:sp>
    </p:spTree>
    <p:extLst>
      <p:ext uri="{BB962C8B-B14F-4D97-AF65-F5344CB8AC3E}">
        <p14:creationId xmlns:p14="http://schemas.microsoft.com/office/powerpoint/2010/main" val="179038779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77885296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81920862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4228360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FFFFFF"/>
                </a:solidFill>
                <a:effectLst/>
                <a:latin typeface="Lato" panose="020F0502020204030203" pitchFamily="34" charset="0"/>
              </a:rPr>
              <a:t>Apache Cassandra 3.0 ships with three compaction strategies:</a:t>
            </a:r>
          </a:p>
          <a:p>
            <a:pPr algn="l">
              <a:buFont typeface="Arial" panose="020B0604020202020204" pitchFamily="34" charset="0"/>
              <a:buChar char="•"/>
            </a:pPr>
            <a:r>
              <a:rPr lang="en-US" b="0" i="0" dirty="0" err="1">
                <a:solidFill>
                  <a:srgbClr val="FFFFFF"/>
                </a:solidFill>
                <a:effectLst/>
                <a:latin typeface="Lato" panose="020F0502020204030203" pitchFamily="34" charset="0"/>
              </a:rPr>
              <a:t>SizeTieredCompactionStrategy</a:t>
            </a:r>
            <a:r>
              <a:rPr lang="en-US" b="0" i="0" dirty="0">
                <a:solidFill>
                  <a:srgbClr val="FFFFFF"/>
                </a:solidFill>
                <a:effectLst/>
                <a:latin typeface="Lato" panose="020F0502020204030203" pitchFamily="34" charset="0"/>
              </a:rPr>
              <a:t>: This is the default strategy, and works well in most scenarios, specifically write-heavy throughput patterns. It works by finding similarly-sized </a:t>
            </a:r>
            <a:r>
              <a:rPr lang="en-US" b="0" i="0" dirty="0" err="1">
                <a:solidFill>
                  <a:srgbClr val="FFFFFF"/>
                </a:solidFill>
                <a:effectLst/>
                <a:latin typeface="Lato" panose="020F0502020204030203" pitchFamily="34" charset="0"/>
              </a:rPr>
              <a:t>SSTable</a:t>
            </a:r>
            <a:r>
              <a:rPr lang="en-US" b="0" i="0" dirty="0">
                <a:solidFill>
                  <a:srgbClr val="FFFFFF"/>
                </a:solidFill>
                <a:effectLst/>
                <a:latin typeface="Lato" panose="020F0502020204030203" pitchFamily="34" charset="0"/>
              </a:rPr>
              <a:t> files and combining them once they reach a certain size.</a:t>
            </a:r>
          </a:p>
          <a:p>
            <a:pPr marL="158750" indent="0">
              <a:buNone/>
            </a:pPr>
            <a:endParaRPr dirty="0">
              <a:uFillTx/>
            </a:endParaRPr>
          </a:p>
        </p:txBody>
      </p:sp>
    </p:spTree>
    <p:extLst>
      <p:ext uri="{BB962C8B-B14F-4D97-AF65-F5344CB8AC3E}">
        <p14:creationId xmlns:p14="http://schemas.microsoft.com/office/powerpoint/2010/main" val="150120555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FFFFFF"/>
                </a:solidFill>
                <a:effectLst/>
                <a:latin typeface="Lato" panose="020F0502020204030203" pitchFamily="34" charset="0"/>
              </a:rPr>
              <a:t>Under these settings, a minor compaction will trigger for the table when at least </a:t>
            </a:r>
            <a:r>
              <a:rPr lang="en-US" dirty="0"/>
              <a:t>4</a:t>
            </a:r>
            <a:r>
              <a:rPr lang="en-US" b="0" i="0" dirty="0">
                <a:solidFill>
                  <a:srgbClr val="FFFFFF"/>
                </a:solidFill>
                <a:effectLst/>
                <a:latin typeface="Lato" panose="020F0502020204030203" pitchFamily="34" charset="0"/>
              </a:rPr>
              <a:t> (and no more than </a:t>
            </a:r>
            <a:r>
              <a:rPr lang="en-US" dirty="0"/>
              <a:t>32</a:t>
            </a:r>
            <a:r>
              <a:rPr lang="en-US" b="0" i="0" dirty="0">
                <a:solidFill>
                  <a:srgbClr val="FFFFFF"/>
                </a:solidFill>
                <a:effectLst/>
                <a:latin typeface="Lato" panose="020F0502020204030203" pitchFamily="34" charset="0"/>
              </a:rPr>
              <a:t>) </a:t>
            </a:r>
            <a:r>
              <a:rPr lang="en-US" b="0" i="0" dirty="0" err="1">
                <a:solidFill>
                  <a:srgbClr val="FFFFFF"/>
                </a:solidFill>
                <a:effectLst/>
                <a:latin typeface="Lato" panose="020F0502020204030203" pitchFamily="34" charset="0"/>
              </a:rPr>
              <a:t>SSTables</a:t>
            </a:r>
            <a:r>
              <a:rPr lang="en-US" b="0" i="0" dirty="0">
                <a:solidFill>
                  <a:srgbClr val="FFFFFF"/>
                </a:solidFill>
                <a:effectLst/>
                <a:latin typeface="Lato" panose="020F0502020204030203" pitchFamily="34" charset="0"/>
              </a:rPr>
              <a:t> are found to be within a calculated threshold of the average </a:t>
            </a:r>
            <a:r>
              <a:rPr lang="en-US" b="0" i="0" dirty="0" err="1">
                <a:solidFill>
                  <a:srgbClr val="FFFFFF"/>
                </a:solidFill>
                <a:effectLst/>
                <a:latin typeface="Lato" panose="020F0502020204030203" pitchFamily="34" charset="0"/>
              </a:rPr>
              <a:t>SSTable</a:t>
            </a:r>
            <a:r>
              <a:rPr lang="en-US" b="0" i="0" dirty="0">
                <a:solidFill>
                  <a:srgbClr val="FFFFFF"/>
                </a:solidFill>
                <a:effectLst/>
                <a:latin typeface="Lato" panose="020F0502020204030203" pitchFamily="34" charset="0"/>
              </a:rPr>
              <a:t> file size.</a:t>
            </a:r>
            <a:endParaRPr dirty="0">
              <a:uFillTx/>
            </a:endParaRPr>
          </a:p>
        </p:txBody>
      </p:sp>
    </p:spTree>
    <p:extLst>
      <p:ext uri="{BB962C8B-B14F-4D97-AF65-F5344CB8AC3E}">
        <p14:creationId xmlns:p14="http://schemas.microsoft.com/office/powerpoint/2010/main" val="1967858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Leveled compaction is a good idea for operational patterns where reads are twice (or more) as frequent as writes.</a:t>
            </a:r>
            <a:endParaRPr dirty="0">
              <a:uFillTx/>
            </a:endParaRPr>
          </a:p>
        </p:txBody>
      </p:sp>
    </p:spTree>
    <p:extLst>
      <p:ext uri="{BB962C8B-B14F-4D97-AF65-F5344CB8AC3E}">
        <p14:creationId xmlns:p14="http://schemas.microsoft.com/office/powerpoint/2010/main" val="401014757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lang="en-US" dirty="0">
              <a:uFillTx/>
            </a:endParaRPr>
          </a:p>
          <a:p>
            <a:pPr marL="158750" indent="0">
              <a:buNone/>
            </a:pPr>
            <a:r>
              <a:rPr lang="en-US" dirty="0">
                <a:uFillTx/>
              </a:rPr>
              <a:t>Note</a:t>
            </a:r>
          </a:p>
          <a:p>
            <a:pPr marL="158750" indent="0">
              <a:buNone/>
            </a:pPr>
            <a:r>
              <a:rPr lang="en-US" dirty="0">
                <a:uFillTx/>
              </a:rPr>
              <a:t>Time-window compaction can greatly improve query performance (over other strategies) for time-series data that uses time to live (TTL). This ensures that data within a bucket is </a:t>
            </a:r>
            <a:r>
              <a:rPr lang="en-US" dirty="0" err="1">
                <a:uFillTx/>
              </a:rPr>
              <a:t>tombstoned</a:t>
            </a:r>
            <a:r>
              <a:rPr lang="en-US" dirty="0">
                <a:uFillTx/>
              </a:rPr>
              <a:t> together, and therefore the TTL tombstones should not interfere with queries for newer data.</a:t>
            </a:r>
          </a:p>
          <a:p>
            <a:pPr marL="158750" indent="0">
              <a:buNone/>
            </a:pPr>
            <a:endParaRPr lang="en-US" dirty="0">
              <a:uFillTx/>
            </a:endParaRPr>
          </a:p>
          <a:p>
            <a:pPr marL="158750" indent="0">
              <a:buNone/>
            </a:pPr>
            <a:r>
              <a:rPr lang="en-US" dirty="0">
                <a:uFillTx/>
              </a:rPr>
              <a:t>Note</a:t>
            </a:r>
          </a:p>
          <a:p>
            <a:pPr marL="158750" indent="0">
              <a:buNone/>
            </a:pPr>
            <a:r>
              <a:rPr lang="en-US" dirty="0" err="1">
                <a:uFillTx/>
              </a:rPr>
              <a:t>TimeWindowCompactionStrategy</a:t>
            </a:r>
            <a:r>
              <a:rPr lang="en-US" dirty="0">
                <a:uFillTx/>
              </a:rPr>
              <a:t> is new as of Apache Cassandra 3.0, and replaces </a:t>
            </a:r>
            <a:r>
              <a:rPr lang="en-US" dirty="0" err="1">
                <a:uFillTx/>
              </a:rPr>
              <a:t>DateTieredCompactionStrategy</a:t>
            </a:r>
            <a:r>
              <a:rPr lang="en-US" dirty="0">
                <a:uFillTx/>
              </a:rPr>
              <a:t>, which was shipped with Apache Cassandra 2.1 and 2.2.</a:t>
            </a:r>
            <a:endParaRPr dirty="0">
              <a:uFillTx/>
            </a:endParaRPr>
          </a:p>
        </p:txBody>
      </p:sp>
    </p:spTree>
    <p:extLst>
      <p:ext uri="{BB962C8B-B14F-4D97-AF65-F5344CB8AC3E}">
        <p14:creationId xmlns:p14="http://schemas.microsoft.com/office/powerpoint/2010/main" val="347246363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This property is another map structure that allows the compression settings for a table to be configured.</a:t>
            </a:r>
          </a:p>
          <a:p>
            <a:pPr marL="158750" indent="0">
              <a:buNone/>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algn="l"/>
            <a:r>
              <a:rPr lang="en-US" b="0" i="0" dirty="0">
                <a:solidFill>
                  <a:srgbClr val="FFFFFF"/>
                </a:solidFill>
                <a:effectLst/>
                <a:latin typeface="Montserrat-subs"/>
              </a:rPr>
              <a:t>Note</a:t>
            </a:r>
          </a:p>
          <a:p>
            <a:pPr algn="l"/>
            <a:r>
              <a:rPr lang="en-US" b="0" i="0" dirty="0">
                <a:solidFill>
                  <a:srgbClr val="FFFFFF"/>
                </a:solidFill>
                <a:effectLst/>
                <a:latin typeface="Lato" panose="020F0502020204030203" pitchFamily="34" charset="0"/>
              </a:rPr>
              <a:t>To disable compression, specify compression = {'</a:t>
            </a:r>
            <a:r>
              <a:rPr lang="en-US" b="0" i="0" dirty="0" err="1">
                <a:solidFill>
                  <a:srgbClr val="FFFFFF"/>
                </a:solidFill>
                <a:effectLst/>
                <a:latin typeface="Lato" panose="020F0502020204030203" pitchFamily="34" charset="0"/>
              </a:rPr>
              <a:t>sstable_compression</a:t>
            </a:r>
            <a:r>
              <a:rPr lang="en-US" b="0" i="0" dirty="0">
                <a:solidFill>
                  <a:srgbClr val="FFFFFF"/>
                </a:solidFill>
                <a:effectLst/>
                <a:latin typeface="Lato" panose="020F0502020204030203" pitchFamily="34" charset="0"/>
              </a:rPr>
              <a:t>': ''}.</a:t>
            </a:r>
          </a:p>
          <a:p>
            <a:pPr marL="158750" indent="0">
              <a:buNone/>
            </a:pPr>
            <a:endParaRPr dirty="0">
              <a:uFillTx/>
            </a:endParaRPr>
          </a:p>
        </p:txBody>
      </p:sp>
    </p:spTree>
    <p:extLst>
      <p:ext uri="{BB962C8B-B14F-4D97-AF65-F5344CB8AC3E}">
        <p14:creationId xmlns:p14="http://schemas.microsoft.com/office/powerpoint/2010/main" val="767094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457200" marR="457200" algn="l"/>
            <a:r>
              <a:rPr lang="en-US" b="0" i="0" dirty="0">
                <a:solidFill>
                  <a:srgbClr val="FFFFFF"/>
                </a:solidFill>
                <a:effectLst/>
                <a:latin typeface="Montserrat-subs"/>
              </a:rPr>
              <a:t>Note</a:t>
            </a:r>
          </a:p>
          <a:p>
            <a:pPr marL="457200" marR="457200" algn="l"/>
            <a:r>
              <a:rPr lang="en-US" b="0" i="0" dirty="0">
                <a:solidFill>
                  <a:srgbClr val="FFFFFF"/>
                </a:solidFill>
                <a:effectLst/>
                <a:latin typeface="Lato" panose="020F0502020204030203" pitchFamily="34" charset="0"/>
              </a:rPr>
              <a:t>Cassandra installs with all security disabled by default. Even if you are not concerned with security on your local system, it makes sense to enable it to get used to working with authentication and authorization from a development perspective.</a:t>
            </a:r>
          </a:p>
          <a:p>
            <a:pPr algn="l"/>
            <a:r>
              <a:rPr lang="en-US" b="0" i="0" dirty="0">
                <a:solidFill>
                  <a:srgbClr val="FFFFFF"/>
                </a:solidFill>
                <a:effectLst/>
                <a:latin typeface="Lato" panose="020F0502020204030203" pitchFamily="34" charset="0"/>
              </a:rPr>
              <a:t>By default, Cassandra will come up bound to localhost or 127.0.0.1. For your own local development machine, this is probably fine. However, if you want to build a multi-node cluster, you will want to bind to your machine's IP address. For this example, I will use 192.168.0.101. </a:t>
            </a:r>
          </a:p>
          <a:p>
            <a:pPr marL="158750" indent="0">
              <a:buNone/>
            </a:pPr>
            <a:endParaRPr dirty="0">
              <a:uFillTx/>
            </a:endParaRPr>
          </a:p>
        </p:txBody>
      </p:sp>
    </p:spTree>
    <p:extLst>
      <p:ext uri="{BB962C8B-B14F-4D97-AF65-F5344CB8AC3E}">
        <p14:creationId xmlns:p14="http://schemas.microsoft.com/office/powerpoint/2010/main" val="285683162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414559669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This allows all data entered into a table to be automatically deleted after a specified number of seconds. The default value is 0, which disables TTL by default. TTLs can also be set from the application side, which will override this setting. The maximum value is 630720000, or 20 years.</a:t>
            </a:r>
          </a:p>
          <a:p>
            <a:pPr marL="158750" indent="0">
              <a:buNone/>
            </a:pPr>
            <a:endParaRPr lang="en-US" dirty="0">
              <a:uFillTx/>
            </a:endParaRPr>
          </a:p>
          <a:p>
            <a:pPr marL="158750" indent="0">
              <a:buNone/>
            </a:pPr>
            <a:r>
              <a:rPr lang="en-US" dirty="0">
                <a:uFillTx/>
              </a:rPr>
              <a:t>Note</a:t>
            </a:r>
          </a:p>
          <a:p>
            <a:pPr marL="158750" indent="0">
              <a:buNone/>
            </a:pPr>
            <a:r>
              <a:rPr lang="en-US" dirty="0">
                <a:uFillTx/>
              </a:rPr>
              <a:t>Don't forget that TTLs also create tombstones. So, if your table employs a TTL, be sure to account for that in your overall data modeling approach.</a:t>
            </a:r>
            <a:endParaRPr dirty="0">
              <a:uFillTx/>
            </a:endParaRPr>
          </a:p>
        </p:txBody>
      </p:sp>
    </p:spTree>
    <p:extLst>
      <p:ext uri="{BB962C8B-B14F-4D97-AF65-F5344CB8AC3E}">
        <p14:creationId xmlns:p14="http://schemas.microsoft.com/office/powerpoint/2010/main" val="92297766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Note</a:t>
            </a:r>
          </a:p>
          <a:p>
            <a:pPr marL="158750" indent="0">
              <a:buNone/>
            </a:pPr>
            <a:r>
              <a:rPr lang="en-US" dirty="0">
                <a:uFillTx/>
              </a:rPr>
              <a:t>Remember that the 10 day default exists to give your cluster a chance to run a repair. This is important, as all tombstones must be successfully propagated to avoid data ghosting its way back into a result set. If you plan to lower this value, make sure that you also increase the frequency by which the repair is run.</a:t>
            </a:r>
          </a:p>
          <a:p>
            <a:pPr marL="158750" indent="0">
              <a:buNone/>
            </a:pPr>
            <a:endParaRPr dirty="0">
              <a:uFillTx/>
            </a:endParaRPr>
          </a:p>
        </p:txBody>
      </p:sp>
    </p:spTree>
    <p:extLst>
      <p:ext uri="{BB962C8B-B14F-4D97-AF65-F5344CB8AC3E}">
        <p14:creationId xmlns:p14="http://schemas.microsoft.com/office/powerpoint/2010/main" val="117441112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These properties work together to determine how many entries end up in the table's index summary (in RAM). The more entries in the partition index, the quicker a partition can be located during an operation. The trade-off, is that more entries equal more RAM consumed.</a:t>
            </a:r>
            <a:endParaRPr dirty="0">
              <a:uFillTx/>
            </a:endParaRPr>
          </a:p>
        </p:txBody>
      </p:sp>
    </p:spTree>
    <p:extLst>
      <p:ext uri="{BB962C8B-B14F-4D97-AF65-F5344CB8AC3E}">
        <p14:creationId xmlns:p14="http://schemas.microsoft.com/office/powerpoint/2010/main" val="51328938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FFFFFF"/>
                </a:solidFill>
                <a:effectLst/>
                <a:latin typeface="Lato" panose="020F0502020204030203" pitchFamily="34" charset="0"/>
              </a:rPr>
              <a:t>Similar to </a:t>
            </a:r>
            <a:r>
              <a:rPr lang="en-US" dirty="0" err="1"/>
              <a:t>dclocal_read_repair_chance</a:t>
            </a:r>
            <a:r>
              <a:rPr lang="en-US" b="0" i="0" dirty="0">
                <a:solidFill>
                  <a:srgbClr val="FFFFFF"/>
                </a:solidFill>
                <a:effectLst/>
                <a:latin typeface="Lato" panose="020F0502020204030203" pitchFamily="34" charset="0"/>
              </a:rPr>
              <a:t>, this setting specifies the probability that a cross-data center read repair will be invoked.</a:t>
            </a:r>
            <a:endParaRPr dirty="0">
              <a:uFillTx/>
            </a:endParaRPr>
          </a:p>
        </p:txBody>
      </p:sp>
    </p:spTree>
    <p:extLst>
      <p:ext uri="{BB962C8B-B14F-4D97-AF65-F5344CB8AC3E}">
        <p14:creationId xmlns:p14="http://schemas.microsoft.com/office/powerpoint/2010/main" val="250096763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FFFFFF"/>
                </a:solidFill>
                <a:effectLst/>
                <a:latin typeface="Lato" panose="020F0502020204030203" pitchFamily="34" charset="0"/>
              </a:rPr>
              <a:t>This property configures rapid read protection, in that read requests are sent to other replicas despite their consistency requirements having been met. This property has four possible values:</a:t>
            </a:r>
          </a:p>
          <a:p>
            <a:pPr algn="l">
              <a:buFont typeface="Arial" panose="020B0604020202020204" pitchFamily="34" charset="0"/>
              <a:buChar char="•"/>
            </a:pPr>
            <a:r>
              <a:rPr lang="en-US" b="0" i="0" dirty="0">
                <a:solidFill>
                  <a:srgbClr val="FFFFFF"/>
                </a:solidFill>
                <a:effectLst/>
                <a:latin typeface="Lato" panose="020F0502020204030203" pitchFamily="34" charset="0"/>
              </a:rPr>
              <a:t>ALWAYS: Every ready sends additional read requests to other replicas.</a:t>
            </a:r>
          </a:p>
          <a:p>
            <a:pPr algn="l">
              <a:buFont typeface="Arial" panose="020B0604020202020204" pitchFamily="34" charset="0"/>
              <a:buChar char="•"/>
            </a:pPr>
            <a:r>
              <a:rPr lang="en-US" b="0" i="0" dirty="0">
                <a:solidFill>
                  <a:srgbClr val="FFFFFF"/>
                </a:solidFill>
                <a:effectLst/>
                <a:latin typeface="Lato" panose="020F0502020204030203" pitchFamily="34" charset="0"/>
              </a:rPr>
              <a:t>XPERCENTILE: Sends additional read requests only for requests that are determined to be in the slowest X percentile. The default value for this property is 99PERCENTILE, which will trigger additional replica reads for request latencies in the 99</a:t>
            </a:r>
            <a:r>
              <a:rPr lang="en-US" b="0" i="0" baseline="30000" dirty="0">
                <a:solidFill>
                  <a:srgbClr val="FFFFFF"/>
                </a:solidFill>
                <a:effectLst/>
                <a:latin typeface="Lato" panose="020F0502020204030203" pitchFamily="34" charset="0"/>
              </a:rPr>
              <a:t>th</a:t>
            </a:r>
            <a:r>
              <a:rPr lang="en-US" b="0" i="0" dirty="0">
                <a:solidFill>
                  <a:srgbClr val="FFFFFF"/>
                </a:solidFill>
                <a:effectLst/>
                <a:latin typeface="Lato" panose="020F0502020204030203" pitchFamily="34" charset="0"/>
              </a:rPr>
              <a:t> percentile, based on past performance of reads for that table.</a:t>
            </a:r>
          </a:p>
          <a:p>
            <a:pPr algn="l">
              <a:buFont typeface="Arial" panose="020B0604020202020204" pitchFamily="34" charset="0"/>
              <a:buChar char="•"/>
            </a:pPr>
            <a:r>
              <a:rPr lang="en-US" b="0" i="0" dirty="0">
                <a:solidFill>
                  <a:srgbClr val="FFFFFF"/>
                </a:solidFill>
                <a:effectLst/>
                <a:latin typeface="Lato" panose="020F0502020204030203" pitchFamily="34" charset="0"/>
              </a:rPr>
              <a:t>XMS: Sends additional replica reads for requests that do not complete within X milliseconds.</a:t>
            </a:r>
          </a:p>
          <a:p>
            <a:pPr algn="l">
              <a:buFont typeface="Arial" panose="020B0604020202020204" pitchFamily="34" charset="0"/>
              <a:buChar char="•"/>
            </a:pPr>
            <a:r>
              <a:rPr lang="en-US" b="0" i="0" dirty="0">
                <a:solidFill>
                  <a:srgbClr val="FFFFFF"/>
                </a:solidFill>
                <a:effectLst/>
                <a:latin typeface="Lato" panose="020F0502020204030203" pitchFamily="34" charset="0"/>
              </a:rPr>
              <a:t>NONE: Disables this functionality.</a:t>
            </a:r>
          </a:p>
          <a:p>
            <a:pPr marL="158750" indent="0">
              <a:buNone/>
            </a:pPr>
            <a:endParaRPr dirty="0">
              <a:uFillTx/>
            </a:endParaRPr>
          </a:p>
        </p:txBody>
      </p:sp>
    </p:spTree>
    <p:extLst>
      <p:ext uri="{BB962C8B-B14F-4D97-AF65-F5344CB8AC3E}">
        <p14:creationId xmlns:p14="http://schemas.microsoft.com/office/powerpoint/2010/main" val="214879498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Apache Cassandra comes with many common types that can help you with efficient data storage and representation. As Cassandra is written in Java, the Cassandra data types correlate directly to Java data types:</a:t>
            </a:r>
            <a:endParaRPr dirty="0">
              <a:uFillTx/>
            </a:endParaRPr>
          </a:p>
        </p:txBody>
      </p:sp>
    </p:spTree>
    <p:extLst>
      <p:ext uri="{BB962C8B-B14F-4D97-AF65-F5344CB8AC3E}">
        <p14:creationId xmlns:p14="http://schemas.microsoft.com/office/powerpoint/2010/main" val="154026956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89914711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FFFFFF"/>
                </a:solidFill>
                <a:effectLst/>
                <a:latin typeface="Lato" panose="020F0502020204030203" pitchFamily="34" charset="0"/>
              </a:rPr>
              <a:t>List of CQL data types with their Java equivalents and descriptions</a:t>
            </a:r>
            <a:endParaRPr dirty="0">
              <a:uFillTx/>
            </a:endParaRPr>
          </a:p>
        </p:txBody>
      </p:sp>
    </p:spTree>
    <p:extLst>
      <p:ext uri="{BB962C8B-B14F-4D97-AF65-F5344CB8AC3E}">
        <p14:creationId xmlns:p14="http://schemas.microsoft.com/office/powerpoint/2010/main" val="222390620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marL="158750" indent="0">
              <a:buNone/>
            </a:pPr>
            <a:r>
              <a:rPr lang="en-US" b="0" i="0" dirty="0">
                <a:solidFill>
                  <a:srgbClr val="FFFFFF"/>
                </a:solidFill>
                <a:effectLst/>
                <a:latin typeface="Lato" panose="020F0502020204030203" pitchFamily="34" charset="0"/>
              </a:rPr>
              <a:t>One common point of consternation for many folks new to Cassandra is converting between types. This can be done either by altering the existing table, or coercing the results at query-time with </a:t>
            </a:r>
            <a:r>
              <a:rPr lang="en-US" dirty="0"/>
              <a:t>CAST</a:t>
            </a:r>
            <a:r>
              <a:rPr lang="en-US" b="0" i="0" dirty="0">
                <a:solidFill>
                  <a:srgbClr val="FFFFFF"/>
                </a:solidFill>
                <a:effectLst/>
                <a:latin typeface="Lato" panose="020F0502020204030203" pitchFamily="34" charset="0"/>
              </a:rPr>
              <a:t>. While some of the types may seem interchangeable, issues can arise when converting between types where the target type cannot support the amount of precision required. The following type conversions can be done without issue:</a:t>
            </a:r>
          </a:p>
          <a:p>
            <a:pPr marL="158750" indent="0">
              <a:buNone/>
            </a:pPr>
            <a:endParaRPr lang="en-US" b="0" i="0" dirty="0">
              <a:solidFill>
                <a:srgbClr val="FFFFFF"/>
              </a:solidFill>
              <a:effectLst/>
              <a:uFillTx/>
              <a:latin typeface="Lato" panose="020F0502020204030203" pitchFamily="34" charset="0"/>
            </a:endParaRPr>
          </a:p>
          <a:p>
            <a:pPr marL="158750" indent="0">
              <a:buNone/>
            </a:pPr>
            <a:r>
              <a:rPr lang="en-US" dirty="0">
                <a:uFillTx/>
              </a:rPr>
              <a:t>Some notes about CQL data type conversion:</a:t>
            </a:r>
          </a:p>
          <a:p>
            <a:pPr marL="158750" indent="0">
              <a:buNone/>
            </a:pPr>
            <a:endParaRPr lang="en-US" dirty="0">
              <a:uFillTx/>
            </a:endParaRPr>
          </a:p>
          <a:p>
            <a:pPr marL="158750" indent="0">
              <a:buNone/>
            </a:pPr>
            <a:r>
              <a:rPr lang="en-US" dirty="0">
                <a:uFillTx/>
              </a:rPr>
              <a:t>blob is the only ubiquitous type to convert into. You can convert any column or column value into blob.</a:t>
            </a:r>
          </a:p>
          <a:p>
            <a:pPr marL="158750" indent="0">
              <a:buNone/>
            </a:pPr>
            <a:r>
              <a:rPr lang="en-US" dirty="0" err="1">
                <a:uFillTx/>
              </a:rPr>
              <a:t>varint</a:t>
            </a:r>
            <a:r>
              <a:rPr lang="en-US" dirty="0">
                <a:uFillTx/>
              </a:rPr>
              <a:t> successfully converts into the new date type in Apache Cassandra 2.2.0, but the table is not able to be queried after that. This was later identified as a bug (https://issues.apache.org/jira/browse/CASSANDRA-10027) and fixed in Apache Cassandra 2.2.4. If you are running on that version and have a </a:t>
            </a:r>
            <a:r>
              <a:rPr lang="en-US" dirty="0" err="1">
                <a:uFillTx/>
              </a:rPr>
              <a:t>varint</a:t>
            </a:r>
            <a:r>
              <a:rPr lang="en-US" dirty="0">
                <a:uFillTx/>
              </a:rPr>
              <a:t> column in a table, I do not recommend attempting to convert it to date.</a:t>
            </a:r>
          </a:p>
          <a:p>
            <a:pPr marL="158750" indent="0">
              <a:buNone/>
            </a:pPr>
            <a:r>
              <a:rPr lang="en-US" dirty="0">
                <a:uFillTx/>
              </a:rPr>
              <a:t>varchar and text are interchangeable. In fact, describing a table consisting of varchar columns displays them as text columns.</a:t>
            </a:r>
          </a:p>
          <a:p>
            <a:pPr marL="158750" indent="0">
              <a:buNone/>
            </a:pPr>
            <a:r>
              <a:rPr lang="en-US" dirty="0" err="1">
                <a:uFillTx/>
              </a:rPr>
              <a:t>timeuuid</a:t>
            </a:r>
            <a:r>
              <a:rPr lang="en-US" dirty="0">
                <a:uFillTx/>
              </a:rPr>
              <a:t> can be converted into UUID, but the opposite is not true. This is because, while all </a:t>
            </a:r>
            <a:r>
              <a:rPr lang="en-US" dirty="0" err="1">
                <a:uFillTx/>
              </a:rPr>
              <a:t>timeuuids</a:t>
            </a:r>
            <a:r>
              <a:rPr lang="en-US" dirty="0">
                <a:uFillTx/>
              </a:rPr>
              <a:t> are UUIDs, not all UUIDs are </a:t>
            </a:r>
            <a:r>
              <a:rPr lang="en-US" dirty="0" err="1">
                <a:uFillTx/>
              </a:rPr>
              <a:t>timeuuids</a:t>
            </a:r>
            <a:r>
              <a:rPr lang="en-US" dirty="0">
                <a:uFillTx/>
              </a:rPr>
              <a:t> (which is a type 1 UUID).</a:t>
            </a:r>
          </a:p>
          <a:p>
            <a:pPr marL="158750" indent="0">
              <a:buNone/>
            </a:pPr>
            <a:r>
              <a:rPr lang="en-US" dirty="0">
                <a:uFillTx/>
              </a:rPr>
              <a:t>Type conversions do not work for collections. A column cannot be changed into a LIST or SET of its current type, and a LIST cannot be converted into a SET (of the same type) and vice versa.</a:t>
            </a:r>
            <a:endParaRPr dirty="0">
              <a:uFillTx/>
            </a:endParaRPr>
          </a:p>
        </p:txBody>
      </p:sp>
    </p:spTree>
    <p:extLst>
      <p:ext uri="{BB962C8B-B14F-4D97-AF65-F5344CB8AC3E}">
        <p14:creationId xmlns:p14="http://schemas.microsoft.com/office/powerpoint/2010/main" val="14580862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17559695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FFFFFF"/>
                </a:solidFill>
                <a:effectLst/>
                <a:latin typeface="Lato" panose="020F0502020204030203" pitchFamily="34" charset="0"/>
              </a:rPr>
              <a:t>Tables in Apache Cassandra may have (both) multiple partition and clustering keys. As previously mentioned, the partition keys determine which nodes are responsible for a row and its replicas. The clustering keys determine the on-disk sort order within a partition.</a:t>
            </a:r>
            <a:endParaRPr dirty="0">
              <a:uFillTx/>
            </a:endParaRPr>
          </a:p>
        </p:txBody>
      </p:sp>
    </p:spTree>
    <p:extLst>
      <p:ext uri="{BB962C8B-B14F-4D97-AF65-F5344CB8AC3E}">
        <p14:creationId xmlns:p14="http://schemas.microsoft.com/office/powerpoint/2010/main" val="371673562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a:bodyPr>
          <a:lstStyle/>
          <a:p>
            <a:pPr algn="l"/>
            <a:r>
              <a:rPr lang="en-US" b="0" i="0" dirty="0">
                <a:solidFill>
                  <a:srgbClr val="FFFFFF"/>
                </a:solidFill>
                <a:effectLst/>
                <a:latin typeface="Lato" panose="020F0502020204030203" pitchFamily="34" charset="0"/>
              </a:rPr>
              <a:t>Note that on the end of each statement is the phrase at scale. A model that writes all of its table's data into a single partition distributes evenly when you have a 3-node cluster. But it doesn't evenly distribute when you scale up to a 30-node cluster. Plus, that type of model puts your table in danger of approaching the limit of 2,000,000,000 cells per partition. Likewise, almost any model will support high-performing unbound queries (queries without a WHERE clause) when they have 10 rows across the (aforementioned) 3-node cluster. But increase that to 10,000,000,000 rows across 30 nodes, and watch the bad queries start to time out.</a:t>
            </a:r>
          </a:p>
          <a:p>
            <a:pPr algn="l"/>
            <a:r>
              <a:rPr lang="en-US" b="0" i="0" dirty="0">
                <a:solidFill>
                  <a:srgbClr val="FFFFFF"/>
                </a:solidFill>
                <a:effectLst/>
                <a:latin typeface="Lato" panose="020F0502020204030203" pitchFamily="34" charset="0"/>
              </a:rPr>
              <a:t>Apache Cassandra is a great tool for supporting large amounts of data at large scale. But simply using Cassandra for that task is not enough. Your tables must be designed to take advantage of Cassandra’s storage and distribution model, or trouble will quickly ensue.</a:t>
            </a:r>
          </a:p>
          <a:p>
            <a:pPr algn="l"/>
            <a:r>
              <a:rPr lang="en-US" b="0" i="0" dirty="0">
                <a:solidFill>
                  <a:srgbClr val="FFFFFF"/>
                </a:solidFill>
                <a:effectLst/>
                <a:latin typeface="Montserrat-subs"/>
              </a:rPr>
              <a:t>Selecting a good partition key</a:t>
            </a:r>
          </a:p>
          <a:p>
            <a:pPr algn="l"/>
            <a:r>
              <a:rPr lang="en-US" b="0" i="0" dirty="0">
                <a:solidFill>
                  <a:srgbClr val="FFFFFF"/>
                </a:solidFill>
                <a:effectLst/>
                <a:latin typeface="Lato" panose="020F0502020204030203" pitchFamily="34" charset="0"/>
              </a:rPr>
              <a:t>So, how do we pick a partition key that distributes well at scale?  Minding your model’s potential cardinality is the key. The cardinality of a partition key represents the number of possible values of the key, ranging from one to infinity.</a:t>
            </a:r>
          </a:p>
          <a:p>
            <a:pPr marL="457200" marR="457200" algn="l"/>
            <a:r>
              <a:rPr lang="en-US" b="0" i="0" dirty="0">
                <a:solidFill>
                  <a:srgbClr val="FFFFFF"/>
                </a:solidFill>
                <a:effectLst/>
                <a:latin typeface="Montserrat-subs"/>
              </a:rPr>
              <a:t>Note</a:t>
            </a:r>
          </a:p>
          <a:p>
            <a:pPr marL="457200" marR="457200" algn="l"/>
            <a:r>
              <a:rPr lang="en-US" b="0" i="0" dirty="0">
                <a:solidFill>
                  <a:srgbClr val="FFFFFF"/>
                </a:solidFill>
                <a:effectLst/>
                <a:latin typeface="Lato" panose="020F0502020204030203" pitchFamily="34" charset="0"/>
              </a:rPr>
              <a:t>Avoid extreme ends of cardinality. Boolean columns should not be used as a single partition key (results in only two partitions). Likewise, you may want to avoid UUIDs or any kind of unique identifier as a single partition key, as its high cardinality will limit potential query patterns.</a:t>
            </a:r>
          </a:p>
          <a:p>
            <a:pPr algn="l"/>
            <a:r>
              <a:rPr lang="en-US" b="0" i="0" dirty="0">
                <a:solidFill>
                  <a:srgbClr val="FFFFFF"/>
                </a:solidFill>
                <a:effectLst/>
                <a:latin typeface="Lato" panose="020F0502020204030203" pitchFamily="34" charset="0"/>
              </a:rPr>
              <a:t>A bad partition key is easy to spot, with proper knowledge of the business or use case.  For instance, if I wanted to be able to query all products found in a particular store, store would seem like a good partition key.  However, if a retailer has 1,000,000 products, all of which are sold in all 3 of their stores, that's obviously not going to distribute well.</a:t>
            </a:r>
          </a:p>
          <a:p>
            <a:pPr marL="158750" indent="0">
              <a:buNone/>
            </a:pPr>
            <a:endParaRPr dirty="0">
              <a:uFillTx/>
            </a:endParaRPr>
          </a:p>
        </p:txBody>
      </p:sp>
    </p:spTree>
    <p:extLst>
      <p:ext uri="{BB962C8B-B14F-4D97-AF65-F5344CB8AC3E}">
        <p14:creationId xmlns:p14="http://schemas.microsoft.com/office/powerpoint/2010/main" val="301957916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FFFFFF"/>
                </a:solidFill>
                <a:effectLst/>
                <a:latin typeface="Lato" panose="020F0502020204030203" pitchFamily="34" charset="0"/>
              </a:rPr>
              <a:t>This will store the times that each employee enters by location. And if I want to query by a specific location, this may work for query requirements. The problem is that, with each write, the </a:t>
            </a:r>
            <a:r>
              <a:rPr lang="en-US" b="0" i="0" dirty="0" err="1">
                <a:solidFill>
                  <a:srgbClr val="FFFFFF"/>
                </a:solidFill>
                <a:effectLst/>
                <a:latin typeface="Lato" panose="020F0502020204030203" pitchFamily="34" charset="0"/>
              </a:rPr>
              <a:t>location_id</a:t>
            </a:r>
            <a:r>
              <a:rPr lang="en-US" b="0" i="0" dirty="0">
                <a:solidFill>
                  <a:srgbClr val="FFFFFF"/>
                </a:solidFill>
                <a:effectLst/>
                <a:latin typeface="Lato" panose="020F0502020204030203" pitchFamily="34" charset="0"/>
              </a:rPr>
              <a:t> partition will get bigger and bigger. Eventually, too many employees will check in at a certain location, and the partition will get too big and become unable to be queried.  This is a common Cassandra modeling anti-pattern, known as </a:t>
            </a:r>
            <a:r>
              <a:rPr lang="en-US" b="1" i="0" dirty="0">
                <a:solidFill>
                  <a:srgbClr val="FFFFFF"/>
                </a:solidFill>
                <a:effectLst/>
                <a:latin typeface="Lato" panose="020F0502020204030203" pitchFamily="34" charset="0"/>
              </a:rPr>
              <a:t>unbound row growth</a:t>
            </a:r>
            <a:r>
              <a:rPr lang="en-US" b="0" i="0" dirty="0">
                <a:solidFill>
                  <a:srgbClr val="FFFFFF"/>
                </a:solidFill>
                <a:effectLst/>
                <a:latin typeface="Lato" panose="020F0502020204030203" pitchFamily="34" charset="0"/>
              </a:rPr>
              <a:t>.</a:t>
            </a:r>
          </a:p>
          <a:p>
            <a:pPr marL="457200" marR="457200" algn="l"/>
            <a:r>
              <a:rPr lang="en-US" b="0" i="0" dirty="0">
                <a:solidFill>
                  <a:srgbClr val="FFFFFF"/>
                </a:solidFill>
                <a:effectLst/>
                <a:latin typeface="Montserrat-subs"/>
              </a:rPr>
              <a:t>Note</a:t>
            </a:r>
          </a:p>
          <a:p>
            <a:pPr marL="457200" marR="457200" algn="l"/>
            <a:r>
              <a:rPr lang="en-US" b="0" i="0" dirty="0">
                <a:solidFill>
                  <a:srgbClr val="FFFFFF"/>
                </a:solidFill>
                <a:effectLst/>
                <a:latin typeface="Lato" panose="020F0502020204030203" pitchFamily="34" charset="0"/>
              </a:rPr>
              <a:t>Cardinality may also be an issue with </a:t>
            </a:r>
            <a:r>
              <a:rPr lang="en-US" b="0" i="0" dirty="0" err="1">
                <a:solidFill>
                  <a:srgbClr val="FFFFFF"/>
                </a:solidFill>
                <a:effectLst/>
                <a:latin typeface="Lato" panose="020F0502020204030203" pitchFamily="34" charset="0"/>
              </a:rPr>
              <a:t>location_id</a:t>
            </a:r>
            <a:r>
              <a:rPr lang="en-US" b="0" i="0" dirty="0">
                <a:solidFill>
                  <a:srgbClr val="FFFFFF"/>
                </a:solidFill>
                <a:effectLst/>
                <a:latin typeface="Lato" panose="020F0502020204030203" pitchFamily="34" charset="0"/>
              </a:rPr>
              <a:t>. If the company in question has 20-50 locations, this might not be so bad. But if it only has two, this model won’t distribute well at all. That's where knowing and understanding the business requirements comes into play.</a:t>
            </a:r>
          </a:p>
          <a:p>
            <a:pPr algn="l"/>
            <a:r>
              <a:rPr lang="en-US" b="0" i="0" dirty="0">
                <a:solidFill>
                  <a:srgbClr val="FFFFFF"/>
                </a:solidFill>
                <a:effectLst/>
                <a:latin typeface="Lato" panose="020F0502020204030203" pitchFamily="34" charset="0"/>
              </a:rPr>
              <a:t>To fix unbound row growth, we can apply a technique called </a:t>
            </a:r>
            <a:r>
              <a:rPr lang="en-US" b="1" i="0" dirty="0">
                <a:solidFill>
                  <a:srgbClr val="FFFFFF"/>
                </a:solidFill>
                <a:effectLst/>
                <a:latin typeface="Lato" panose="020F0502020204030203" pitchFamily="34" charset="0"/>
              </a:rPr>
              <a:t>bucketing</a:t>
            </a:r>
            <a:r>
              <a:rPr lang="en-US" b="0" i="0" dirty="0">
                <a:solidFill>
                  <a:srgbClr val="FFFFFF"/>
                </a:solidFill>
                <a:effectLst/>
                <a:latin typeface="Lato" panose="020F0502020204030203" pitchFamily="34" charset="0"/>
              </a:rPr>
              <a:t>. Let's assume that we know that each building location will only have 300 employees enter each day. That means if we could partition our table by day, we would never have much more than 300 rows in each partition.</a:t>
            </a:r>
          </a:p>
          <a:p>
            <a:pPr marL="158750" indent="0">
              <a:buNone/>
            </a:pPr>
            <a:endParaRPr dirty="0">
              <a:uFillTx/>
            </a:endParaRPr>
          </a:p>
        </p:txBody>
      </p:sp>
    </p:spTree>
    <p:extLst>
      <p:ext uri="{BB962C8B-B14F-4D97-AF65-F5344CB8AC3E}">
        <p14:creationId xmlns:p14="http://schemas.microsoft.com/office/powerpoint/2010/main" val="361794283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FFFFFF"/>
                </a:solidFill>
                <a:effectLst/>
                <a:latin typeface="Montserrat-subs"/>
              </a:rPr>
              <a:t>Note</a:t>
            </a:r>
          </a:p>
          <a:p>
            <a:pPr algn="l"/>
            <a:r>
              <a:rPr lang="en-US" b="0" i="0" dirty="0">
                <a:solidFill>
                  <a:srgbClr val="FFFFFF"/>
                </a:solidFill>
                <a:effectLst/>
                <a:latin typeface="Lato" panose="020F0502020204030203" pitchFamily="34" charset="0"/>
              </a:rPr>
              <a:t>Creating a compound partition key is as simple as specifying the comma-delimited partition keys inside parentheses.</a:t>
            </a:r>
          </a:p>
          <a:p>
            <a:pPr marL="158750" indent="0">
              <a:buNone/>
            </a:pPr>
            <a:endParaRPr dirty="0">
              <a:uFillTx/>
            </a:endParaRPr>
          </a:p>
        </p:txBody>
      </p:sp>
    </p:spTree>
    <p:extLst>
      <p:ext uri="{BB962C8B-B14F-4D97-AF65-F5344CB8AC3E}">
        <p14:creationId xmlns:p14="http://schemas.microsoft.com/office/powerpoint/2010/main" val="76784420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FFFFFF"/>
                </a:solidFill>
                <a:effectLst/>
                <a:latin typeface="Lato" panose="020F0502020204030203" pitchFamily="34" charset="0"/>
              </a:rPr>
              <a:t>Now my application can write as many rows as it needs to, without worrying about running into too many cells per partition. The trade-off is that when I query this table, I'll need to specify the location and day. But business-reporting requirements typically (in this hypothetical use case) require querying data only for a specific day, so that will work.</a:t>
            </a:r>
            <a:endParaRPr dirty="0">
              <a:uFillTx/>
            </a:endParaRPr>
          </a:p>
        </p:txBody>
      </p:sp>
    </p:spTree>
    <p:extLst>
      <p:ext uri="{BB962C8B-B14F-4D97-AF65-F5344CB8AC3E}">
        <p14:creationId xmlns:p14="http://schemas.microsoft.com/office/powerpoint/2010/main" val="345706139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As mentioned previously, clustering determine the on-disk sort order for rows within a partition.</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But a good clustering key can also help to ensure uniqueness among the rows. </a:t>
            </a:r>
          </a:p>
          <a:p>
            <a:pPr marL="158750" indent="0">
              <a:buNone/>
            </a:pPr>
            <a:endParaRPr dirty="0">
              <a:uFillTx/>
            </a:endParaRPr>
          </a:p>
        </p:txBody>
      </p:sp>
    </p:spTree>
    <p:extLst>
      <p:ext uri="{BB962C8B-B14F-4D97-AF65-F5344CB8AC3E}">
        <p14:creationId xmlns:p14="http://schemas.microsoft.com/office/powerpoint/2010/main" val="196174037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Here are some things to note about the preceding result set:</a:t>
            </a:r>
          </a:p>
          <a:p>
            <a:pPr marL="158750" indent="0">
              <a:buNone/>
            </a:pPr>
            <a:endParaRPr lang="en-US" dirty="0">
              <a:uFillTx/>
            </a:endParaRPr>
          </a:p>
          <a:p>
            <a:pPr marL="158750" indent="0">
              <a:buNone/>
            </a:pPr>
            <a:r>
              <a:rPr lang="en-US" dirty="0">
                <a:uFillTx/>
              </a:rPr>
              <a:t>As required by the table's PRIMARY KEY, I have filtered my WHERE clause on the complete partition key (</a:t>
            </a:r>
            <a:r>
              <a:rPr lang="en-US" dirty="0" err="1">
                <a:uFillTx/>
              </a:rPr>
              <a:t>location_id</a:t>
            </a:r>
            <a:r>
              <a:rPr lang="en-US" dirty="0">
                <a:uFillTx/>
              </a:rPr>
              <a:t> and day)</a:t>
            </a:r>
          </a:p>
          <a:p>
            <a:pPr marL="158750" indent="0">
              <a:buNone/>
            </a:pPr>
            <a:r>
              <a:rPr lang="en-US" dirty="0">
                <a:uFillTx/>
              </a:rPr>
              <a:t>I did not specify the complete PRIMARY KEY, choosing to omit </a:t>
            </a:r>
            <a:r>
              <a:rPr lang="en-US" dirty="0" err="1">
                <a:uFillTx/>
              </a:rPr>
              <a:t>employee_id</a:t>
            </a:r>
            <a:endParaRPr lang="en-US" dirty="0">
              <a:uFillTx/>
            </a:endParaRPr>
          </a:p>
          <a:p>
            <a:pPr marL="158750" indent="0">
              <a:buNone/>
            </a:pPr>
            <a:r>
              <a:rPr lang="en-US" dirty="0">
                <a:uFillTx/>
              </a:rPr>
              <a:t>The results are sorted by </a:t>
            </a:r>
            <a:r>
              <a:rPr lang="en-US" dirty="0" err="1">
                <a:uFillTx/>
              </a:rPr>
              <a:t>time_in</a:t>
            </a:r>
            <a:r>
              <a:rPr lang="en-US" dirty="0">
                <a:uFillTx/>
              </a:rPr>
              <a:t>, in ascending order; I did not specify ORDER BY</a:t>
            </a:r>
          </a:p>
          <a:p>
            <a:pPr marL="158750" indent="0">
              <a:buNone/>
            </a:pPr>
            <a:r>
              <a:rPr lang="en-US" dirty="0">
                <a:uFillTx/>
              </a:rPr>
              <a:t>I specified a range on </a:t>
            </a:r>
            <a:r>
              <a:rPr lang="en-US" dirty="0" err="1">
                <a:uFillTx/>
              </a:rPr>
              <a:t>time_in</a:t>
            </a:r>
            <a:r>
              <a:rPr lang="en-US" dirty="0">
                <a:uFillTx/>
              </a:rPr>
              <a:t>, mentioning it twice in the WHERE clause, instructing Cassandra to return a range of data</a:t>
            </a:r>
          </a:p>
          <a:p>
            <a:pPr marL="158750" indent="0">
              <a:buNone/>
            </a:pPr>
            <a:r>
              <a:rPr lang="en-US" dirty="0">
                <a:uFillTx/>
              </a:rPr>
              <a:t>While Cassandra is aware of my system's time zone, the </a:t>
            </a:r>
            <a:r>
              <a:rPr lang="en-US" dirty="0" err="1">
                <a:uFillTx/>
              </a:rPr>
              <a:t>time_in</a:t>
            </a:r>
            <a:r>
              <a:rPr lang="en-US" dirty="0">
                <a:uFillTx/>
              </a:rPr>
              <a:t> timestamp is shown in UTC time</a:t>
            </a:r>
          </a:p>
          <a:p>
            <a:pPr marL="158750" indent="0">
              <a:buNone/>
            </a:pPr>
            <a:r>
              <a:rPr lang="en-US" dirty="0">
                <a:uFillTx/>
              </a:rPr>
              <a:t>As per my clustering key definition, my result set was sorted by the </a:t>
            </a:r>
            <a:r>
              <a:rPr lang="en-US" dirty="0" err="1">
                <a:uFillTx/>
              </a:rPr>
              <a:t>time_in</a:t>
            </a:r>
            <a:r>
              <a:rPr lang="en-US" dirty="0">
                <a:uFillTx/>
              </a:rPr>
              <a:t> column, with the oldest value at the top.  This is because, while I did clearly specify my clustering keys, I did not specify the sort order.  Therefore, it defaulted to ascending order.</a:t>
            </a:r>
          </a:p>
          <a:p>
            <a:pPr marL="158750" indent="0">
              <a:buNone/>
            </a:pPr>
            <a:endParaRPr lang="en-US" dirty="0">
              <a:uFillTx/>
            </a:endParaRPr>
          </a:p>
        </p:txBody>
      </p:sp>
    </p:spTree>
    <p:extLst>
      <p:ext uri="{BB962C8B-B14F-4D97-AF65-F5344CB8AC3E}">
        <p14:creationId xmlns:p14="http://schemas.microsoft.com/office/powerpoint/2010/main" val="164807024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Additionally, I omitted the </a:t>
            </a:r>
            <a:r>
              <a:rPr lang="en-US" dirty="0" err="1">
                <a:uFillTx/>
              </a:rPr>
              <a:t>employee_id</a:t>
            </a:r>
            <a:r>
              <a:rPr lang="en-US" dirty="0">
                <a:uFillTx/>
              </a:rPr>
              <a:t> key. I can do that because I specified the keys that preceded it.  If I opted to skip </a:t>
            </a:r>
            <a:r>
              <a:rPr lang="en-US" dirty="0" err="1">
                <a:uFillTx/>
              </a:rPr>
              <a:t>time_in</a:t>
            </a:r>
            <a:r>
              <a:rPr lang="en-US" dirty="0">
                <a:uFillTx/>
              </a:rPr>
              <a:t> and specify </a:t>
            </a:r>
            <a:r>
              <a:rPr lang="en-US" dirty="0" err="1">
                <a:uFillTx/>
              </a:rPr>
              <a:t>employee_id</a:t>
            </a:r>
            <a:r>
              <a:rPr lang="en-US" dirty="0">
                <a:uFillTx/>
              </a:rPr>
              <a:t>, this query would fail. There's more on that later.</a:t>
            </a:r>
          </a:p>
          <a:p>
            <a:pPr marL="158750" indent="0">
              <a:buNone/>
            </a:pPr>
            <a:endParaRPr lang="en-US" dirty="0">
              <a:uFillTx/>
            </a:endParaRPr>
          </a:p>
          <a:p>
            <a:pPr marL="158750" indent="0">
              <a:buNone/>
            </a:pPr>
            <a:r>
              <a:rPr lang="en-US" dirty="0">
                <a:uFillTx/>
              </a:rPr>
              <a:t>So why make </a:t>
            </a:r>
            <a:r>
              <a:rPr lang="en-US" dirty="0" err="1">
                <a:uFillTx/>
              </a:rPr>
              <a:t>employee_id</a:t>
            </a:r>
            <a:r>
              <a:rPr lang="en-US" dirty="0">
                <a:uFillTx/>
              </a:rPr>
              <a:t> part of PRIMARY KEY? It helps to ensure uniqueness. After all, if two employees came through security at the exact same time, their writes to the table would conflict. Although unlikely, designating </a:t>
            </a:r>
            <a:r>
              <a:rPr lang="en-US" dirty="0" err="1">
                <a:uFillTx/>
              </a:rPr>
              <a:t>employee_id</a:t>
            </a:r>
            <a:r>
              <a:rPr lang="en-US" dirty="0">
                <a:uFillTx/>
              </a:rPr>
              <a:t> as the last clustering key helps to ensure that a last-write-wins scenario does not occur.</a:t>
            </a:r>
          </a:p>
          <a:p>
            <a:pPr marL="158750" indent="0">
              <a:buNone/>
            </a:pPr>
            <a:endParaRPr lang="en-US" dirty="0">
              <a:uFillTx/>
            </a:endParaRPr>
          </a:p>
          <a:p>
            <a:pPr marL="158750" indent="0">
              <a:buNone/>
            </a:pPr>
            <a:r>
              <a:rPr lang="en-US" dirty="0">
                <a:uFillTx/>
              </a:rPr>
              <a:t>Another good question to ask would be, if Cassandra requires specific keys, how can range query be made to work. Recall that Apache Cassandra is built on a log-based storage engine (LSM tree). This means that building a table to return data in the order in which it is written actually coincides with how Cassandra was designed to work. Cassandra has problems when it is made to serve random reads but sequential reads actually work quite well.</a:t>
            </a:r>
          </a:p>
          <a:p>
            <a:pPr marL="158750" indent="0">
              <a:buNone/>
            </a:pPr>
            <a:endParaRPr dirty="0">
              <a:uFillTx/>
            </a:endParaRPr>
          </a:p>
        </p:txBody>
      </p:sp>
    </p:spTree>
    <p:extLst>
      <p:ext uri="{BB962C8B-B14F-4D97-AF65-F5344CB8AC3E}">
        <p14:creationId xmlns:p14="http://schemas.microsoft.com/office/powerpoint/2010/main" val="1892736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81436976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49828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In terms of NoSQL databases, Apache Cassandra handles multi-data center awareness better than any other.</a:t>
            </a:r>
            <a:endParaRPr dirty="0">
              <a:uFillTx/>
            </a:endParaRPr>
          </a:p>
        </p:txBody>
      </p:sp>
    </p:spTree>
    <p:extLst>
      <p:ext uri="{BB962C8B-B14F-4D97-AF65-F5344CB8AC3E}">
        <p14:creationId xmlns:p14="http://schemas.microsoft.com/office/powerpoint/2010/main" val="101914259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FFFFFF"/>
                </a:solidFill>
                <a:effectLst/>
                <a:latin typeface="Lato" panose="020F0502020204030203" pitchFamily="34" charset="0"/>
              </a:rPr>
              <a:t>So what happened here? Cassandra is essentially informing us that it cannot ensure that this query will be served by a single node. This is because we have defined </a:t>
            </a:r>
            <a:r>
              <a:rPr lang="en-US" dirty="0"/>
              <a:t>pk1</a:t>
            </a:r>
            <a:r>
              <a:rPr lang="en-US" b="0" i="0" dirty="0">
                <a:solidFill>
                  <a:srgbClr val="FFFFFF"/>
                </a:solidFill>
                <a:effectLst/>
                <a:latin typeface="Lato" panose="020F0502020204030203" pitchFamily="34" charset="0"/>
              </a:rPr>
              <a:t> and </a:t>
            </a:r>
            <a:r>
              <a:rPr lang="en-US" dirty="0"/>
              <a:t>pk2</a:t>
            </a:r>
            <a:r>
              <a:rPr lang="en-US" b="0" i="0" dirty="0">
                <a:solidFill>
                  <a:srgbClr val="FFFFFF"/>
                </a:solidFill>
                <a:effectLst/>
                <a:latin typeface="Lato" panose="020F0502020204030203" pitchFamily="34" charset="0"/>
              </a:rPr>
              <a:t> as a composite partition key. </a:t>
            </a:r>
            <a:endParaRPr dirty="0">
              <a:uFillTx/>
            </a:endParaRPr>
          </a:p>
        </p:txBody>
      </p:sp>
    </p:spTree>
    <p:extLst>
      <p:ext uri="{BB962C8B-B14F-4D97-AF65-F5344CB8AC3E}">
        <p14:creationId xmlns:p14="http://schemas.microsoft.com/office/powerpoint/2010/main" val="349339540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FFFFFF"/>
                </a:solidFill>
                <a:effectLst/>
                <a:latin typeface="Lato" panose="020F0502020204030203" pitchFamily="34" charset="0"/>
              </a:rPr>
              <a:t>That worked. But the bigger question is why? The </a:t>
            </a:r>
            <a:r>
              <a:rPr lang="en-US" dirty="0"/>
              <a:t>ALLOW FILTERING</a:t>
            </a:r>
            <a:r>
              <a:rPr lang="en-US" b="0" i="0" dirty="0">
                <a:solidFill>
                  <a:srgbClr val="FFFFFF"/>
                </a:solidFill>
                <a:effectLst/>
                <a:latin typeface="Lato" panose="020F0502020204030203" pitchFamily="34" charset="0"/>
              </a:rPr>
              <a:t> directive tells Cassandra that it should perform an exhaustive seek of all partitions, looking for data that might match. With a total of six rows in the table, served by a single node cluster, that will still run fast. But in a multi-node cluster, with millions of other rows, that query will likely time out.</a:t>
            </a:r>
            <a:endParaRPr dirty="0">
              <a:uFillTx/>
            </a:endParaRPr>
          </a:p>
        </p:txBody>
      </p:sp>
    </p:spTree>
    <p:extLst>
      <p:ext uri="{BB962C8B-B14F-4D97-AF65-F5344CB8AC3E}">
        <p14:creationId xmlns:p14="http://schemas.microsoft.com/office/powerpoint/2010/main" val="324525310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72024690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FFFFFF"/>
                </a:solidFill>
                <a:effectLst/>
                <a:latin typeface="Lato" panose="020F0502020204030203" pitchFamily="34" charset="0"/>
              </a:rPr>
              <a:t>Remember, components of the </a:t>
            </a:r>
            <a:r>
              <a:rPr lang="en-US" dirty="0"/>
              <a:t>PRIMARY KEY</a:t>
            </a:r>
            <a:r>
              <a:rPr lang="en-US" b="0" i="0" dirty="0">
                <a:solidFill>
                  <a:srgbClr val="FFFFFF"/>
                </a:solidFill>
                <a:effectLst/>
                <a:latin typeface="Lato" panose="020F0502020204030203" pitchFamily="34" charset="0"/>
              </a:rPr>
              <a:t> definition can be omitted, as long as (some of) the preceding keys are specified. But they can only be omitted in order. You can't pick and choose which ones to leave out.</a:t>
            </a:r>
            <a:endParaRPr dirty="0">
              <a:uFillTx/>
            </a:endParaRPr>
          </a:p>
        </p:txBody>
      </p:sp>
    </p:spTree>
    <p:extLst>
      <p:ext uri="{BB962C8B-B14F-4D97-AF65-F5344CB8AC3E}">
        <p14:creationId xmlns:p14="http://schemas.microsoft.com/office/powerpoint/2010/main" val="169291314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FFFFFF"/>
                </a:solidFill>
                <a:effectLst/>
                <a:latin typeface="Lato" panose="020F0502020204030203" pitchFamily="34" charset="0"/>
              </a:rPr>
              <a:t>That works. But given what we know about the ALLOW FILTERING directive, is this OK to do? The answer to this question lies in the fact that we have indeed specified the complete partition key. By doing that, Cassandra knows which node can serve the query. While this may not follow the advice of </a:t>
            </a:r>
            <a:r>
              <a:rPr lang="en-US" b="1" i="0" dirty="0">
                <a:solidFill>
                  <a:srgbClr val="FFFFFF"/>
                </a:solidFill>
                <a:effectLst/>
                <a:latin typeface="Lato" panose="020F0502020204030203" pitchFamily="34" charset="0"/>
              </a:rPr>
              <a:t>build your tables to support your queries</a:t>
            </a:r>
            <a:r>
              <a:rPr lang="en-US" b="0" i="0" dirty="0">
                <a:solidFill>
                  <a:srgbClr val="FFFFFF"/>
                </a:solidFill>
                <a:effectLst/>
                <a:latin typeface="Lato" panose="020F0502020204030203" pitchFamily="34" charset="0"/>
              </a:rPr>
              <a:t>, it may actually perform well (depending on the size of the result set).</a:t>
            </a:r>
          </a:p>
          <a:p>
            <a:pPr marL="457200" marR="457200" algn="l"/>
            <a:r>
              <a:rPr lang="en-US" b="0" i="0" dirty="0">
                <a:solidFill>
                  <a:srgbClr val="FFFFFF"/>
                </a:solidFill>
                <a:effectLst/>
                <a:latin typeface="Montserrat-subs"/>
              </a:rPr>
              <a:t>Note</a:t>
            </a:r>
          </a:p>
          <a:p>
            <a:pPr marL="457200" marR="457200" algn="l"/>
            <a:r>
              <a:rPr lang="en-US" b="0" i="0" dirty="0">
                <a:solidFill>
                  <a:srgbClr val="FFFFFF"/>
                </a:solidFill>
                <a:effectLst/>
                <a:latin typeface="Lato" panose="020F0502020204030203" pitchFamily="34" charset="0"/>
              </a:rPr>
              <a:t>Avoid using ALLOW FILTERING. It might make certain ad-hoc queries work, but improper use of it may cause your nodes to work too hard, and whichever is chosen as the coordinator may crash. Definitely do not deploy any production code that regularly uses CQL queries containing the ALLOW FILTERING directive.</a:t>
            </a:r>
          </a:p>
          <a:p>
            <a:pPr marL="158750" indent="0">
              <a:buNone/>
            </a:pPr>
            <a:endParaRPr dirty="0">
              <a:uFillTx/>
            </a:endParaRPr>
          </a:p>
        </p:txBody>
      </p:sp>
    </p:spTree>
    <p:extLst>
      <p:ext uri="{BB962C8B-B14F-4D97-AF65-F5344CB8AC3E}">
        <p14:creationId xmlns:p14="http://schemas.microsoft.com/office/powerpoint/2010/main" val="52139746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FFFFFF"/>
                </a:solidFill>
                <a:effectLst/>
                <a:latin typeface="Lato" panose="020F0502020204030203" pitchFamily="34" charset="0"/>
              </a:rPr>
              <a:t>What happened here? The </a:t>
            </a:r>
            <a:r>
              <a:rPr lang="en-US" dirty="0"/>
              <a:t>now()</a:t>
            </a:r>
            <a:r>
              <a:rPr lang="en-US" b="0" i="0" dirty="0">
                <a:solidFill>
                  <a:srgbClr val="FFFFFF"/>
                </a:solidFill>
                <a:effectLst/>
                <a:latin typeface="Lato" panose="020F0502020204030203" pitchFamily="34" charset="0"/>
              </a:rPr>
              <a:t> function was invoked for each row in the table. First of all, this is an unbound query and will hit multiple nodes for data that it's not even using. Secondly, we just need one result. And third, returning the current time as </a:t>
            </a:r>
            <a:r>
              <a:rPr lang="en-US" dirty="0"/>
              <a:t>TIMEUUID</a:t>
            </a:r>
            <a:r>
              <a:rPr lang="en-US" b="0" i="0" dirty="0">
                <a:solidFill>
                  <a:srgbClr val="FFFFFF"/>
                </a:solidFill>
                <a:effectLst/>
                <a:latin typeface="Lato" panose="020F0502020204030203" pitchFamily="34" charset="0"/>
              </a:rPr>
              <a:t> isn't very easy to read.</a:t>
            </a:r>
            <a:endParaRPr dirty="0">
              <a:uFillTx/>
            </a:endParaRPr>
          </a:p>
        </p:txBody>
      </p:sp>
    </p:spTree>
    <p:extLst>
      <p:ext uri="{BB962C8B-B14F-4D97-AF65-F5344CB8AC3E}">
        <p14:creationId xmlns:p14="http://schemas.microsoft.com/office/powerpoint/2010/main" val="11675231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The </a:t>
            </a:r>
            <a:r>
              <a:rPr lang="en-US" dirty="0" err="1">
                <a:uFillTx/>
              </a:rPr>
              <a:t>system.local</a:t>
            </a:r>
            <a:r>
              <a:rPr lang="en-US" dirty="0">
                <a:uFillTx/>
              </a:rPr>
              <a:t> table is unique to each node in a Cassandra cluster. Also, it only ever has one row in it. So, this query will be served by one node, and there will only be one row returned. But how can we make that more easier to read?</a:t>
            </a:r>
            <a:endParaRPr dirty="0">
              <a:uFillTx/>
            </a:endParaRPr>
          </a:p>
        </p:txBody>
      </p:sp>
    </p:spTree>
    <p:extLst>
      <p:ext uri="{BB962C8B-B14F-4D97-AF65-F5344CB8AC3E}">
        <p14:creationId xmlns:p14="http://schemas.microsoft.com/office/powerpoint/2010/main" val="286168140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Cassandra has other built-in functions that can help to solve other problems. We will cover those later.</a:t>
            </a:r>
          </a:p>
          <a:p>
            <a:pPr marL="158750" indent="0">
              <a:buNone/>
            </a:pPr>
            <a:endParaRPr lang="en-US" dirty="0">
              <a:uFillTx/>
            </a:endParaRPr>
          </a:p>
          <a:p>
            <a:pPr marL="158750" indent="0">
              <a:buNone/>
            </a:pPr>
            <a:r>
              <a:rPr lang="en-US" dirty="0">
                <a:uFillTx/>
              </a:rPr>
              <a:t>Note</a:t>
            </a:r>
          </a:p>
          <a:p>
            <a:pPr marL="158750" indent="0">
              <a:buNone/>
            </a:pPr>
            <a:r>
              <a:rPr lang="en-US" dirty="0">
                <a:uFillTx/>
              </a:rPr>
              <a:t>You can execute SELECT CAST(now() as TIMESTAMP) FROM </a:t>
            </a:r>
            <a:r>
              <a:rPr lang="en-US" dirty="0" err="1">
                <a:uFillTx/>
              </a:rPr>
              <a:t>system.local</a:t>
            </a:r>
            <a:r>
              <a:rPr lang="en-US" dirty="0">
                <a:uFillTx/>
              </a:rPr>
              <a:t>; to achieve the same result.</a:t>
            </a:r>
            <a:endParaRPr dirty="0">
              <a:uFillTx/>
            </a:endParaRPr>
          </a:p>
        </p:txBody>
      </p:sp>
    </p:spTree>
    <p:extLst>
      <p:ext uri="{BB962C8B-B14F-4D97-AF65-F5344CB8AC3E}">
        <p14:creationId xmlns:p14="http://schemas.microsoft.com/office/powerpoint/2010/main" val="352228571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FFFFFF"/>
                </a:solidFill>
                <a:effectLst/>
                <a:latin typeface="Lato" panose="020F0502020204030203" pitchFamily="34" charset="0"/>
              </a:rPr>
              <a:t>So we've seen that CQL has an AND keyword for specifying multiple filters in the WHERE clause. Does it also have an OR keyword, like SQL?</a:t>
            </a:r>
          </a:p>
          <a:p>
            <a:pPr algn="l"/>
            <a:r>
              <a:rPr lang="en-US" b="0" i="0" dirty="0">
                <a:solidFill>
                  <a:srgbClr val="FFFFFF"/>
                </a:solidFill>
                <a:effectLst/>
                <a:latin typeface="Lato" panose="020F0502020204030203" pitchFamily="34" charset="0"/>
              </a:rPr>
              <a:t>No, it does not. This is because Apache Cassandra is designed to serve sequential reads, not random reads. It works best when its queries give it a clear, precise path to the requested data. Allowing filters in the WHERE clause to be specified on an OR basis would force Cassandra to perform random reads, which really works against how it was built.</a:t>
            </a:r>
          </a:p>
          <a:p>
            <a:pPr algn="l"/>
            <a:endParaRPr lang="en-US" b="0" i="0" dirty="0">
              <a:solidFill>
                <a:srgbClr val="FFFFFF"/>
              </a:solidFill>
              <a:effectLst/>
              <a:latin typeface="Lato" panose="020F0502020204030203" pitchFamily="34" charset="0"/>
            </a:endParaRPr>
          </a:p>
          <a:p>
            <a:pPr algn="l"/>
            <a:r>
              <a:rPr lang="en-US" b="0" i="0" dirty="0">
                <a:solidFill>
                  <a:srgbClr val="FFFFFF"/>
                </a:solidFill>
                <a:effectLst/>
                <a:latin typeface="Lato" panose="020F0502020204030203" pitchFamily="34" charset="0"/>
              </a:rPr>
              <a:t>While this query technically will work, its use is considered to be an anti-pattern in Cassandra. This is because it is a multi-key query, meaning the primary key filters are filtering on more than one key value. In this case, Cassandra cannot figure out which node the requested data is on</a:t>
            </a:r>
          </a:p>
          <a:p>
            <a:pPr marL="158750" indent="0">
              <a:buNone/>
            </a:pPr>
            <a:endParaRPr dirty="0">
              <a:uFillTx/>
            </a:endParaRPr>
          </a:p>
        </p:txBody>
      </p:sp>
    </p:spTree>
    <p:extLst>
      <p:ext uri="{BB962C8B-B14F-4D97-AF65-F5344CB8AC3E}">
        <p14:creationId xmlns:p14="http://schemas.microsoft.com/office/powerpoint/2010/main" val="32905024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FFFFFF"/>
                </a:solidFill>
                <a:effectLst/>
                <a:latin typeface="Lato" panose="020F0502020204030203" pitchFamily="34" charset="0"/>
              </a:rPr>
              <a:t>This query is also a multi-key query. But, this query will perform better, because we are at least specifying a complete partition key. This way, a token-aware application will not require a coordinator node, and will be able to go directly to the one node that can serve this request.</a:t>
            </a:r>
          </a:p>
          <a:p>
            <a:pPr algn="l"/>
            <a:r>
              <a:rPr lang="en-US" b="0" i="0" dirty="0">
                <a:solidFill>
                  <a:srgbClr val="FFFFFF"/>
                </a:solidFill>
                <a:effectLst/>
                <a:latin typeface="Lato" panose="020F0502020204030203" pitchFamily="34" charset="0"/>
              </a:rPr>
              <a:t>Do note that, if you use IN, the same restrictions apply as for other operators. You cannot skip primary keys, and if you use IN on a key, you must do the following:</a:t>
            </a:r>
          </a:p>
          <a:p>
            <a:pPr algn="l">
              <a:buFont typeface="Arial" panose="020B0604020202020204" pitchFamily="34" charset="0"/>
              <a:buChar char="•"/>
            </a:pPr>
            <a:r>
              <a:rPr lang="en-US" b="0" i="0" dirty="0">
                <a:solidFill>
                  <a:srgbClr val="FFFFFF"/>
                </a:solidFill>
                <a:effectLst/>
                <a:latin typeface="Lato" panose="020F0502020204030203" pitchFamily="34" charset="0"/>
              </a:rPr>
              <a:t>Specify all of the keys prior to it</a:t>
            </a:r>
          </a:p>
          <a:p>
            <a:pPr algn="l">
              <a:buFont typeface="Arial" panose="020B0604020202020204" pitchFamily="34" charset="0"/>
              <a:buChar char="•"/>
            </a:pPr>
            <a:r>
              <a:rPr lang="en-US" b="0" i="0" dirty="0">
                <a:solidFill>
                  <a:srgbClr val="FFFFFF"/>
                </a:solidFill>
                <a:effectLst/>
                <a:latin typeface="Lato" panose="020F0502020204030203" pitchFamily="34" charset="0"/>
              </a:rPr>
              <a:t>Use IN only on the last key specified in the query</a:t>
            </a:r>
          </a:p>
          <a:p>
            <a:pPr algn="l"/>
            <a:r>
              <a:rPr lang="en-US" b="0" i="0" dirty="0">
                <a:solidFill>
                  <a:srgbClr val="FFFFFF"/>
                </a:solidFill>
                <a:effectLst/>
                <a:latin typeface="Lato" panose="020F0502020204030203" pitchFamily="34" charset="0"/>
              </a:rPr>
              <a:t> </a:t>
            </a:r>
          </a:p>
          <a:p>
            <a:pPr marL="457200" marR="457200" algn="l"/>
            <a:r>
              <a:rPr lang="en-US" b="0" i="0" dirty="0">
                <a:solidFill>
                  <a:srgbClr val="FFFFFF"/>
                </a:solidFill>
                <a:effectLst/>
                <a:latin typeface="Montserrat-subs"/>
              </a:rPr>
              <a:t>Note</a:t>
            </a:r>
          </a:p>
          <a:p>
            <a:pPr marL="457200" marR="457200" algn="l"/>
            <a:r>
              <a:rPr lang="en-US" b="0" i="0" dirty="0">
                <a:solidFill>
                  <a:srgbClr val="FFFFFF"/>
                </a:solidFill>
                <a:effectLst/>
                <a:latin typeface="Lato" panose="020F0502020204030203" pitchFamily="34" charset="0"/>
              </a:rPr>
              <a:t>Like its ALLOW FILTERING counterpart, IN queries can still be served by one node if the complete partition key is specified. However, it’s a good idea to limit the number of values specified with the IN operator to less than 10.</a:t>
            </a:r>
          </a:p>
          <a:p>
            <a:pPr marL="158750" indent="0">
              <a:buNone/>
            </a:pPr>
            <a:endParaRPr dirty="0">
              <a:uFillTx/>
            </a:endParaRPr>
          </a:p>
        </p:txBody>
      </p:sp>
    </p:spTree>
    <p:extLst>
      <p:ext uri="{BB962C8B-B14F-4D97-AF65-F5344CB8AC3E}">
        <p14:creationId xmlns:p14="http://schemas.microsoft.com/office/powerpoint/2010/main" val="800611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98151817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FFFFFF"/>
                </a:solidFill>
                <a:effectLst/>
                <a:latin typeface="Lato" panose="020F0502020204030203" pitchFamily="34" charset="0"/>
              </a:rPr>
              <a:t>Given the ways in which Apache Cassandra has been shown to handle things such as </a:t>
            </a:r>
            <a:r>
              <a:rPr lang="en-US" dirty="0"/>
              <a:t>INSERT</a:t>
            </a:r>
            <a:r>
              <a:rPr lang="en-US" b="0" i="0" dirty="0">
                <a:solidFill>
                  <a:srgbClr val="FFFFFF"/>
                </a:solidFill>
                <a:effectLst/>
                <a:latin typeface="Lato" panose="020F0502020204030203" pitchFamily="34" charset="0"/>
              </a:rPr>
              <a:t>, </a:t>
            </a:r>
            <a:r>
              <a:rPr lang="en-US" dirty="0"/>
              <a:t>UPDATE</a:t>
            </a:r>
            <a:r>
              <a:rPr lang="en-US" b="0" i="0" dirty="0">
                <a:solidFill>
                  <a:srgbClr val="FFFFFF"/>
                </a:solidFill>
                <a:effectLst/>
                <a:latin typeface="Lato" panose="020F0502020204030203" pitchFamily="34" charset="0"/>
              </a:rPr>
              <a:t>, and </a:t>
            </a:r>
            <a:r>
              <a:rPr lang="en-US" dirty="0"/>
              <a:t>DELETE</a:t>
            </a:r>
            <a:r>
              <a:rPr lang="en-US" b="0" i="0" dirty="0">
                <a:solidFill>
                  <a:srgbClr val="FFFFFF"/>
                </a:solidFill>
                <a:effectLst/>
                <a:latin typeface="Lato" panose="020F0502020204030203" pitchFamily="34" charset="0"/>
              </a:rPr>
              <a:t>, it is important to discuss what they have in common. They all result in writes to the database. Let's take a look at how each one behaves in certain scenarios.</a:t>
            </a:r>
          </a:p>
          <a:p>
            <a:pPr marL="158750" indent="0">
              <a:buNone/>
            </a:pPr>
            <a:endParaRPr lang="en-US" dirty="0">
              <a:uFillTx/>
            </a:endParaRPr>
          </a:p>
          <a:p>
            <a:pPr algn="l"/>
            <a:r>
              <a:rPr lang="en-US" b="0" i="0" dirty="0">
                <a:solidFill>
                  <a:srgbClr val="FFFFFF"/>
                </a:solidFill>
                <a:effectLst/>
                <a:latin typeface="Montserrat-subs"/>
              </a:rPr>
              <a:t>Note</a:t>
            </a:r>
          </a:p>
          <a:p>
            <a:pPr algn="l"/>
            <a:r>
              <a:rPr lang="en-US" b="0" i="0" dirty="0">
                <a:solidFill>
                  <a:srgbClr val="FFFFFF"/>
                </a:solidFill>
                <a:effectLst/>
                <a:latin typeface="Lato" panose="020F0502020204030203" pitchFamily="34" charset="0"/>
              </a:rPr>
              <a:t>The </a:t>
            </a:r>
            <a:r>
              <a:rPr lang="en-US" b="0" i="0" dirty="0" err="1">
                <a:solidFill>
                  <a:srgbClr val="FFFFFF"/>
                </a:solidFill>
                <a:effectLst/>
                <a:latin typeface="Lato" panose="020F0502020204030203" pitchFamily="34" charset="0"/>
              </a:rPr>
              <a:t>order_status</a:t>
            </a:r>
            <a:r>
              <a:rPr lang="en-US" b="0" i="0" dirty="0">
                <a:solidFill>
                  <a:srgbClr val="FFFFFF"/>
                </a:solidFill>
                <a:effectLst/>
                <a:latin typeface="Lato" panose="020F0502020204030203" pitchFamily="34" charset="0"/>
              </a:rPr>
              <a:t> table is for example purposes only, and is intended to be used to show how writes work in Apache Cassandra. I do not recommend building an order-status-tracking system this way.</a:t>
            </a:r>
          </a:p>
          <a:p>
            <a:pPr marL="158750" indent="0">
              <a:buNone/>
            </a:pPr>
            <a:endParaRPr dirty="0">
              <a:uFillTx/>
            </a:endParaRPr>
          </a:p>
        </p:txBody>
      </p:sp>
    </p:spTree>
    <p:extLst>
      <p:ext uri="{BB962C8B-B14F-4D97-AF65-F5344CB8AC3E}">
        <p14:creationId xmlns:p14="http://schemas.microsoft.com/office/powerpoint/2010/main" val="83115053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Let's write some data to that table.  To do this, we'll use the INSERT statement.  With an INSERT statement, all PRIMARY KEY components must be specified; we will </a:t>
            </a:r>
            <a:r>
              <a:rPr lang="en-US" dirty="0" err="1">
                <a:uFillTx/>
              </a:rPr>
              <a:t>specifystatus</a:t>
            </a:r>
            <a:r>
              <a:rPr lang="en-US" dirty="0">
                <a:uFillTx/>
              </a:rPr>
              <a:t> and </a:t>
            </a:r>
            <a:r>
              <a:rPr lang="en-US" dirty="0" err="1">
                <a:uFillTx/>
              </a:rPr>
              <a:t>order_id</a:t>
            </a:r>
            <a:r>
              <a:rPr lang="en-US" dirty="0">
                <a:uFillTx/>
              </a:rPr>
              <a:t>. </a:t>
            </a:r>
          </a:p>
          <a:p>
            <a:pPr marL="158750" indent="0">
              <a:buNone/>
            </a:pPr>
            <a:endParaRPr lang="en-US" dirty="0">
              <a:uFillTx/>
            </a:endParaRPr>
          </a:p>
          <a:p>
            <a:pPr marL="158750" indent="0">
              <a:buNone/>
            </a:pPr>
            <a:r>
              <a:rPr lang="en-US" dirty="0">
                <a:uFillTx/>
              </a:rPr>
              <a:t>Note</a:t>
            </a:r>
          </a:p>
          <a:p>
            <a:pPr marL="158750" indent="0">
              <a:buNone/>
            </a:pPr>
            <a:r>
              <a:rPr lang="en-US" dirty="0">
                <a:uFillTx/>
              </a:rPr>
              <a:t>If you're going to need a unique identifier for things such as IDs, the UUID() and TIMEUUID() functions can be invoked in-line as a part of INSERT.</a:t>
            </a:r>
            <a:endParaRPr dirty="0">
              <a:uFillTx/>
            </a:endParaRPr>
          </a:p>
        </p:txBody>
      </p:sp>
    </p:spTree>
    <p:extLst>
      <p:ext uri="{BB962C8B-B14F-4D97-AF65-F5344CB8AC3E}">
        <p14:creationId xmlns:p14="http://schemas.microsoft.com/office/powerpoint/2010/main" val="56002165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FFFFFF"/>
                </a:solidFill>
                <a:effectLst/>
                <a:latin typeface="Lato" panose="020F0502020204030203" pitchFamily="34" charset="0"/>
              </a:rPr>
              <a:t>Remember, Apache Cassandra does not use null in the same way that other databases may. In the case of Cassandra, null simply means that the currently-requested column does not contain a value.</a:t>
            </a:r>
          </a:p>
          <a:p>
            <a:pPr marL="457200" marR="457200" algn="l"/>
            <a:r>
              <a:rPr lang="en-US" b="0" i="0" dirty="0">
                <a:solidFill>
                  <a:srgbClr val="FFFFFF"/>
                </a:solidFill>
                <a:effectLst/>
                <a:latin typeface="Montserrat-subs"/>
              </a:rPr>
              <a:t>Note</a:t>
            </a:r>
          </a:p>
          <a:p>
            <a:pPr marL="457200" marR="457200" algn="l"/>
            <a:r>
              <a:rPr lang="en-US" b="0" i="0" dirty="0">
                <a:solidFill>
                  <a:srgbClr val="FFFFFF"/>
                </a:solidFill>
                <a:effectLst/>
                <a:latin typeface="Lato" panose="020F0502020204030203" pitchFamily="34" charset="0"/>
              </a:rPr>
              <a:t>Do not literally INSERT a null value into a table. Cassandra treats this as a DELETE, and writes a tombstone. It's also important to make sure that your application code is also not writing nulls for column values that are not set.</a:t>
            </a:r>
          </a:p>
          <a:p>
            <a:pPr marL="158750" indent="0">
              <a:buNone/>
            </a:pPr>
            <a:endParaRPr dirty="0">
              <a:uFillTx/>
            </a:endParaRPr>
          </a:p>
        </p:txBody>
      </p:sp>
    </p:spTree>
    <p:extLst>
      <p:ext uri="{BB962C8B-B14F-4D97-AF65-F5344CB8AC3E}">
        <p14:creationId xmlns:p14="http://schemas.microsoft.com/office/powerpoint/2010/main" val="3529664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FFFFFF"/>
                </a:solidFill>
                <a:effectLst/>
                <a:latin typeface="Lato" panose="020F0502020204030203" pitchFamily="34" charset="0"/>
              </a:rPr>
              <a:t>So now let's update one of our </a:t>
            </a:r>
            <a:r>
              <a:rPr lang="en-US" dirty="0"/>
              <a:t>PENDING</a:t>
            </a:r>
            <a:r>
              <a:rPr lang="en-US" b="0" i="0" dirty="0">
                <a:solidFill>
                  <a:srgbClr val="FFFFFF"/>
                </a:solidFill>
                <a:effectLst/>
                <a:latin typeface="Lato" panose="020F0502020204030203" pitchFamily="34" charset="0"/>
              </a:rPr>
              <a:t> orders to a status of </a:t>
            </a:r>
            <a:r>
              <a:rPr lang="en-US" dirty="0"/>
              <a:t>PICKED</a:t>
            </a:r>
            <a:r>
              <a:rPr lang="en-US" b="0" i="0" dirty="0">
                <a:solidFill>
                  <a:srgbClr val="FFFFFF"/>
                </a:solidFill>
                <a:effectLst/>
                <a:latin typeface="Lato" panose="020F0502020204030203" pitchFamily="34" charset="0"/>
              </a:rPr>
              <a:t>, and give it a value for shipping weight. We can start by updating our </a:t>
            </a:r>
            <a:r>
              <a:rPr lang="en-US" dirty="0" err="1"/>
              <a:t>shipping_weight_kg</a:t>
            </a:r>
            <a:r>
              <a:rPr lang="en-US" b="0" i="0" dirty="0">
                <a:solidFill>
                  <a:srgbClr val="FFFFFF"/>
                </a:solidFill>
                <a:effectLst/>
                <a:latin typeface="Lato" panose="020F0502020204030203" pitchFamily="34" charset="0"/>
              </a:rPr>
              <a:t> for order </a:t>
            </a:r>
            <a:r>
              <a:rPr lang="en-US" dirty="0"/>
              <a:t>fcb15fc2-feaa-4ba9-a3c6-899d1107cce9</a:t>
            </a:r>
            <a:r>
              <a:rPr lang="en-US" b="0" i="0" dirty="0">
                <a:solidFill>
                  <a:srgbClr val="FFFFFF"/>
                </a:solidFill>
                <a:effectLst/>
                <a:latin typeface="Lato" panose="020F0502020204030203" pitchFamily="34" charset="0"/>
              </a:rPr>
              <a:t>, and we'll assume that it is </a:t>
            </a:r>
            <a:r>
              <a:rPr lang="en-US" dirty="0"/>
              <a:t>1.4</a:t>
            </a:r>
            <a:r>
              <a:rPr lang="en-US" b="0" i="0" dirty="0">
                <a:solidFill>
                  <a:srgbClr val="FFFFFF"/>
                </a:solidFill>
                <a:effectLst/>
                <a:latin typeface="Lato" panose="020F0502020204030203" pitchFamily="34" charset="0"/>
              </a:rPr>
              <a:t> kilograms. This can be done in two different ways. </a:t>
            </a:r>
            <a:endParaRPr dirty="0">
              <a:uFillTx/>
            </a:endParaRPr>
          </a:p>
        </p:txBody>
      </p:sp>
    </p:spTree>
    <p:extLst>
      <p:ext uri="{BB962C8B-B14F-4D97-AF65-F5344CB8AC3E}">
        <p14:creationId xmlns:p14="http://schemas.microsoft.com/office/powerpoint/2010/main" val="40494491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23289021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74420807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94563074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45602486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So for this order ID, there are now two rows present in our table; not at all what we really wanted to do. Sure, we now have our order in a PICKED state, but our PENDING row is still out there. Why did this happen?</a:t>
            </a:r>
          </a:p>
          <a:p>
            <a:pPr marL="158750" indent="0">
              <a:buNone/>
            </a:pPr>
            <a:endParaRPr lang="en-US" dirty="0">
              <a:uFillTx/>
            </a:endParaRPr>
          </a:p>
          <a:p>
            <a:pPr marL="158750" indent="0">
              <a:buNone/>
            </a:pPr>
            <a:r>
              <a:rPr lang="en-US" dirty="0">
                <a:uFillTx/>
              </a:rPr>
              <a:t>First of all, with both INSERT and UPDATE you must specify all of the PRIMARY KEY components or the operation will fail. Secondly, primary keys are unique in Cassandra. When used together, they essentially point to the column values we want. But that also means they cannot be updated. The only way to update a PRIMARY KEY component is to delete and then rewrite it.</a:t>
            </a:r>
          </a:p>
          <a:p>
            <a:pPr marL="158750" indent="0">
              <a:buNone/>
            </a:pPr>
            <a:endParaRPr lang="en-US" dirty="0">
              <a:uFillTx/>
            </a:endParaRPr>
          </a:p>
          <a:p>
            <a:pPr marL="158750" indent="0">
              <a:buNone/>
            </a:pPr>
            <a:r>
              <a:rPr lang="en-US" dirty="0">
                <a:uFillTx/>
              </a:rPr>
              <a:t>Note</a:t>
            </a:r>
          </a:p>
          <a:p>
            <a:pPr marL="158750" indent="0">
              <a:buNone/>
            </a:pPr>
            <a:r>
              <a:rPr lang="en-US" dirty="0">
                <a:uFillTx/>
              </a:rPr>
              <a:t>To Cassandra, INSERT and UPDATE are synonymous. They behave the same, and can mostly be used interchangeably. They both write column values to a specific set of unique keys in the table. You can insert new rows with UPDATE and you can update existing rows with INSERT.</a:t>
            </a:r>
            <a:endParaRPr dirty="0">
              <a:uFillTx/>
            </a:endParaRPr>
          </a:p>
        </p:txBody>
      </p:sp>
    </p:spTree>
    <p:extLst>
      <p:ext uri="{BB962C8B-B14F-4D97-AF65-F5344CB8AC3E}">
        <p14:creationId xmlns:p14="http://schemas.microsoft.com/office/powerpoint/2010/main" val="428977233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FFFFFF"/>
                </a:solidFill>
                <a:effectLst/>
                <a:latin typeface="Lato" panose="020F0502020204030203" pitchFamily="34" charset="0"/>
              </a:rPr>
              <a:t>While deleting data and its associated implications have been discussed, there are times when rows or individual column values may need to be deleted. In our use case, we discussed the difficulties of trying to work with the primary key on something that needs to be dynamic, such as </a:t>
            </a:r>
            <a:r>
              <a:rPr lang="en-US" dirty="0"/>
              <a:t>status</a:t>
            </a:r>
            <a:endParaRPr dirty="0">
              <a:uFillTx/>
            </a:endParaRPr>
          </a:p>
        </p:txBody>
      </p:sp>
    </p:spTree>
    <p:extLst>
      <p:ext uri="{BB962C8B-B14F-4D97-AF65-F5344CB8AC3E}">
        <p14:creationId xmlns:p14="http://schemas.microsoft.com/office/powerpoint/2010/main" val="2147902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16813434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457200" marR="457200" algn="l"/>
            <a:r>
              <a:rPr lang="en-US" b="0" i="0" dirty="0">
                <a:solidFill>
                  <a:srgbClr val="FFFFFF"/>
                </a:solidFill>
                <a:effectLst/>
                <a:latin typeface="Montserrat-subs"/>
              </a:rPr>
              <a:t>Note</a:t>
            </a:r>
          </a:p>
          <a:p>
            <a:pPr marL="457200" marR="457200" algn="l"/>
            <a:r>
              <a:rPr lang="en-US" b="0" i="0" dirty="0">
                <a:solidFill>
                  <a:srgbClr val="FFFFFF"/>
                </a:solidFill>
                <a:effectLst/>
                <a:latin typeface="Lato" panose="020F0502020204030203" pitchFamily="34" charset="0"/>
              </a:rPr>
              <a:t>Again, take care when using DELETE. Deleting creates tombstones, which can be problematic to both data consistency and query performance.</a:t>
            </a:r>
          </a:p>
          <a:p>
            <a:pPr algn="l"/>
            <a:r>
              <a:rPr lang="en-US" b="0" i="0" dirty="0">
                <a:solidFill>
                  <a:srgbClr val="FFFFFF"/>
                </a:solidFill>
                <a:effectLst/>
                <a:latin typeface="Lato" panose="020F0502020204030203" pitchFamily="34" charset="0"/>
              </a:rPr>
              <a:t>Similar to the previous write operations, DELETE requires a complete primary key. But unlike the other write operations, you do not need to provide all of the clustering keys. In this way, multiple rows in a partition can be deleted with a single command.</a:t>
            </a:r>
          </a:p>
          <a:p>
            <a:pPr marL="158750" indent="0">
              <a:buNone/>
            </a:pPr>
            <a:endParaRPr dirty="0">
              <a:uFillTx/>
            </a:endParaRPr>
          </a:p>
        </p:txBody>
      </p:sp>
    </p:spTree>
    <p:extLst>
      <p:ext uri="{BB962C8B-B14F-4D97-AF65-F5344CB8AC3E}">
        <p14:creationId xmlns:p14="http://schemas.microsoft.com/office/powerpoint/2010/main" val="404150013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One difference between the CQL INSERT and UPDATE statements is in how they handle lightweight transactions. Lightweight transactions are essentially a way for Apache Cassandra to enforce a sequence of read-and-then-write operations to apply conditional writes.</a:t>
            </a:r>
          </a:p>
          <a:p>
            <a:pPr marL="158750" indent="0">
              <a:buNone/>
            </a:pPr>
            <a:endParaRPr lang="en-US" dirty="0">
              <a:uFillTx/>
            </a:endParaRPr>
          </a:p>
          <a:p>
            <a:pPr marL="158750" indent="0">
              <a:buNone/>
            </a:pPr>
            <a:r>
              <a:rPr lang="en-US" dirty="0">
                <a:uFillTx/>
              </a:rPr>
              <a:t>Lightweight transactions are invokable at query time. Apache Cassandra implements the </a:t>
            </a:r>
            <a:r>
              <a:rPr lang="en-US" dirty="0" err="1">
                <a:uFillTx/>
              </a:rPr>
              <a:t>paxos</a:t>
            </a:r>
            <a:r>
              <a:rPr lang="en-US" dirty="0">
                <a:uFillTx/>
              </a:rPr>
              <a:t> (consensus algorithm) to enforce concurrent lightweight transactions on the same sets of data.</a:t>
            </a:r>
          </a:p>
          <a:p>
            <a:pPr marL="158750" indent="0">
              <a:buNone/>
            </a:pPr>
            <a:endParaRPr lang="en-US" dirty="0">
              <a:uFillTx/>
            </a:endParaRPr>
          </a:p>
          <a:p>
            <a:pPr marL="158750" indent="0">
              <a:buNone/>
            </a:pPr>
            <a:r>
              <a:rPr lang="en-US" dirty="0">
                <a:uFillTx/>
              </a:rPr>
              <a:t>Note</a:t>
            </a:r>
          </a:p>
          <a:p>
            <a:pPr marL="158750" indent="0">
              <a:buNone/>
            </a:pPr>
            <a:r>
              <a:rPr lang="en-US" dirty="0">
                <a:uFillTx/>
              </a:rPr>
              <a:t>A lightweight transaction in flight will block other lightweight transactions, but will not stop normal reads and writes from querying or mutating the same data.</a:t>
            </a:r>
            <a:endParaRPr dirty="0">
              <a:uFillTx/>
            </a:endParaRPr>
          </a:p>
        </p:txBody>
      </p:sp>
    </p:spTree>
    <p:extLst>
      <p:ext uri="{BB962C8B-B14F-4D97-AF65-F5344CB8AC3E}">
        <p14:creationId xmlns:p14="http://schemas.microsoft.com/office/powerpoint/2010/main" val="402912818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Essentially what is happening here is that Cassandra is performing a read to verify the existence of a row with the specified keys. If that row exists, the operation does not proceed, and a response consisting of applied with a value of false (along with the column values which failed to write) is returned. If it succeeds, an applied value of true is returned.</a:t>
            </a:r>
          </a:p>
          <a:p>
            <a:pPr marL="158750" indent="0">
              <a:buNone/>
            </a:pPr>
            <a:endParaRPr lang="en-US" dirty="0">
              <a:uFillTx/>
            </a:endParaRPr>
          </a:p>
          <a:p>
            <a:pPr marL="158750" indent="0">
              <a:buNone/>
            </a:pPr>
            <a:r>
              <a:rPr lang="en-US" dirty="0">
                <a:uFillTx/>
              </a:rPr>
              <a:t>On the other hand, UPDATE allows for more granular control in terms of lightweight transactions. It allows for the use of both IF EXISTS and IF NOT EXISTS. Additionally, it can determine whether a write should occur based on arbitrary column values.</a:t>
            </a:r>
            <a:endParaRPr dirty="0">
              <a:uFillTx/>
            </a:endParaRPr>
          </a:p>
        </p:txBody>
      </p:sp>
    </p:spTree>
    <p:extLst>
      <p:ext uri="{BB962C8B-B14F-4D97-AF65-F5344CB8AC3E}">
        <p14:creationId xmlns:p14="http://schemas.microsoft.com/office/powerpoint/2010/main" val="203313594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FFFFFF"/>
                </a:solidFill>
                <a:effectLst/>
                <a:latin typeface="Montserrat-subs"/>
              </a:rPr>
              <a:t>Note</a:t>
            </a:r>
          </a:p>
          <a:p>
            <a:pPr algn="l"/>
            <a:r>
              <a:rPr lang="en-US" b="0" i="0" dirty="0">
                <a:solidFill>
                  <a:srgbClr val="FFFFFF"/>
                </a:solidFill>
                <a:effectLst/>
                <a:latin typeface="Lato" panose="020F0502020204030203" pitchFamily="34" charset="0"/>
              </a:rPr>
              <a:t>Lightweight transactions do incur a performance penalty, so use them sparingly. However using them with DELETE is probably the best use case, as the performance hit is preferable to generating many needless tombstones.</a:t>
            </a:r>
          </a:p>
          <a:p>
            <a:pPr marL="158750" indent="0">
              <a:buNone/>
            </a:pPr>
            <a:endParaRPr dirty="0">
              <a:uFillTx/>
            </a:endParaRPr>
          </a:p>
        </p:txBody>
      </p:sp>
    </p:spTree>
    <p:extLst>
      <p:ext uri="{BB962C8B-B14F-4D97-AF65-F5344CB8AC3E}">
        <p14:creationId xmlns:p14="http://schemas.microsoft.com/office/powerpoint/2010/main" val="549013457"/>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FFFFFF"/>
                </a:solidFill>
                <a:effectLst/>
                <a:latin typeface="Lato" panose="020F0502020204030203" pitchFamily="34" charset="0"/>
              </a:rPr>
              <a:t>One of the more controversial features of CQL is the </a:t>
            </a:r>
            <a:r>
              <a:rPr lang="en-US" dirty="0"/>
              <a:t>BATCH</a:t>
            </a:r>
            <a:r>
              <a:rPr lang="en-US" b="0" i="0" dirty="0">
                <a:solidFill>
                  <a:srgbClr val="FFFFFF"/>
                </a:solidFill>
                <a:effectLst/>
                <a:latin typeface="Lato" panose="020F0502020204030203" pitchFamily="34" charset="0"/>
              </a:rPr>
              <a:t> statement. Essentially, this allows for write operations to be grouped together and applied at once, automatically. Therefore, if one of the statements should fail, they are all rolled back. A common application of this is for developers to write the same data to multiple query tables, keeping them in sync.</a:t>
            </a:r>
          </a:p>
          <a:p>
            <a:pPr marL="158750" indent="0">
              <a:buNone/>
            </a:pPr>
            <a:endParaRPr lang="en-US" b="0" i="0" dirty="0">
              <a:solidFill>
                <a:srgbClr val="FFFFFF"/>
              </a:solidFill>
              <a:effectLst/>
              <a:uFillTx/>
              <a:latin typeface="Lato" panose="020F0502020204030203" pitchFamily="34" charset="0"/>
            </a:endParaRPr>
          </a:p>
          <a:p>
            <a:pPr marL="158750" indent="0">
              <a:buNone/>
            </a:pPr>
            <a:r>
              <a:rPr lang="en-US" dirty="0">
                <a:uFillTx/>
              </a:rPr>
              <a:t>Note that statements in BATCH are not guaranteed to be executed in any particular order. All statements within a batch are assumed to have been applied at the same time, and so will bear the same write timestamps.</a:t>
            </a:r>
          </a:p>
          <a:p>
            <a:pPr marL="158750" indent="0">
              <a:buNone/>
            </a:pPr>
            <a:endParaRPr lang="en-US" dirty="0">
              <a:uFillTx/>
            </a:endParaRPr>
          </a:p>
          <a:p>
            <a:pPr marL="158750" indent="0">
              <a:buNone/>
            </a:pPr>
            <a:r>
              <a:rPr lang="en-US" dirty="0">
                <a:uFillTx/>
              </a:rPr>
              <a:t>What makes this functionality controversial is that it bears a resemblance to a keyword in the RDBMS world, which behaves very differently. RDBMS developers are encouraged to apply several (sometimes thousands) of writes in a batch, to apply them all in one network trip, and gain some performance. With Cassandra, this approach is dangerous, because batching too many writes together can exacerbate a coordinator node and potentially cause it to crash.</a:t>
            </a:r>
          </a:p>
          <a:p>
            <a:pPr marL="158750" indent="0">
              <a:buNone/>
            </a:pPr>
            <a:endParaRPr lang="en-US" dirty="0">
              <a:uFillTx/>
            </a:endParaRPr>
          </a:p>
          <a:p>
            <a:pPr marL="158750" indent="0">
              <a:buNone/>
            </a:pPr>
            <a:r>
              <a:rPr lang="en-US" dirty="0">
                <a:uFillTx/>
              </a:rPr>
              <a:t>Note</a:t>
            </a:r>
          </a:p>
          <a:p>
            <a:pPr marL="158750" indent="0">
              <a:buNone/>
            </a:pPr>
            <a:r>
              <a:rPr lang="en-US" dirty="0">
                <a:uFillTx/>
              </a:rPr>
              <a:t>BATCH was just not designed to apply several updates to the same table. It was designed to apply one update to several (such as five or six) tables. This fundamental misunderstanding of the purpose of BATCH can potentially affect cluster availability.</a:t>
            </a:r>
            <a:endParaRPr dirty="0">
              <a:uFillTx/>
            </a:endParaRPr>
          </a:p>
        </p:txBody>
      </p:sp>
    </p:spTree>
    <p:extLst>
      <p:ext uri="{BB962C8B-B14F-4D97-AF65-F5344CB8AC3E}">
        <p14:creationId xmlns:p14="http://schemas.microsoft.com/office/powerpoint/2010/main" val="139711511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65076166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FFFFFF"/>
                </a:solidFill>
                <a:effectLst/>
                <a:latin typeface="Lato" panose="020F0502020204030203" pitchFamily="34" charset="0"/>
              </a:rPr>
              <a:t>TTLs represent the number of seconds elapsed since write-time.</a:t>
            </a:r>
          </a:p>
          <a:p>
            <a:pPr marL="457200" marR="457200" algn="l"/>
            <a:r>
              <a:rPr lang="en-US" b="0" i="0" dirty="0">
                <a:solidFill>
                  <a:srgbClr val="FFFFFF"/>
                </a:solidFill>
                <a:effectLst/>
                <a:latin typeface="Montserrat-subs"/>
              </a:rPr>
              <a:t>Note</a:t>
            </a:r>
          </a:p>
          <a:p>
            <a:pPr marL="457200" marR="457200" algn="l"/>
            <a:r>
              <a:rPr lang="en-US" b="0" i="0" dirty="0">
                <a:solidFill>
                  <a:srgbClr val="FFFFFF"/>
                </a:solidFill>
                <a:effectLst/>
                <a:latin typeface="Lato" panose="020F0502020204030203" pitchFamily="34" charset="0"/>
              </a:rPr>
              <a:t>One day is 86,400 seconds.</a:t>
            </a:r>
          </a:p>
          <a:p>
            <a:pPr marL="158750" indent="0">
              <a:buNone/>
            </a:pPr>
            <a:endParaRPr dirty="0">
              <a:uFillTx/>
            </a:endParaRPr>
          </a:p>
        </p:txBody>
      </p:sp>
    </p:spTree>
    <p:extLst>
      <p:ext uri="{BB962C8B-B14F-4D97-AF65-F5344CB8AC3E}">
        <p14:creationId xmlns:p14="http://schemas.microsoft.com/office/powerpoint/2010/main" val="122248368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771626103"/>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53273882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457200" marR="457200" algn="l"/>
            <a:r>
              <a:rPr lang="en-US" b="0" i="0" dirty="0">
                <a:solidFill>
                  <a:srgbClr val="FFFFFF"/>
                </a:solidFill>
                <a:effectLst/>
                <a:latin typeface="Montserrat-subs"/>
              </a:rPr>
              <a:t>Note</a:t>
            </a:r>
          </a:p>
          <a:p>
            <a:pPr marL="457200" marR="457200" algn="l"/>
            <a:r>
              <a:rPr lang="en-US" b="0" i="0" dirty="0">
                <a:solidFill>
                  <a:srgbClr val="FFFFFF"/>
                </a:solidFill>
                <a:effectLst/>
                <a:latin typeface="Lato" panose="020F0502020204030203" pitchFamily="34" charset="0"/>
              </a:rPr>
              <a:t>Updating an RF on a </a:t>
            </a:r>
            <a:r>
              <a:rPr lang="en-US" b="0" i="0" dirty="0" err="1">
                <a:solidFill>
                  <a:srgbClr val="FFFFFF"/>
                </a:solidFill>
                <a:effectLst/>
                <a:latin typeface="Lato" panose="020F0502020204030203" pitchFamily="34" charset="0"/>
              </a:rPr>
              <a:t>keyspace</a:t>
            </a:r>
            <a:r>
              <a:rPr lang="en-US" b="0" i="0" dirty="0">
                <a:solidFill>
                  <a:srgbClr val="FFFFFF"/>
                </a:solidFill>
                <a:effectLst/>
                <a:latin typeface="Lato" panose="020F0502020204030203" pitchFamily="34" charset="0"/>
              </a:rPr>
              <a:t> does not automatically move data around. The data will need to be streamed via repair, rebuild, or bootstrap.</a:t>
            </a:r>
          </a:p>
          <a:p>
            <a:r>
              <a:rPr lang="en-US" b="0" i="0" dirty="0">
                <a:solidFill>
                  <a:srgbClr val="FFFFFF"/>
                </a:solidFill>
                <a:effectLst/>
                <a:latin typeface="Lato" panose="020F0502020204030203" pitchFamily="34" charset="0"/>
              </a:rPr>
              <a:t/>
            </a:r>
            <a:br>
              <a:rPr lang="en-US" b="0" i="0" dirty="0">
                <a:solidFill>
                  <a:srgbClr val="FFFFFF"/>
                </a:solidFill>
                <a:effectLst/>
                <a:latin typeface="Lato" panose="020F0502020204030203" pitchFamily="34" charset="0"/>
              </a:rPr>
            </a:br>
            <a:endParaRPr dirty="0">
              <a:uFillTx/>
            </a:endParaRPr>
          </a:p>
        </p:txBody>
      </p:sp>
    </p:spTree>
    <p:extLst>
      <p:ext uri="{BB962C8B-B14F-4D97-AF65-F5344CB8AC3E}">
        <p14:creationId xmlns:p14="http://schemas.microsoft.com/office/powerpoint/2010/main" val="21542682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84780435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FFFFFF"/>
                </a:solidFill>
                <a:effectLst/>
                <a:latin typeface="Montserrat-subs"/>
              </a:rPr>
              <a:t>Note</a:t>
            </a:r>
          </a:p>
          <a:p>
            <a:pPr algn="l"/>
            <a:r>
              <a:rPr lang="en-US" b="0" i="0" dirty="0">
                <a:solidFill>
                  <a:srgbClr val="FFFFFF"/>
                </a:solidFill>
                <a:effectLst/>
                <a:latin typeface="Lato" panose="020F0502020204030203" pitchFamily="34" charset="0"/>
              </a:rPr>
              <a:t>Dropping a </a:t>
            </a:r>
            <a:r>
              <a:rPr lang="en-US" b="0" i="0" dirty="0" err="1">
                <a:solidFill>
                  <a:srgbClr val="FFFFFF"/>
                </a:solidFill>
                <a:effectLst/>
                <a:latin typeface="Lato" panose="020F0502020204030203" pitchFamily="34" charset="0"/>
              </a:rPr>
              <a:t>keyspace</a:t>
            </a:r>
            <a:r>
              <a:rPr lang="en-US" b="0" i="0" dirty="0">
                <a:solidFill>
                  <a:srgbClr val="FFFFFF"/>
                </a:solidFill>
                <a:effectLst/>
                <a:latin typeface="Lato" panose="020F0502020204030203" pitchFamily="34" charset="0"/>
              </a:rPr>
              <a:t> does not actually remove the data from disk.</a:t>
            </a:r>
          </a:p>
          <a:p>
            <a:pPr marL="158750" indent="0">
              <a:buNone/>
            </a:pPr>
            <a:endParaRPr dirty="0">
              <a:uFillTx/>
            </a:endParaRPr>
          </a:p>
        </p:txBody>
      </p:sp>
    </p:spTree>
    <p:extLst>
      <p:ext uri="{BB962C8B-B14F-4D97-AF65-F5344CB8AC3E}">
        <p14:creationId xmlns:p14="http://schemas.microsoft.com/office/powerpoint/2010/main" val="611518006"/>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FFFFFF"/>
                </a:solidFill>
                <a:effectLst/>
                <a:latin typeface="Montserrat-subs"/>
              </a:rPr>
              <a:t>Note</a:t>
            </a:r>
          </a:p>
          <a:p>
            <a:pPr algn="l"/>
            <a:r>
              <a:rPr lang="en-US" b="0" i="0" dirty="0">
                <a:solidFill>
                  <a:srgbClr val="FFFFFF"/>
                </a:solidFill>
                <a:effectLst/>
                <a:latin typeface="Lato" panose="020F0502020204030203" pitchFamily="34" charset="0"/>
              </a:rPr>
              <a:t>Primary key definitions cannot be changed on a table. To accomplish this, the table must be recreated.</a:t>
            </a:r>
          </a:p>
          <a:p>
            <a:pPr marL="158750" indent="0">
              <a:buNone/>
            </a:pPr>
            <a:endParaRPr dirty="0">
              <a:uFillTx/>
            </a:endParaRPr>
          </a:p>
        </p:txBody>
      </p:sp>
    </p:spTree>
    <p:extLst>
      <p:ext uri="{BB962C8B-B14F-4D97-AF65-F5344CB8AC3E}">
        <p14:creationId xmlns:p14="http://schemas.microsoft.com/office/powerpoint/2010/main" val="1047473073"/>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1430728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74611486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FFFFFF"/>
                </a:solidFill>
                <a:effectLst/>
                <a:latin typeface="Montserrat-subs"/>
              </a:rPr>
              <a:t>Note</a:t>
            </a:r>
          </a:p>
          <a:p>
            <a:pPr algn="l"/>
            <a:r>
              <a:rPr lang="en-US" b="0" i="0" dirty="0">
                <a:solidFill>
                  <a:srgbClr val="FFFFFF"/>
                </a:solidFill>
                <a:effectLst/>
                <a:latin typeface="Lato" panose="020F0502020204030203" pitchFamily="34" charset="0"/>
              </a:rPr>
              <a:t>Try to avoid frequent drops or creates of a table with the same name. This process has proven to be problematic with Apache Cassandra in the past. If you need to recreate a table, it’s always a good idea to TRUNCATE it before dropping it. It may be helpful to create a table with a version number on the end of it (query_test_v2) to prevent this problem from occurring.</a:t>
            </a:r>
          </a:p>
          <a:p>
            <a:pPr marL="158750" indent="0">
              <a:buNone/>
            </a:pPr>
            <a:endParaRPr lang="en-US" dirty="0">
              <a:uFillTx/>
            </a:endParaRPr>
          </a:p>
          <a:p>
            <a:pPr marL="158750" indent="0">
              <a:buNone/>
            </a:pPr>
            <a:r>
              <a:rPr lang="en-US" dirty="0">
                <a:uFillTx/>
              </a:rPr>
              <a:t>Truncate versus drop</a:t>
            </a:r>
          </a:p>
          <a:p>
            <a:pPr marL="158750" indent="0">
              <a:buNone/>
            </a:pPr>
            <a:r>
              <a:rPr lang="en-US" dirty="0">
                <a:uFillTx/>
              </a:rPr>
              <a:t>It's important to note that dropping a table is different from truncating it. A drop will remove the table from the schema definition, but the data will remain on-disk. With truncate, the data is removed, but the schema remains. Truncate is also the only way to clear all data from a table in a single command, as a CQL delete requires key parameters.</a:t>
            </a:r>
            <a:endParaRPr dirty="0">
              <a:uFillTx/>
            </a:endParaRPr>
          </a:p>
        </p:txBody>
      </p:sp>
    </p:spTree>
    <p:extLst>
      <p:ext uri="{BB962C8B-B14F-4D97-AF65-F5344CB8AC3E}">
        <p14:creationId xmlns:p14="http://schemas.microsoft.com/office/powerpoint/2010/main" val="202481334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Cassandra comes with the ability to apply distributed, secondary indexes on arbitrary columns in a table. For an application of this, let's look at a different solution for our </a:t>
            </a:r>
            <a:r>
              <a:rPr kumimoji="0" lang="en-US" sz="2400" b="0" i="0" u="none" strike="noStrike" kern="0" cap="none" spc="0" normalizeH="0" baseline="0" noProof="0" dirty="0" err="1">
                <a:ln>
                  <a:noFill/>
                </a:ln>
                <a:solidFill>
                  <a:srgbClr val="000000"/>
                </a:solidFill>
                <a:effectLst/>
                <a:uLnTx/>
                <a:uFillTx/>
                <a:latin typeface="Arial"/>
                <a:cs typeface="Arial"/>
                <a:sym typeface="Arial"/>
              </a:rPr>
              <a:t>order_status</a:t>
            </a:r>
            <a:r>
              <a:rPr kumimoji="0" lang="en-US" sz="2400" b="0" i="0" u="none" strike="noStrike" kern="0" cap="none" spc="0" normalizeH="0" baseline="0" noProof="0" dirty="0">
                <a:ln>
                  <a:noFill/>
                </a:ln>
                <a:solidFill>
                  <a:srgbClr val="000000"/>
                </a:solidFill>
                <a:effectLst/>
                <a:uLnTx/>
                <a:uFillTx/>
                <a:latin typeface="Arial"/>
                <a:cs typeface="Arial"/>
                <a:sym typeface="Arial"/>
              </a:rPr>
              <a:t> table. For starters, we'll add the date/time of the order as a clustering column. </a:t>
            </a:r>
          </a:p>
          <a:p>
            <a:pPr marL="158750" indent="0">
              <a:buNone/>
            </a:pPr>
            <a:endParaRPr dirty="0">
              <a:uFillTx/>
            </a:endParaRPr>
          </a:p>
        </p:txBody>
      </p:sp>
    </p:spTree>
    <p:extLst>
      <p:ext uri="{BB962C8B-B14F-4D97-AF65-F5344CB8AC3E}">
        <p14:creationId xmlns:p14="http://schemas.microsoft.com/office/powerpoint/2010/main" val="190057085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62603558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FFFFFF"/>
                </a:solidFill>
                <a:effectLst/>
                <a:latin typeface="Montserrat-subs"/>
              </a:rPr>
              <a:t>Note</a:t>
            </a:r>
          </a:p>
          <a:p>
            <a:pPr algn="l"/>
            <a:r>
              <a:rPr lang="en-US" b="0" i="0" dirty="0">
                <a:solidFill>
                  <a:srgbClr val="FFFFFF"/>
                </a:solidFill>
                <a:effectLst/>
                <a:latin typeface="Lato" panose="020F0502020204030203" pitchFamily="34" charset="0"/>
              </a:rPr>
              <a:t>You can create an index without a name. Its name will then default to [</a:t>
            </a:r>
            <a:r>
              <a:rPr lang="en-US" b="0" i="0" dirty="0" err="1">
                <a:solidFill>
                  <a:srgbClr val="FFFFFF"/>
                </a:solidFill>
                <a:effectLst/>
                <a:latin typeface="Lato" panose="020F0502020204030203" pitchFamily="34" charset="0"/>
              </a:rPr>
              <a:t>table_name</a:t>
            </a:r>
            <a:r>
              <a:rPr lang="en-US" b="0" i="0" dirty="0">
                <a:solidFill>
                  <a:srgbClr val="FFFFFF"/>
                </a:solidFill>
                <a:effectLst/>
                <a:latin typeface="Lato" panose="020F0502020204030203" pitchFamily="34" charset="0"/>
              </a:rPr>
              <a:t>]_[</a:t>
            </a:r>
            <a:r>
              <a:rPr lang="en-US" b="0" i="0" dirty="0" err="1">
                <a:solidFill>
                  <a:srgbClr val="FFFFFF"/>
                </a:solidFill>
                <a:effectLst/>
                <a:latin typeface="Lato" panose="020F0502020204030203" pitchFamily="34" charset="0"/>
              </a:rPr>
              <a:t>column_name</a:t>
            </a:r>
            <a:r>
              <a:rPr lang="en-US" b="0" i="0" dirty="0">
                <a:solidFill>
                  <a:srgbClr val="FFFFFF"/>
                </a:solidFill>
                <a:effectLst/>
                <a:latin typeface="Lato" panose="020F0502020204030203" pitchFamily="34" charset="0"/>
              </a:rPr>
              <a:t>]_</a:t>
            </a:r>
            <a:r>
              <a:rPr lang="en-US" b="0" i="0" dirty="0" err="1">
                <a:solidFill>
                  <a:srgbClr val="FFFFFF"/>
                </a:solidFill>
                <a:effectLst/>
                <a:latin typeface="Lato" panose="020F0502020204030203" pitchFamily="34" charset="0"/>
              </a:rPr>
              <a:t>idx</a:t>
            </a:r>
            <a:r>
              <a:rPr lang="en-US" b="0" i="0" dirty="0">
                <a:solidFill>
                  <a:srgbClr val="FFFFFF"/>
                </a:solidFill>
                <a:effectLst/>
                <a:latin typeface="Lato" panose="020F0502020204030203" pitchFamily="34" charset="0"/>
              </a:rPr>
              <a:t>.</a:t>
            </a:r>
          </a:p>
          <a:p>
            <a:pPr marL="158750" indent="0">
              <a:buNone/>
            </a:pPr>
            <a:endParaRPr dirty="0">
              <a:uFillTx/>
            </a:endParaRPr>
          </a:p>
        </p:txBody>
      </p:sp>
    </p:spTree>
    <p:extLst>
      <p:ext uri="{BB962C8B-B14F-4D97-AF65-F5344CB8AC3E}">
        <p14:creationId xmlns:p14="http://schemas.microsoft.com/office/powerpoint/2010/main" val="850379900"/>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algn="l"/>
            <a:r>
              <a:rPr lang="en-US" b="0" i="0" dirty="0">
                <a:solidFill>
                  <a:srgbClr val="FFFFFF"/>
                </a:solidFill>
                <a:effectLst/>
                <a:latin typeface="Lato" panose="020F0502020204030203" pitchFamily="34" charset="0"/>
              </a:rPr>
              <a:t>In this way, we can query on a column that has a more dynamic value. The status of the order can effectively be updated, without having to delete the entire prior row.</a:t>
            </a:r>
          </a:p>
          <a:p>
            <a:pPr algn="l"/>
            <a:r>
              <a:rPr lang="en-US" b="0" i="0" dirty="0">
                <a:solidFill>
                  <a:srgbClr val="FFFFFF"/>
                </a:solidFill>
                <a:effectLst/>
                <a:latin typeface="Montserrat-subs"/>
              </a:rPr>
              <a:t>Caution with implementing secondary indexes</a:t>
            </a:r>
          </a:p>
          <a:p>
            <a:pPr algn="l"/>
            <a:r>
              <a:rPr lang="en-US" b="0" i="0" dirty="0">
                <a:solidFill>
                  <a:srgbClr val="FFFFFF"/>
                </a:solidFill>
                <a:effectLst/>
                <a:latin typeface="Lato" panose="020F0502020204030203" pitchFamily="34" charset="0"/>
              </a:rPr>
              <a:t>While secondary indexes seem like a simple solution to add a dynamic querying capability to a Cassandra model, caution needs to be given when addressing their use. Effective, high-performing, distributed database-indexing is a computing problem that has yet to be solved. Proper, well-defined queries based on primary key definitions are high-performing within Apache Cassandra, because they take the underlying storage model into consideration. Secondary indexing actually works against this principle.</a:t>
            </a:r>
          </a:p>
          <a:p>
            <a:pPr algn="l"/>
            <a:r>
              <a:rPr lang="en-US" b="0" i="0" dirty="0">
                <a:solidFill>
                  <a:srgbClr val="FFFFFF"/>
                </a:solidFill>
                <a:effectLst/>
                <a:latin typeface="Lato" panose="020F0502020204030203" pitchFamily="34" charset="0"/>
              </a:rPr>
              <a:t>Secondary indexes in Apache Cassandra store data in a hidden table (behind the scenes) that only contains lookups for data contained on the current node. Essentially, a secondary index query (which is not also filtered by a partition key) will need to confer with every node in the cluster. This can be problematic with large clusters and potentially lead to query timeouts.</a:t>
            </a:r>
          </a:p>
          <a:p>
            <a:pPr algn="l"/>
            <a:r>
              <a:rPr lang="en-US" b="0" i="0" dirty="0">
                <a:solidFill>
                  <a:srgbClr val="FFFFFF"/>
                </a:solidFill>
                <a:effectLst/>
                <a:latin typeface="Lato" panose="020F0502020204030203" pitchFamily="34" charset="0"/>
              </a:rPr>
              <a:t> </a:t>
            </a:r>
          </a:p>
          <a:p>
            <a:pPr marL="457200" marR="457200" algn="l"/>
            <a:r>
              <a:rPr lang="en-US" b="0" i="0" dirty="0">
                <a:solidFill>
                  <a:srgbClr val="FFFFFF"/>
                </a:solidFill>
                <a:effectLst/>
                <a:latin typeface="Montserrat-subs"/>
              </a:rPr>
              <a:t>Note</a:t>
            </a:r>
          </a:p>
          <a:p>
            <a:pPr marL="457200" marR="457200" algn="l"/>
            <a:r>
              <a:rPr lang="en-US" b="0" i="0" dirty="0">
                <a:solidFill>
                  <a:srgbClr val="FFFFFF"/>
                </a:solidFill>
                <a:effectLst/>
                <a:latin typeface="Lato" panose="020F0502020204030203" pitchFamily="34" charset="0"/>
              </a:rPr>
              <a:t>Our preceding example using a secondary index gets around this problem, because our query is also filtering by its partition key. This forces the query to limit itself to a single node.</a:t>
            </a:r>
          </a:p>
          <a:p>
            <a:pPr algn="l"/>
            <a:r>
              <a:rPr lang="en-US" b="0" i="0" dirty="0">
                <a:solidFill>
                  <a:srgbClr val="FFFFFF"/>
                </a:solidFill>
                <a:effectLst/>
                <a:latin typeface="Lato" panose="020F0502020204030203" pitchFamily="34" charset="0"/>
              </a:rPr>
              <a:t>Cardinality is another problem to consider when building a secondary index in Apache Cassandra. Let's say we created a secondary index on </a:t>
            </a:r>
            <a:r>
              <a:rPr lang="en-US" b="0" i="0" dirty="0" err="1">
                <a:solidFill>
                  <a:srgbClr val="FFFFFF"/>
                </a:solidFill>
                <a:effectLst/>
                <a:latin typeface="Lato" panose="020F0502020204030203" pitchFamily="34" charset="0"/>
              </a:rPr>
              <a:t>order_id</a:t>
            </a:r>
            <a:r>
              <a:rPr lang="en-US" b="0" i="0" dirty="0">
                <a:solidFill>
                  <a:srgbClr val="FFFFFF"/>
                </a:solidFill>
                <a:effectLst/>
                <a:latin typeface="Lato" panose="020F0502020204030203" pitchFamily="34" charset="0"/>
              </a:rPr>
              <a:t>, so that we can pull up an individual order if we had to. In that scenario, the high cardinality of </a:t>
            </a:r>
            <a:r>
              <a:rPr lang="en-US" b="0" i="0" dirty="0" err="1">
                <a:solidFill>
                  <a:srgbClr val="FFFFFF"/>
                </a:solidFill>
                <a:effectLst/>
                <a:latin typeface="Lato" panose="020F0502020204030203" pitchFamily="34" charset="0"/>
              </a:rPr>
              <a:t>order_id</a:t>
            </a:r>
            <a:r>
              <a:rPr lang="en-US" b="0" i="0" dirty="0">
                <a:solidFill>
                  <a:srgbClr val="FFFFFF"/>
                </a:solidFill>
                <a:effectLst/>
                <a:latin typeface="Lato" panose="020F0502020204030203" pitchFamily="34" charset="0"/>
              </a:rPr>
              <a:t> would essentially mean that we would query every node in the cluster, just to end up reading one partition from one node.</a:t>
            </a:r>
          </a:p>
          <a:p>
            <a:pPr algn="l"/>
            <a:r>
              <a:rPr lang="en-US" b="0" i="0" dirty="0">
                <a:solidFill>
                  <a:srgbClr val="FFFFFF"/>
                </a:solidFill>
                <a:effectLst/>
                <a:latin typeface="Lato" panose="020F0502020204030203" pitchFamily="34" charset="0"/>
              </a:rPr>
              <a:t>Author (and DataStax Cassandra MVP) Richard Low accurately explains this in his article </a:t>
            </a:r>
            <a:r>
              <a:rPr lang="en-US" b="1" i="0" dirty="0">
                <a:solidFill>
                  <a:srgbClr val="FFFFFF"/>
                </a:solidFill>
                <a:effectLst/>
                <a:latin typeface="Lato" panose="020F0502020204030203" pitchFamily="34" charset="0"/>
              </a:rPr>
              <a:t>The Sweet Spot for Cassandra Secondary Indexing</a:t>
            </a:r>
            <a:r>
              <a:rPr lang="en-US" b="0" i="0" dirty="0">
                <a:solidFill>
                  <a:srgbClr val="FFFFFF"/>
                </a:solidFill>
                <a:effectLst/>
                <a:latin typeface="Lato" panose="020F0502020204030203" pitchFamily="34" charset="0"/>
              </a:rPr>
              <a:t>, when he describes creating an index on a high-cardinality column such as an email address:</a:t>
            </a:r>
          </a:p>
          <a:p>
            <a:pPr algn="l"/>
            <a:r>
              <a:rPr lang="en-US" b="1" i="0" dirty="0">
                <a:solidFill>
                  <a:srgbClr val="FFFFFF"/>
                </a:solidFill>
                <a:effectLst/>
                <a:latin typeface="Lato" panose="020F0502020204030203" pitchFamily="34" charset="0"/>
              </a:rPr>
              <a:t>This means only one node (plus replicas) store data for a given email address but all nodes are queried for each lookup. This is wasteful—every node has potentially done a disk seek but we've only got back one partition.</a:t>
            </a:r>
            <a:endParaRPr lang="en-US" b="0" i="1" dirty="0">
              <a:solidFill>
                <a:srgbClr val="FFFFFF"/>
              </a:solidFill>
              <a:effectLst/>
              <a:latin typeface="Lato" panose="020F0502020204030203" pitchFamily="34" charset="0"/>
            </a:endParaRPr>
          </a:p>
          <a:p>
            <a:pPr algn="l"/>
            <a:r>
              <a:rPr lang="en-US" b="0" i="0" dirty="0">
                <a:solidFill>
                  <a:srgbClr val="FFFFFF"/>
                </a:solidFill>
                <a:effectLst/>
                <a:latin typeface="Lato" panose="020F0502020204030203" pitchFamily="34" charset="0"/>
              </a:rPr>
              <a:t>On the flip-side of that coin, consider a secondary index on a low-cardinality column, such as a Boolean. Now consider that the table in question has 20,000,000 rows. With an even distribution, both index entries will each point to 10,000,000 rows. That is far too many to be querying at once.</a:t>
            </a:r>
          </a:p>
          <a:p>
            <a:pPr algn="l"/>
            <a:r>
              <a:rPr lang="en-US" b="0" i="0" dirty="0">
                <a:solidFill>
                  <a:srgbClr val="FFFFFF"/>
                </a:solidFill>
                <a:effectLst/>
                <a:latin typeface="Lato" panose="020F0502020204030203" pitchFamily="34" charset="0"/>
              </a:rPr>
              <a:t>We have established that querying with a secondary index in conjunction with a partition key can perform well. But is there a time when querying only by a secondary index could be efficient? Once again, Low's article concludes the following:</a:t>
            </a:r>
          </a:p>
          <a:p>
            <a:pPr algn="l"/>
            <a:r>
              <a:rPr lang="en-US" b="1" i="0" dirty="0">
                <a:solidFill>
                  <a:srgbClr val="FFFFFF"/>
                </a:solidFill>
                <a:effectLst/>
                <a:latin typeface="Lato" panose="020F0502020204030203" pitchFamily="34" charset="0"/>
              </a:rPr>
              <a:t>...the best use case for Cassandra's secondary indexes is when p is approximately n; i.e. the number of partitions is about equal to the number of nodes. Any fewer partitions and your n index lookups are wasted; many more partitions and each node is doing many seeks. In practice, this means indexing is most useful for returning tens, maybe hundreds of results.</a:t>
            </a:r>
            <a:endParaRPr lang="en-US" b="0" i="1" dirty="0">
              <a:solidFill>
                <a:srgbClr val="FFFFFF"/>
              </a:solidFill>
              <a:effectLst/>
              <a:latin typeface="Lato" panose="020F0502020204030203" pitchFamily="34" charset="0"/>
            </a:endParaRPr>
          </a:p>
          <a:p>
            <a:pPr algn="l"/>
            <a:r>
              <a:rPr lang="en-US" b="0" i="0" dirty="0">
                <a:solidFill>
                  <a:srgbClr val="FFFFFF"/>
                </a:solidFill>
                <a:effectLst/>
                <a:latin typeface="Lato" panose="020F0502020204030203" pitchFamily="34" charset="0"/>
              </a:rPr>
              <a:t>In conclusion, secondary indexing can help with large solutions at scale under certain conditions. But when used alone, the trade-off is usually one of giving up performance in exchange for convenience. The number of nodes in the cluster, total partition keys, and cardinality of the column in question must all be taken into consideration.</a:t>
            </a:r>
          </a:p>
          <a:p>
            <a:pPr marL="158750" indent="0">
              <a:buNone/>
            </a:pPr>
            <a:endParaRPr dirty="0">
              <a:uFillTx/>
            </a:endParaRPr>
          </a:p>
        </p:txBody>
      </p:sp>
    </p:spTree>
    <p:extLst>
      <p:ext uri="{BB962C8B-B14F-4D97-AF65-F5344CB8AC3E}">
        <p14:creationId xmlns:p14="http://schemas.microsoft.com/office/powerpoint/2010/main" val="1395340526"/>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827889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FFFFFF"/>
                </a:solidFill>
                <a:effectLst/>
                <a:latin typeface="Lato" panose="020F0502020204030203" pitchFamily="34" charset="0"/>
              </a:rPr>
              <a:t>If you want an even faster way to install Cassandra, you can use an open source tool called CCM. CCM installs Cassandra for you, with very minimal configuration. In addition to ease of installation, CCM also allows you to run multiple Cassandra nodes locally.</a:t>
            </a:r>
            <a:endParaRPr dirty="0">
              <a:uFillTx/>
            </a:endParaRPr>
          </a:p>
        </p:txBody>
      </p:sp>
    </p:spTree>
    <p:extLst>
      <p:ext uri="{BB962C8B-B14F-4D97-AF65-F5344CB8AC3E}">
        <p14:creationId xmlns:p14="http://schemas.microsoft.com/office/powerpoint/2010/main" val="214636922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Apache Cassandra allows for the creation of custom user-defined types (UDTs). </a:t>
            </a:r>
            <a:endParaRPr dirty="0">
              <a:uFillTx/>
            </a:endParaRPr>
          </a:p>
        </p:txBody>
      </p:sp>
    </p:spTree>
    <p:extLst>
      <p:ext uri="{BB962C8B-B14F-4D97-AF65-F5344CB8AC3E}">
        <p14:creationId xmlns:p14="http://schemas.microsoft.com/office/powerpoint/2010/main" val="348658804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FFFFFF"/>
                </a:solidFill>
                <a:effectLst/>
                <a:latin typeface="Lato" panose="020F0502020204030203" pitchFamily="34" charset="0"/>
              </a:rPr>
              <a:t>Now, our customers have mailing addresses. Corporate customers usually have addresses for multiple things, including billing, shipping, headquarters, distribution centers, store locations, and data centers. So how do we track multiple addresses for a single customer?</a:t>
            </a:r>
            <a:endParaRPr dirty="0">
              <a:uFillTx/>
            </a:endParaRPr>
          </a:p>
        </p:txBody>
      </p:sp>
    </p:spTree>
    <p:extLst>
      <p:ext uri="{BB962C8B-B14F-4D97-AF65-F5344CB8AC3E}">
        <p14:creationId xmlns:p14="http://schemas.microsoft.com/office/powerpoint/2010/main" val="336240667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FFFFFF"/>
                </a:solidFill>
                <a:effectLst/>
                <a:latin typeface="Montserrat-subs"/>
              </a:rPr>
              <a:t>Note</a:t>
            </a:r>
          </a:p>
          <a:p>
            <a:pPr algn="l"/>
            <a:r>
              <a:rPr lang="en-US" b="0" i="0" dirty="0">
                <a:solidFill>
                  <a:srgbClr val="FFFFFF"/>
                </a:solidFill>
                <a:effectLst/>
                <a:latin typeface="Lato" panose="020F0502020204030203" pitchFamily="34" charset="0"/>
              </a:rPr>
              <a:t>The FROZEN types are those that are immutable. They are written once and cannot be changed, short of rewriting all underlying properties.</a:t>
            </a:r>
          </a:p>
          <a:p>
            <a:pPr marL="158750" indent="0">
              <a:buNone/>
            </a:pPr>
            <a:endParaRPr dirty="0">
              <a:uFillTx/>
            </a:endParaRPr>
          </a:p>
        </p:txBody>
      </p:sp>
    </p:spTree>
    <p:extLst>
      <p:ext uri="{BB962C8B-B14F-4D97-AF65-F5344CB8AC3E}">
        <p14:creationId xmlns:p14="http://schemas.microsoft.com/office/powerpoint/2010/main" val="1775147101"/>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844115008"/>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FFFFFF"/>
                </a:solidFill>
                <a:effectLst/>
                <a:latin typeface="Montserrat-subs"/>
              </a:rPr>
              <a:t>Note</a:t>
            </a:r>
          </a:p>
          <a:p>
            <a:pPr algn="l"/>
            <a:r>
              <a:rPr lang="en-US" b="0" i="0" dirty="0">
                <a:solidFill>
                  <a:srgbClr val="FFFFFF"/>
                </a:solidFill>
                <a:effectLst/>
                <a:latin typeface="Lato" panose="020F0502020204030203" pitchFamily="34" charset="0"/>
              </a:rPr>
              <a:t>Columns within a UDT cannot be removed or dropped, only added or renamed.</a:t>
            </a:r>
          </a:p>
          <a:p>
            <a:pPr marL="158750" indent="0">
              <a:buNone/>
            </a:pPr>
            <a:endParaRPr dirty="0">
              <a:uFillTx/>
            </a:endParaRPr>
          </a:p>
        </p:txBody>
      </p:sp>
    </p:spTree>
    <p:extLst>
      <p:ext uri="{BB962C8B-B14F-4D97-AF65-F5344CB8AC3E}">
        <p14:creationId xmlns:p14="http://schemas.microsoft.com/office/powerpoint/2010/main" val="1855286591"/>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FFFFFF"/>
                </a:solidFill>
                <a:effectLst/>
                <a:latin typeface="Montserrat-subs"/>
              </a:rPr>
              <a:t>User management</a:t>
            </a:r>
          </a:p>
          <a:p>
            <a:pPr algn="l"/>
            <a:r>
              <a:rPr lang="en-US" b="0" i="0" dirty="0">
                <a:solidFill>
                  <a:srgbClr val="FFFFFF"/>
                </a:solidFill>
                <a:effectLst/>
                <a:latin typeface="Lato" panose="020F0502020204030203" pitchFamily="34" charset="0"/>
              </a:rPr>
              <a:t>As of Apache Cassandra 2.2, Cassandra uses a role-based permission system. CQL can be utilized by a superuser to create and manage roles within Apache Cassandra. Roles can be general permission designations assigned to users or they can be users themselves.</a:t>
            </a:r>
          </a:p>
          <a:p>
            <a:pPr marL="457200" marR="457200" algn="l"/>
            <a:r>
              <a:rPr lang="en-US" b="0" i="0" dirty="0">
                <a:solidFill>
                  <a:srgbClr val="FFFFFF"/>
                </a:solidFill>
                <a:effectLst/>
                <a:latin typeface="Montserrat-subs"/>
              </a:rPr>
              <a:t>Note</a:t>
            </a:r>
          </a:p>
          <a:p>
            <a:pPr marL="457200" marR="457200" algn="l"/>
            <a:r>
              <a:rPr lang="en-US" b="0" i="0" dirty="0">
                <a:solidFill>
                  <a:srgbClr val="FFFFFF"/>
                </a:solidFill>
                <a:effectLst/>
                <a:latin typeface="Lato" panose="020F0502020204030203" pitchFamily="34" charset="0"/>
              </a:rPr>
              <a:t>The syntax provided will be for the role security of Apache Cassandra 2.2 and up. The syntax for managing users in prior versions is different. Thus, these commands will not work. For information on managing security in earlier versions, please consult the documentation for the appropriate version.</a:t>
            </a:r>
          </a:p>
          <a:p>
            <a:pPr marL="158750" indent="0">
              <a:buNone/>
            </a:pPr>
            <a:endParaRPr dirty="0">
              <a:uFillTx/>
            </a:endParaRPr>
          </a:p>
        </p:txBody>
      </p:sp>
    </p:spTree>
    <p:extLst>
      <p:ext uri="{BB962C8B-B14F-4D97-AF65-F5344CB8AC3E}">
        <p14:creationId xmlns:p14="http://schemas.microsoft.com/office/powerpoint/2010/main" val="2816973159"/>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767958136"/>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152110709"/>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756147401"/>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0975678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39576452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17083196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327873818"/>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FFFFFF"/>
                </a:solidFill>
                <a:effectLst/>
                <a:latin typeface="Montserrat-subs"/>
              </a:rPr>
              <a:t>Other CQL commands</a:t>
            </a:r>
          </a:p>
          <a:p>
            <a:pPr algn="l"/>
            <a:r>
              <a:rPr lang="en-US" b="0" i="0" dirty="0">
                <a:solidFill>
                  <a:srgbClr val="FFFFFF"/>
                </a:solidFill>
                <a:effectLst/>
                <a:latin typeface="Lato" panose="020F0502020204030203" pitchFamily="34" charset="0"/>
              </a:rPr>
              <a:t>CQL has some additional commands and constructs that provide additional functionality. A few of them bear a resemblance to their similarly-named SQL counterparts, but may behave differently.</a:t>
            </a:r>
          </a:p>
          <a:p>
            <a:pPr marL="158750" indent="0">
              <a:buNone/>
            </a:pPr>
            <a:endParaRPr dirty="0">
              <a:uFillTx/>
            </a:endParaRPr>
          </a:p>
        </p:txBody>
      </p:sp>
    </p:spTree>
    <p:extLst>
      <p:ext uri="{BB962C8B-B14F-4D97-AF65-F5344CB8AC3E}">
        <p14:creationId xmlns:p14="http://schemas.microsoft.com/office/powerpoint/2010/main" val="82982239"/>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654676624"/>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FFFFFF"/>
                </a:solidFill>
                <a:effectLst/>
                <a:latin typeface="Lato" panose="020F0502020204030203" pitchFamily="34" charset="0"/>
              </a:rPr>
              <a:t>This warning is Cassandra's way of informing you that the query was not very efficient. As described earlier, unbound queries (queries without WHERE clauses) must communicate with every node in the cluster. COUNT queries are no different, and so these queries should be avoided.</a:t>
            </a:r>
          </a:p>
          <a:p>
            <a:pPr marL="457200" marR="457200" algn="l"/>
            <a:r>
              <a:rPr lang="en-US" b="0" i="0" dirty="0">
                <a:solidFill>
                  <a:srgbClr val="FFFFFF"/>
                </a:solidFill>
                <a:effectLst/>
                <a:latin typeface="Montserrat-subs"/>
              </a:rPr>
              <a:t>Note</a:t>
            </a:r>
          </a:p>
          <a:p>
            <a:pPr marL="457200" marR="457200" algn="l"/>
            <a:r>
              <a:rPr lang="en-US" b="0" i="0" dirty="0" err="1">
                <a:solidFill>
                  <a:srgbClr val="FFFFFF"/>
                </a:solidFill>
                <a:effectLst/>
                <a:latin typeface="Lato" panose="020F0502020204030203" pitchFamily="34" charset="0"/>
              </a:rPr>
              <a:t>cqlsh</a:t>
            </a:r>
            <a:r>
              <a:rPr lang="en-US" b="0" i="0" dirty="0">
                <a:solidFill>
                  <a:srgbClr val="FFFFFF"/>
                </a:solidFill>
                <a:effectLst/>
                <a:latin typeface="Lato" panose="020F0502020204030203" pitchFamily="34" charset="0"/>
              </a:rPr>
              <a:t> has a hard limit of 10,000 rows per query, so COUNT queries run from </a:t>
            </a:r>
            <a:r>
              <a:rPr lang="en-US" b="0" i="0" dirty="0" err="1">
                <a:solidFill>
                  <a:srgbClr val="FFFFFF"/>
                </a:solidFill>
                <a:effectLst/>
                <a:latin typeface="Lato" panose="020F0502020204030203" pitchFamily="34" charset="0"/>
              </a:rPr>
              <a:t>cqlsh</a:t>
            </a:r>
            <a:r>
              <a:rPr lang="en-US" b="0" i="0" dirty="0">
                <a:solidFill>
                  <a:srgbClr val="FFFFFF"/>
                </a:solidFill>
                <a:effectLst/>
                <a:latin typeface="Lato" panose="020F0502020204030203" pitchFamily="34" charset="0"/>
              </a:rPr>
              <a:t> on large tables will max out at that number.</a:t>
            </a:r>
          </a:p>
          <a:p>
            <a:pPr marL="158750" indent="0">
              <a:buNone/>
            </a:pPr>
            <a:endParaRPr dirty="0">
              <a:uFillTx/>
            </a:endParaRPr>
          </a:p>
        </p:txBody>
      </p:sp>
    </p:spTree>
    <p:extLst>
      <p:ext uri="{BB962C8B-B14F-4D97-AF65-F5344CB8AC3E}">
        <p14:creationId xmlns:p14="http://schemas.microsoft.com/office/powerpoint/2010/main" val="63583491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The main difference of DISTINCT in CQL is that it only operates on partition keys and static columns.</a:t>
            </a:r>
          </a:p>
          <a:p>
            <a:pPr marL="158750" indent="0">
              <a:buNone/>
            </a:pPr>
            <a:endParaRPr lang="en-US" dirty="0">
              <a:uFillTx/>
            </a:endParaRPr>
          </a:p>
          <a:p>
            <a:pPr marL="158750" indent="0">
              <a:buNone/>
            </a:pPr>
            <a:r>
              <a:rPr lang="en-US" dirty="0">
                <a:uFillTx/>
              </a:rPr>
              <a:t>Note</a:t>
            </a:r>
          </a:p>
          <a:p>
            <a:pPr marL="158750" indent="0">
              <a:buNone/>
            </a:pPr>
            <a:r>
              <a:rPr lang="en-US" dirty="0">
                <a:uFillTx/>
              </a:rPr>
              <a:t>The only time in which DISTINCT is useful is when running an unbound query. This can appear to run efficiently in small numbers (fewer than 100). Do remember that it still has to reach out to all the nodes in the cluster.</a:t>
            </a:r>
            <a:endParaRPr dirty="0">
              <a:uFillTx/>
            </a:endParaRPr>
          </a:p>
        </p:txBody>
      </p:sp>
    </p:spTree>
    <p:extLst>
      <p:ext uri="{BB962C8B-B14F-4D97-AF65-F5344CB8AC3E}">
        <p14:creationId xmlns:p14="http://schemas.microsoft.com/office/powerpoint/2010/main" val="1851257326"/>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916246692"/>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FFFFFF"/>
                </a:solidFill>
                <a:effectLst/>
                <a:latin typeface="Lato" panose="020F0502020204030203" pitchFamily="34" charset="0"/>
              </a:rPr>
              <a:t>Static columns are data that is more dependent on the partition keys than on the clustering keys. Specifying a column as </a:t>
            </a:r>
            <a:r>
              <a:rPr lang="en-US" dirty="0"/>
              <a:t>STATIC</a:t>
            </a:r>
            <a:r>
              <a:rPr lang="en-US" b="0" i="0" dirty="0">
                <a:solidFill>
                  <a:srgbClr val="FFFFFF"/>
                </a:solidFill>
                <a:effectLst/>
                <a:latin typeface="Lato" panose="020F0502020204030203" pitchFamily="34" charset="0"/>
              </a:rPr>
              <a:t> ensures that its values are only stored once (with its partition keys) and not needlessly repeated in storage with the row data.</a:t>
            </a:r>
            <a:endParaRPr dirty="0">
              <a:uFillTx/>
            </a:endParaRPr>
          </a:p>
        </p:txBody>
      </p:sp>
    </p:spTree>
    <p:extLst>
      <p:ext uri="{BB962C8B-B14F-4D97-AF65-F5344CB8AC3E}">
        <p14:creationId xmlns:p14="http://schemas.microsoft.com/office/powerpoint/2010/main" val="2977145851"/>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FFFFFF"/>
                </a:solidFill>
                <a:effectLst/>
                <a:latin typeface="Lato" panose="020F0502020204030203" pitchFamily="34" charset="0"/>
              </a:rPr>
              <a:t>As shown, </a:t>
            </a:r>
            <a:r>
              <a:rPr lang="en-US" dirty="0" err="1"/>
              <a:t>department_head</a:t>
            </a:r>
            <a:r>
              <a:rPr lang="en-US" b="0" i="0" dirty="0">
                <a:solidFill>
                  <a:srgbClr val="FFFFFF"/>
                </a:solidFill>
                <a:effectLst/>
                <a:latin typeface="Lato" panose="020F0502020204030203" pitchFamily="34" charset="0"/>
              </a:rPr>
              <a:t> only changes as per </a:t>
            </a:r>
            <a:r>
              <a:rPr lang="en-US" dirty="0"/>
              <a:t>department</a:t>
            </a:r>
            <a:r>
              <a:rPr lang="en-US" b="0" i="0" dirty="0">
                <a:solidFill>
                  <a:srgbClr val="FFFFFF"/>
                </a:solidFill>
                <a:effectLst/>
                <a:latin typeface="Lato" panose="020F0502020204030203" pitchFamily="34" charset="0"/>
              </a:rPr>
              <a:t>. This is because </a:t>
            </a:r>
            <a:r>
              <a:rPr lang="en-US" dirty="0" err="1"/>
              <a:t>department_head</a:t>
            </a:r>
            <a:r>
              <a:rPr lang="en-US" b="0" i="0" dirty="0">
                <a:solidFill>
                  <a:srgbClr val="FFFFFF"/>
                </a:solidFill>
                <a:effectLst/>
                <a:latin typeface="Lato" panose="020F0502020204030203" pitchFamily="34" charset="0"/>
              </a:rPr>
              <a:t> is now stored with the partition key.</a:t>
            </a:r>
            <a:endParaRPr dirty="0">
              <a:uFillTx/>
            </a:endParaRPr>
          </a:p>
        </p:txBody>
      </p:sp>
    </p:spTree>
    <p:extLst>
      <p:ext uri="{BB962C8B-B14F-4D97-AF65-F5344CB8AC3E}">
        <p14:creationId xmlns:p14="http://schemas.microsoft.com/office/powerpoint/2010/main" val="2112475791"/>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FFFFFF"/>
                </a:solidFill>
                <a:effectLst/>
                <a:latin typeface="Lato" panose="020F0502020204030203" pitchFamily="34" charset="0"/>
              </a:rPr>
              <a:t>As of version 3.0, Apache Cassandra allows users to create </a:t>
            </a:r>
            <a:r>
              <a:rPr lang="en-US" b="1" i="0" dirty="0">
                <a:solidFill>
                  <a:srgbClr val="FFFFFF"/>
                </a:solidFill>
                <a:effectLst/>
                <a:latin typeface="Lato" panose="020F0502020204030203" pitchFamily="34" charset="0"/>
              </a:rPr>
              <a:t>user-defined functions</a:t>
            </a:r>
            <a:r>
              <a:rPr lang="en-US" b="0" i="0" dirty="0">
                <a:solidFill>
                  <a:srgbClr val="FFFFFF"/>
                </a:solidFill>
                <a:effectLst/>
                <a:latin typeface="Lato" panose="020F0502020204030203" pitchFamily="34" charset="0"/>
              </a:rPr>
              <a:t> (</a:t>
            </a:r>
            <a:r>
              <a:rPr lang="en-US" b="1" i="0" dirty="0">
                <a:solidFill>
                  <a:srgbClr val="FFFFFF"/>
                </a:solidFill>
                <a:effectLst/>
                <a:latin typeface="Lato" panose="020F0502020204030203" pitchFamily="34" charset="0"/>
              </a:rPr>
              <a:t>UDFs</a:t>
            </a:r>
            <a:r>
              <a:rPr lang="en-US" b="0" i="0" dirty="0">
                <a:solidFill>
                  <a:srgbClr val="FFFFFF"/>
                </a:solidFill>
                <a:effectLst/>
                <a:latin typeface="Lato" panose="020F0502020204030203" pitchFamily="34" charset="0"/>
              </a:rPr>
              <a:t>). As CQL does not supply much in the way of extra tools and string utilities found in SQL, some of that function can be recreated with a UDF. Let's say that we want to query the current year from a </a:t>
            </a:r>
            <a:r>
              <a:rPr lang="en-US" dirty="0"/>
              <a:t>date</a:t>
            </a:r>
            <a:r>
              <a:rPr lang="en-US" b="0" i="0" dirty="0">
                <a:solidFill>
                  <a:srgbClr val="FFFFFF"/>
                </a:solidFill>
                <a:effectLst/>
                <a:latin typeface="Lato" panose="020F0502020204030203" pitchFamily="34" charset="0"/>
              </a:rPr>
              <a:t> column.</a:t>
            </a:r>
            <a:endParaRPr dirty="0">
              <a:uFillTx/>
            </a:endParaRPr>
          </a:p>
        </p:txBody>
      </p:sp>
    </p:spTree>
    <p:extLst>
      <p:ext uri="{BB962C8B-B14F-4D97-AF65-F5344CB8AC3E}">
        <p14:creationId xmlns:p14="http://schemas.microsoft.com/office/powerpoint/2010/main" val="300130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FFFFFF"/>
                </a:solidFill>
                <a:effectLst/>
                <a:latin typeface="Lato" panose="020F0502020204030203" pitchFamily="34" charset="0"/>
              </a:rPr>
              <a:t>Welcome to the world of </a:t>
            </a:r>
            <a:r>
              <a:rPr lang="en-US" b="1" i="0" dirty="0">
                <a:solidFill>
                  <a:srgbClr val="FFFFFF"/>
                </a:solidFill>
                <a:effectLst/>
                <a:latin typeface="Lato" panose="020F0502020204030203" pitchFamily="34" charset="0"/>
              </a:rPr>
              <a:t>Apache Cassandra</a:t>
            </a:r>
            <a:r>
              <a:rPr lang="en-US" b="0" i="0" dirty="0">
                <a:solidFill>
                  <a:srgbClr val="FFFFFF"/>
                </a:solidFill>
                <a:effectLst/>
                <a:latin typeface="Lato" panose="020F0502020204030203" pitchFamily="34" charset="0"/>
              </a:rPr>
              <a:t>! In this first lesson, we will briefly introduce Cassandra, along with a quick, step-by-step process to get your own single-node cluster up and running. Even if you already have experience working with Cassandra, this lesson will help to provide assurance that you are building everything properly. If this is your first foray into Cassandra, then get ready to take your first steps into a larger world.</a:t>
            </a:r>
          </a:p>
          <a:p>
            <a:pPr marL="158750" indent="0">
              <a:buNone/>
            </a:pPr>
            <a:endParaRPr lang="en-US" b="0" i="0" dirty="0">
              <a:solidFill>
                <a:srgbClr val="FFFFFF"/>
              </a:solidFill>
              <a:effectLst/>
              <a:uFillTx/>
              <a:latin typeface="Lato" panose="020F0502020204030203" pitchFamily="34" charset="0"/>
            </a:endParaRPr>
          </a:p>
          <a:p>
            <a:pPr marL="158750" indent="0">
              <a:buNone/>
            </a:pPr>
            <a:r>
              <a:rPr lang="en-US" b="0" i="0" dirty="0">
                <a:solidFill>
                  <a:srgbClr val="FFFFFF"/>
                </a:solidFill>
                <a:effectLst/>
                <a:latin typeface="Lato" panose="020F0502020204030203" pitchFamily="34" charset="0"/>
              </a:rPr>
              <a:t>By the end of this lesson, you will have built a single-node cluster of Apache Cassandra. This will be a good exercise to help you start to see some of the configuration and thought that goes into building a larger cluster. As this lesson progresses and the material gets more complex, you will start to connect the dots and understand exactly what is happening between installation, operation, and development.</a:t>
            </a:r>
            <a:endParaRPr dirty="0">
              <a:uFillTx/>
            </a:endParaRPr>
          </a:p>
        </p:txBody>
      </p:sp>
    </p:spTree>
    <p:extLst>
      <p:ext uri="{BB962C8B-B14F-4D97-AF65-F5344CB8AC3E}">
        <p14:creationId xmlns:p14="http://schemas.microsoft.com/office/powerpoint/2010/main" val="5919959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Note that CCM requires a working installation of Python 2.7 or later, as well as a few additional libraries (</a:t>
            </a:r>
            <a:r>
              <a:rPr lang="en-US" dirty="0" err="1">
                <a:uFillTx/>
              </a:rPr>
              <a:t>pyYAML</a:t>
            </a:r>
            <a:r>
              <a:rPr lang="en-US" dirty="0">
                <a:uFillTx/>
              </a:rPr>
              <a:t>, six, ant, and </a:t>
            </a:r>
            <a:r>
              <a:rPr lang="en-US" dirty="0" err="1">
                <a:uFillTx/>
              </a:rPr>
              <a:t>psutil</a:t>
            </a:r>
            <a:r>
              <a:rPr lang="en-US" dirty="0">
                <a:uFillTx/>
              </a:rPr>
              <a:t>), and local IPs 127.0.0.1 through 127.0.0.3 to be available. Visit https://github.com/riptano/ccm for more information.</a:t>
            </a:r>
          </a:p>
          <a:p>
            <a:pPr marL="158750" indent="0">
              <a:buNone/>
            </a:pPr>
            <a:endParaRPr lang="en-US" dirty="0">
              <a:uFillTx/>
            </a:endParaRPr>
          </a:p>
          <a:p>
            <a:pPr marL="158750" indent="0">
              <a:buNone/>
            </a:pPr>
            <a:r>
              <a:rPr lang="en-US" dirty="0">
                <a:uFillTx/>
              </a:rPr>
              <a:t>Note</a:t>
            </a:r>
          </a:p>
          <a:p>
            <a:pPr marL="158750" indent="0">
              <a:buNone/>
            </a:pPr>
            <a:r>
              <a:rPr lang="en-US" dirty="0">
                <a:uFillTx/>
              </a:rPr>
              <a:t>Using CCM actually changes many of the commands that we will follow in this course. While it is a great tool for quickly spinning up a small cluster for demonstration purposes, it can complicate the process of learning how to use Cassandra.</a:t>
            </a:r>
            <a:endParaRPr dirty="0">
              <a:uFillTx/>
            </a:endParaRPr>
          </a:p>
        </p:txBody>
      </p:sp>
    </p:spTree>
    <p:extLst>
      <p:ext uri="{BB962C8B-B14F-4D97-AF65-F5344CB8AC3E}">
        <p14:creationId xmlns:p14="http://schemas.microsoft.com/office/powerpoint/2010/main" val="1529410095"/>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889121256"/>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457200" marR="457200" algn="l"/>
            <a:r>
              <a:rPr lang="en-US" b="0" i="0" dirty="0">
                <a:solidFill>
                  <a:srgbClr val="FFFFFF"/>
                </a:solidFill>
                <a:effectLst/>
                <a:latin typeface="Montserrat-subs"/>
              </a:rPr>
              <a:t>Note</a:t>
            </a:r>
          </a:p>
          <a:p>
            <a:pPr marL="457200" marR="457200" algn="l"/>
            <a:r>
              <a:rPr lang="en-US" b="0" i="0" dirty="0">
                <a:solidFill>
                  <a:srgbClr val="FFFFFF"/>
                </a:solidFill>
                <a:effectLst/>
                <a:latin typeface="Lato" panose="020F0502020204030203" pitchFamily="34" charset="0"/>
              </a:rPr>
              <a:t>To prevent injection of malicious code, UDFs are disabled by default. To enable their use, set </a:t>
            </a:r>
            <a:r>
              <a:rPr lang="en-US" b="0" i="0" dirty="0" err="1">
                <a:solidFill>
                  <a:srgbClr val="FFFFFF"/>
                </a:solidFill>
                <a:effectLst/>
                <a:latin typeface="Lato" panose="020F0502020204030203" pitchFamily="34" charset="0"/>
              </a:rPr>
              <a:t>enable_user_defined_functions</a:t>
            </a:r>
            <a:r>
              <a:rPr lang="en-US" b="0" i="0" dirty="0">
                <a:solidFill>
                  <a:srgbClr val="FFFFFF"/>
                </a:solidFill>
                <a:effectLst/>
                <a:latin typeface="Lato" panose="020F0502020204030203" pitchFamily="34" charset="0"/>
              </a:rPr>
              <a:t>: true in </a:t>
            </a:r>
            <a:r>
              <a:rPr lang="en-US" b="0" i="0" dirty="0" err="1">
                <a:solidFill>
                  <a:srgbClr val="FFFFFF"/>
                </a:solidFill>
                <a:effectLst/>
                <a:latin typeface="Lato" panose="020F0502020204030203" pitchFamily="34" charset="0"/>
              </a:rPr>
              <a:t>cassandra.yaml</a:t>
            </a:r>
            <a:r>
              <a:rPr lang="en-US" b="0" i="0" dirty="0">
                <a:solidFill>
                  <a:srgbClr val="FFFFFF"/>
                </a:solidFill>
                <a:effectLst/>
                <a:latin typeface="Lato" panose="020F0502020204030203" pitchFamily="34" charset="0"/>
              </a:rPr>
              <a:t>. Remember that changes to that file require the node to be restarted before they take effect.</a:t>
            </a:r>
          </a:p>
          <a:p>
            <a:pPr algn="l"/>
            <a:r>
              <a:rPr lang="en-US" b="0" i="0" dirty="0" err="1">
                <a:solidFill>
                  <a:srgbClr val="FFFFFF"/>
                </a:solidFill>
                <a:effectLst/>
                <a:latin typeface="Montserrat-subs"/>
              </a:rPr>
              <a:t>cqlsh</a:t>
            </a:r>
            <a:r>
              <a:rPr lang="en-US" b="0" i="0" dirty="0">
                <a:solidFill>
                  <a:srgbClr val="FFFFFF"/>
                </a:solidFill>
                <a:effectLst/>
                <a:latin typeface="Montserrat-subs"/>
              </a:rPr>
              <a:t> commands</a:t>
            </a:r>
          </a:p>
          <a:p>
            <a:pPr algn="l"/>
            <a:r>
              <a:rPr lang="en-US" b="0" i="0" dirty="0">
                <a:solidFill>
                  <a:srgbClr val="FFFFFF"/>
                </a:solidFill>
                <a:effectLst/>
                <a:latin typeface="Lato" panose="020F0502020204030203" pitchFamily="34" charset="0"/>
              </a:rPr>
              <a:t>It's important to note that the commands described in this section are part of </a:t>
            </a:r>
            <a:r>
              <a:rPr lang="en-US" b="0" i="0" dirty="0" err="1">
                <a:solidFill>
                  <a:srgbClr val="FFFFFF"/>
                </a:solidFill>
                <a:effectLst/>
                <a:latin typeface="Lato" panose="020F0502020204030203" pitchFamily="34" charset="0"/>
              </a:rPr>
              <a:t>cqlsh</a:t>
            </a:r>
            <a:r>
              <a:rPr lang="en-US" b="0" i="0" dirty="0">
                <a:solidFill>
                  <a:srgbClr val="FFFFFF"/>
                </a:solidFill>
                <a:effectLst/>
                <a:latin typeface="Lato" panose="020F0502020204030203" pitchFamily="34" charset="0"/>
              </a:rPr>
              <a:t> only. They are not part of CQL. Attempts to run these commands from within the application code will not succeed.</a:t>
            </a:r>
          </a:p>
          <a:p>
            <a:pPr marL="158750" indent="0">
              <a:buNone/>
            </a:pPr>
            <a:endParaRPr dirty="0">
              <a:uFillTx/>
            </a:endParaRPr>
          </a:p>
        </p:txBody>
      </p:sp>
    </p:spTree>
    <p:extLst>
      <p:ext uri="{BB962C8B-B14F-4D97-AF65-F5344CB8AC3E}">
        <p14:creationId xmlns:p14="http://schemas.microsoft.com/office/powerpoint/2010/main" val="2883953443"/>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FFFFFF"/>
                </a:solidFill>
                <a:effectLst/>
                <a:latin typeface="Lato" panose="020F0502020204030203" pitchFamily="34" charset="0"/>
              </a:rPr>
              <a:t>On a related note, queries at </a:t>
            </a:r>
            <a:r>
              <a:rPr lang="en-US" dirty="0"/>
              <a:t>CONSISTENCY ALL</a:t>
            </a:r>
            <a:r>
              <a:rPr lang="en-US" b="0" i="0" dirty="0">
                <a:solidFill>
                  <a:srgbClr val="FFFFFF"/>
                </a:solidFill>
                <a:effectLst/>
                <a:latin typeface="Lato" panose="020F0502020204030203" pitchFamily="34" charset="0"/>
              </a:rPr>
              <a:t> force a read repair to occur. If you find yourself troubleshooting a consistency issue on a small to mid-sized table (fewer than 20,000 rows), you can quickly repair it by setting the consistency level to </a:t>
            </a:r>
            <a:r>
              <a:rPr lang="en-US" dirty="0"/>
              <a:t>ALL</a:t>
            </a:r>
            <a:r>
              <a:rPr lang="en-US" b="0" i="0" dirty="0">
                <a:solidFill>
                  <a:srgbClr val="FFFFFF"/>
                </a:solidFill>
                <a:effectLst/>
                <a:latin typeface="Lato" panose="020F0502020204030203" pitchFamily="34" charset="0"/>
              </a:rPr>
              <a:t> and querying the affected rows.</a:t>
            </a:r>
            <a:endParaRPr dirty="0">
              <a:uFillTx/>
            </a:endParaRPr>
          </a:p>
        </p:txBody>
      </p:sp>
    </p:spTree>
    <p:extLst>
      <p:ext uri="{BB962C8B-B14F-4D97-AF65-F5344CB8AC3E}">
        <p14:creationId xmlns:p14="http://schemas.microsoft.com/office/powerpoint/2010/main" val="846171407"/>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FFFFFF"/>
                </a:solidFill>
                <a:effectLst/>
                <a:latin typeface="Montserrat-subs"/>
              </a:rPr>
              <a:t>Note</a:t>
            </a:r>
          </a:p>
          <a:p>
            <a:pPr algn="l"/>
            <a:r>
              <a:rPr lang="en-US" b="0" i="0" dirty="0">
                <a:solidFill>
                  <a:srgbClr val="FFFFFF"/>
                </a:solidFill>
                <a:effectLst/>
                <a:latin typeface="Lato" panose="020F0502020204030203" pitchFamily="34" charset="0"/>
              </a:rPr>
              <a:t>Querying at consistency ALL and forcing a read repair comes in handy when facing replication errors on something such as the </a:t>
            </a:r>
            <a:r>
              <a:rPr lang="en-US" b="0" i="0" dirty="0" err="1">
                <a:solidFill>
                  <a:srgbClr val="FFFFFF"/>
                </a:solidFill>
                <a:effectLst/>
                <a:latin typeface="Lato" panose="020F0502020204030203" pitchFamily="34" charset="0"/>
              </a:rPr>
              <a:t>system_auth</a:t>
            </a:r>
            <a:r>
              <a:rPr lang="en-US" b="0" i="0" dirty="0">
                <a:solidFill>
                  <a:srgbClr val="FFFFFF"/>
                </a:solidFill>
                <a:effectLst/>
                <a:latin typeface="Lato" panose="020F0502020204030203" pitchFamily="34" charset="0"/>
              </a:rPr>
              <a:t> tables.</a:t>
            </a:r>
          </a:p>
          <a:p>
            <a:pPr marL="158750" indent="0">
              <a:buNone/>
            </a:pPr>
            <a:endParaRPr dirty="0">
              <a:uFillTx/>
            </a:endParaRPr>
          </a:p>
        </p:txBody>
      </p:sp>
    </p:spTree>
    <p:extLst>
      <p:ext uri="{BB962C8B-B14F-4D97-AF65-F5344CB8AC3E}">
        <p14:creationId xmlns:p14="http://schemas.microsoft.com/office/powerpoint/2010/main" val="3606997049"/>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014854322"/>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FFFFFF"/>
                </a:solidFill>
                <a:effectLst/>
                <a:latin typeface="Lato" panose="020F0502020204030203" pitchFamily="34" charset="0"/>
              </a:rPr>
              <a:t>Sometimes exporting larger tables will require additional options to be set, in order to eliminate timeouts and errors. For instance, the COPY TO options of PAGESIZE and PAGETIMEOUT control how many rows are read for export at once and how long each read has before it times out. These options can help to effectively break up the export operation into smaller chunks, which may be necessary based on the size and topology of the cluster.</a:t>
            </a:r>
          </a:p>
          <a:p>
            <a:pPr marL="457200" marR="457200" algn="l"/>
            <a:r>
              <a:rPr lang="en-US" b="0" i="0" dirty="0">
                <a:solidFill>
                  <a:srgbClr val="FFFFFF"/>
                </a:solidFill>
                <a:effectLst/>
                <a:latin typeface="Montserrat-subs"/>
              </a:rPr>
              <a:t>Note</a:t>
            </a:r>
          </a:p>
          <a:p>
            <a:pPr marL="457200" marR="457200" algn="l"/>
            <a:r>
              <a:rPr lang="en-US" b="0" i="0" dirty="0">
                <a:solidFill>
                  <a:srgbClr val="FFFFFF"/>
                </a:solidFill>
                <a:effectLst/>
                <a:latin typeface="Lato" panose="020F0502020204030203" pitchFamily="34" charset="0"/>
              </a:rPr>
              <a:t>COPY has a bit of a bad reputation, as early versions were subject to timeouts when exporting large tables. Remember that the COPY tool itself is also subject to the constraints applied by the Apache Cassandra storage model. This means that exporting a large table is an expensive operation. That being said, I have managed to leverage the PAGESIZE and PAGETIMEOUT options to successfully export 350,000,000 rows from a 40-node cluster without timeouts or errors.</a:t>
            </a:r>
          </a:p>
          <a:p>
            <a:pPr marL="158750" indent="0">
              <a:buNone/>
            </a:pPr>
            <a:endParaRPr dirty="0">
              <a:uFillTx/>
            </a:endParaRPr>
          </a:p>
        </p:txBody>
      </p:sp>
    </p:spTree>
    <p:extLst>
      <p:ext uri="{BB962C8B-B14F-4D97-AF65-F5344CB8AC3E}">
        <p14:creationId xmlns:p14="http://schemas.microsoft.com/office/powerpoint/2010/main" val="2843432565"/>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FFFFFF"/>
                </a:solidFill>
                <a:effectLst/>
                <a:latin typeface="Montserrat-subs"/>
              </a:rPr>
              <a:t>Note</a:t>
            </a:r>
          </a:p>
          <a:p>
            <a:pPr algn="l"/>
            <a:r>
              <a:rPr lang="en-US" b="0" i="0" dirty="0">
                <a:solidFill>
                  <a:srgbClr val="FFFFFF"/>
                </a:solidFill>
                <a:effectLst/>
                <a:latin typeface="Lato" panose="020F0502020204030203" pitchFamily="34" charset="0"/>
              </a:rPr>
              <a:t>The DESCRIBE command can be shortened to DESC</a:t>
            </a:r>
          </a:p>
          <a:p>
            <a:pPr marL="158750" indent="0">
              <a:buNone/>
            </a:pPr>
            <a:endParaRPr dirty="0">
              <a:uFillTx/>
            </a:endParaRPr>
          </a:p>
        </p:txBody>
      </p:sp>
    </p:spTree>
    <p:extLst>
      <p:ext uri="{BB962C8B-B14F-4D97-AF65-F5344CB8AC3E}">
        <p14:creationId xmlns:p14="http://schemas.microsoft.com/office/powerpoint/2010/main" val="3854026280"/>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022739257"/>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243759528"/>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Tracing is useful in that it can show why particular queries may be running slowly. A tracing report allows you to view things about a query, such as the following:</a:t>
            </a:r>
          </a:p>
          <a:p>
            <a:pPr marL="158750" indent="0">
              <a:buNone/>
            </a:pPr>
            <a:endParaRPr lang="en-US" dirty="0">
              <a:uFillTx/>
            </a:endParaRPr>
          </a:p>
          <a:p>
            <a:pPr marL="158750" indent="0">
              <a:buNone/>
            </a:pPr>
            <a:r>
              <a:rPr lang="en-US" dirty="0">
                <a:uFillTx/>
              </a:rPr>
              <a:t>Nodes contacted</a:t>
            </a:r>
          </a:p>
          <a:p>
            <a:pPr marL="158750" indent="0">
              <a:buNone/>
            </a:pPr>
            <a:r>
              <a:rPr lang="en-US" dirty="0">
                <a:uFillTx/>
              </a:rPr>
              <a:t>Number of </a:t>
            </a:r>
            <a:r>
              <a:rPr lang="en-US" dirty="0" err="1">
                <a:uFillTx/>
              </a:rPr>
              <a:t>SSTables</a:t>
            </a:r>
            <a:r>
              <a:rPr lang="en-US" dirty="0">
                <a:uFillTx/>
              </a:rPr>
              <a:t> read</a:t>
            </a:r>
          </a:p>
          <a:p>
            <a:pPr marL="158750" indent="0">
              <a:buNone/>
            </a:pPr>
            <a:r>
              <a:rPr lang="en-US" dirty="0">
                <a:uFillTx/>
              </a:rPr>
              <a:t>Number of tombstones encountered</a:t>
            </a:r>
          </a:p>
          <a:p>
            <a:pPr marL="158750" indent="0">
              <a:buNone/>
            </a:pPr>
            <a:r>
              <a:rPr lang="en-US" dirty="0">
                <a:uFillTx/>
              </a:rPr>
              <a:t>How long the query took to run</a:t>
            </a:r>
          </a:p>
          <a:p>
            <a:pPr marL="158750" indent="0">
              <a:buNone/>
            </a:pPr>
            <a:r>
              <a:rPr lang="en-US" dirty="0">
                <a:uFillTx/>
              </a:rPr>
              <a:t>Tracing will be covered in more detail in lesson 5, Performance Tuning.</a:t>
            </a:r>
          </a:p>
        </p:txBody>
      </p:sp>
    </p:spTree>
    <p:extLst>
      <p:ext uri="{BB962C8B-B14F-4D97-AF65-F5344CB8AC3E}">
        <p14:creationId xmlns:p14="http://schemas.microsoft.com/office/powerpoint/2010/main" val="11677879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A quick introduction to the data model</a:t>
            </a:r>
          </a:p>
          <a:p>
            <a:pPr marL="158750" indent="0">
              <a:buNone/>
            </a:pPr>
            <a:r>
              <a:rPr lang="en-US" dirty="0">
                <a:uFillTx/>
              </a:rPr>
              <a:t>Now that we have a Cassandra cluster running on our local machine, we will demonstrate its use with some quick examples. We will start with </a:t>
            </a:r>
            <a:r>
              <a:rPr lang="en-US" dirty="0" err="1">
                <a:uFillTx/>
              </a:rPr>
              <a:t>cqlsh</a:t>
            </a:r>
            <a:r>
              <a:rPr lang="en-US" dirty="0">
                <a:uFillTx/>
              </a:rPr>
              <a:t>, and use that as our primary means of working with the Cassandra data model.</a:t>
            </a:r>
            <a:endParaRPr dirty="0">
              <a:uFillTx/>
            </a:endParaRPr>
          </a:p>
        </p:txBody>
      </p:sp>
    </p:spTree>
    <p:extLst>
      <p:ext uri="{BB962C8B-B14F-4D97-AF65-F5344CB8AC3E}">
        <p14:creationId xmlns:p14="http://schemas.microsoft.com/office/powerpoint/2010/main" val="1815194434"/>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FFFFFF"/>
                </a:solidFill>
                <a:effectLst/>
                <a:latin typeface="Lato" panose="020F0502020204030203" pitchFamily="34" charset="0"/>
              </a:rPr>
              <a:t>One point that should be abundantly clear is that building a good data model is a key part of the foundation to any high-performing, scalable application. The main component of which is the primary key definition. Building your primary keys properly, while taking into account data distribution and appropriate query flexibility, is without a doubt the most important lesson in this lesson, and arguably in this COURSE.</a:t>
            </a:r>
          </a:p>
          <a:p>
            <a:pPr algn="l"/>
            <a:r>
              <a:rPr lang="en-US" b="0" i="0" dirty="0">
                <a:solidFill>
                  <a:srgbClr val="FFFFFF"/>
                </a:solidFill>
                <a:effectLst/>
                <a:latin typeface="Lato" panose="020F0502020204030203" pitchFamily="34" charset="0"/>
              </a:rPr>
              <a:t>While the next lessons will include more information about performance-tuning Apache Cassandra nodes, clusters, and networks, remember that the main point for tuning is the data model itself. There is no amount of tuning that can mediate a bad data model. Do your best to start with a data model that takes Cassandra's storage architecture </a:t>
            </a:r>
            <a:r>
              <a:rPr lang="en-US" b="1" i="0" dirty="0">
                <a:solidFill>
                  <a:srgbClr val="FFFFFF"/>
                </a:solidFill>
                <a:effectLst/>
                <a:latin typeface="Lato" panose="020F0502020204030203" pitchFamily="34" charset="0"/>
              </a:rPr>
              <a:t>and</a:t>
            </a:r>
            <a:r>
              <a:rPr lang="en-US" b="0" i="0" dirty="0">
                <a:solidFill>
                  <a:srgbClr val="FFFFFF"/>
                </a:solidFill>
                <a:effectLst/>
                <a:latin typeface="Lato" panose="020F0502020204030203" pitchFamily="34" charset="0"/>
              </a:rPr>
              <a:t> your application's query requirements into account, and the amount of further tuning required should be minimal. It is my sincere hope that the examples covered in this lesson help you to leverage the power of CQL and Apache Cassandra to build successful applications.</a:t>
            </a:r>
          </a:p>
        </p:txBody>
      </p:sp>
    </p:spTree>
    <p:extLst>
      <p:ext uri="{BB962C8B-B14F-4D97-AF65-F5344CB8AC3E}">
        <p14:creationId xmlns:p14="http://schemas.microsoft.com/office/powerpoint/2010/main" val="2433697466"/>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FFFFFF"/>
                </a:solidFill>
                <a:effectLst/>
                <a:latin typeface="Lato" panose="020F0502020204030203" pitchFamily="34" charset="0"/>
              </a:rPr>
              <a:t>This lesson will cover planning, configuring, and deploying an Apache Cassandra cluster. By the end of this lesson, you will understand the decisions behind provisioning resources, installing Cassandra, and getting nodes to behave properly while working together to serve large-scale datasets. When appropriate, considerations for cloud deployments will be interjected.</a:t>
            </a:r>
          </a:p>
          <a:p>
            <a:pPr marL="158750" indent="0">
              <a:buNone/>
            </a:pPr>
            <a:endParaRPr lang="en-US" b="0" i="0" dirty="0">
              <a:solidFill>
                <a:srgbClr val="FFFFFF"/>
              </a:solidFill>
              <a:effectLst/>
              <a:uFillTx/>
              <a:latin typeface="Lato" panose="020F0502020204030203" pitchFamily="34" charset="0"/>
            </a:endParaRPr>
          </a:p>
          <a:p>
            <a:pPr algn="l"/>
            <a:r>
              <a:rPr lang="en-US" b="0" i="0" dirty="0">
                <a:solidFill>
                  <a:srgbClr val="FFFFFF"/>
                </a:solidFill>
                <a:effectLst/>
                <a:latin typeface="Lato" panose="020F0502020204030203" pitchFamily="34" charset="0"/>
              </a:rPr>
              <a:t>At the end of this lesson, you should be able to make good decisions about architecting an Apache Cassandra cluster. You should have an understanding of the target instances and providers to deploy on, and be able to articulate the pros/cons of deploying to different types of infrastructure.</a:t>
            </a:r>
          </a:p>
          <a:p>
            <a:pPr algn="l"/>
            <a:r>
              <a:rPr lang="en-US" b="0" i="0" dirty="0">
                <a:solidFill>
                  <a:srgbClr val="FFFFFF"/>
                </a:solidFill>
                <a:effectLst/>
                <a:latin typeface="Lato" panose="020F0502020204030203" pitchFamily="34" charset="0"/>
              </a:rPr>
              <a:t>Additionally, you will have found ways to configure Cassandra to work under various conditions and use cases.</a:t>
            </a:r>
          </a:p>
          <a:p>
            <a:pPr marL="158750" indent="0">
              <a:buNone/>
            </a:pPr>
            <a:endParaRPr dirty="0">
              <a:uFillTx/>
            </a:endParaRPr>
          </a:p>
        </p:txBody>
      </p:sp>
    </p:spTree>
    <p:extLst>
      <p:ext uri="{BB962C8B-B14F-4D97-AF65-F5344CB8AC3E}">
        <p14:creationId xmlns:p14="http://schemas.microsoft.com/office/powerpoint/2010/main" val="4137104481"/>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algn="l"/>
            <a:r>
              <a:rPr lang="en-US" b="0" i="0" dirty="0">
                <a:solidFill>
                  <a:srgbClr val="FFFFFF"/>
                </a:solidFill>
                <a:effectLst/>
                <a:latin typeface="Lato" panose="020F0502020204030203" pitchFamily="34" charset="0"/>
              </a:rPr>
              <a:t>Knowing how to appropriately size hardware for a new Cassandra cluster is a vital step to helping your application team succeed. Instances running Apache Cassandra must have sufficient resources available to be able to support the required operational workload.</a:t>
            </a:r>
          </a:p>
          <a:p>
            <a:pPr algn="l"/>
            <a:r>
              <a:rPr lang="en-US" b="0" i="0" dirty="0">
                <a:solidFill>
                  <a:srgbClr val="FFFFFF"/>
                </a:solidFill>
                <a:effectLst/>
                <a:latin typeface="Lato" panose="020F0502020204030203" pitchFamily="34" charset="0"/>
              </a:rPr>
              <a:t>One important note about the hardware/instance requirements for Cassandra is that it was designed to run on commodity-level hardware. While some enterprise RDBMS suppliers recommend copious amounts of RAM and several dozen CPU cores on a proprietary chassis, Cassandra can run on much, much less. In fact, Cassandra can be made to run on small to mid-sized cloud instances, or even something as meager as a Raspberry Pi. However, as with most databases, Cassandra will obviously perform better with more resource.</a:t>
            </a:r>
          </a:p>
          <a:p>
            <a:pPr marL="457200" marR="457200" algn="l"/>
            <a:r>
              <a:rPr lang="en-US" b="0" i="0" dirty="0">
                <a:solidFill>
                  <a:srgbClr val="FFFFFF"/>
                </a:solidFill>
                <a:effectLst/>
                <a:latin typeface="Montserrat-subs"/>
              </a:rPr>
              <a:t>Note</a:t>
            </a:r>
          </a:p>
          <a:p>
            <a:pPr marL="457200" marR="457200" algn="l"/>
            <a:r>
              <a:rPr lang="en-US" b="0" i="0" dirty="0">
                <a:solidFill>
                  <a:srgbClr val="FFFFFF"/>
                </a:solidFill>
                <a:effectLst/>
                <a:latin typeface="Lato" panose="020F0502020204030203" pitchFamily="34" charset="0"/>
              </a:rPr>
              <a:t>The word instance was chosen here instead of hardware or machine. This is because many large-scale Cassandra deployments are now fully running in public clouds. Compare this with the situation as little as 5 years ago, when most deployments were made on dedicated, on-premises hardware.</a:t>
            </a:r>
          </a:p>
          <a:p>
            <a:pPr marL="457200" marR="457200" algn="l"/>
            <a:endParaRPr lang="en-US" b="0" i="0" dirty="0">
              <a:solidFill>
                <a:srgbClr val="FFFFFF"/>
              </a:solidFill>
              <a:effectLst/>
              <a:latin typeface="Lato" panose="020F0502020204030203" pitchFamily="34" charset="0"/>
            </a:endParaRPr>
          </a:p>
          <a:p>
            <a:pPr marL="457200" marR="457200" algn="l"/>
            <a:r>
              <a:rPr lang="en-US" b="0" i="0" dirty="0">
                <a:solidFill>
                  <a:srgbClr val="FFFFFF"/>
                </a:solidFill>
                <a:effectLst/>
                <a:latin typeface="Lato" panose="020F0502020204030203" pitchFamily="34" charset="0"/>
              </a:rPr>
              <a:t>Most Cassandra production deployments should have between 32 GB and 64 GB per instance. Cloud instances with as little as 16 GB of RAM can be effective as well. While Cassandra can be made to work on less, great care should be taken if a production cluster is built on instances with a smaller amount of RAM. Compare this to many relational databases, which typically recommend system RAM be in the 64 GB to 256 GB range.</a:t>
            </a:r>
          </a:p>
          <a:p>
            <a:pPr marL="158750" indent="0">
              <a:buNone/>
            </a:pPr>
            <a:endParaRPr dirty="0">
              <a:uFillTx/>
            </a:endParaRPr>
          </a:p>
        </p:txBody>
      </p:sp>
    </p:spTree>
    <p:extLst>
      <p:ext uri="{BB962C8B-B14F-4D97-AF65-F5344CB8AC3E}">
        <p14:creationId xmlns:p14="http://schemas.microsoft.com/office/powerpoint/2010/main" val="153293546"/>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55000" lnSpcReduction="2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One way in which modern CPUs get more processing power is by provisioning a single CPU core into two virtual CPUs. This is known as Hyper-Threading. Hyper-Threading allows a single CPU core to handle multiple tasks in parallel, essentially functioning as if it were two cores. Author and engineer Amy Tobey provides some insight here in her "Amy's Cassandra 2.1 tuning guide," indicating that although many databases (Tobey, 2015) recommend disabling Hyper-Threading, Cassandra has shown to benefit from it.</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A production instance running Cassandra should have between eight and 24 CPU cores at its disposal, with Hyper-Threading enabled. Instances can be built with less than that, but try not to go lower than four. Also make sure that the CPU has an adequate amount of cache at its disposal (16 MB to 32 MB).</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In the multi-core CPU world, reading from RAM takes about 100 nanoseconds (</a:t>
            </a:r>
            <a:r>
              <a:rPr kumimoji="0" lang="en-US" sz="2400" b="0" i="0" u="none" strike="noStrike" kern="0" cap="none" spc="0" normalizeH="0" baseline="0" noProof="0" dirty="0" err="1">
                <a:ln>
                  <a:noFill/>
                </a:ln>
                <a:solidFill>
                  <a:srgbClr val="000000"/>
                </a:solidFill>
                <a:effectLst/>
                <a:uLnTx/>
                <a:uFillTx/>
                <a:latin typeface="Arial"/>
                <a:cs typeface="Arial"/>
                <a:sym typeface="Arial"/>
              </a:rPr>
              <a:t>Bonér</a:t>
            </a:r>
            <a:r>
              <a:rPr kumimoji="0" lang="en-US" sz="2400" b="0" i="0" u="none" strike="noStrike" kern="0" cap="none" spc="0" normalizeH="0" baseline="0" noProof="0" dirty="0">
                <a:ln>
                  <a:noFill/>
                </a:ln>
                <a:solidFill>
                  <a:srgbClr val="000000"/>
                </a:solidFill>
                <a:effectLst/>
                <a:uLnTx/>
                <a:uFillTx/>
                <a:latin typeface="Arial"/>
                <a:cs typeface="Arial"/>
                <a:sym typeface="Arial"/>
              </a:rPr>
              <a:t>, 2012). CPU cache reads happen in single-digit ns (</a:t>
            </a:r>
            <a:r>
              <a:rPr kumimoji="0" lang="en-US" sz="2400" b="0" i="0" u="none" strike="noStrike" kern="0" cap="none" spc="0" normalizeH="0" baseline="0" noProof="0" dirty="0" err="1">
                <a:ln>
                  <a:noFill/>
                </a:ln>
                <a:solidFill>
                  <a:srgbClr val="000000"/>
                </a:solidFill>
                <a:effectLst/>
                <a:uLnTx/>
                <a:uFillTx/>
                <a:latin typeface="Arial"/>
                <a:cs typeface="Arial"/>
                <a:sym typeface="Arial"/>
              </a:rPr>
              <a:t>Bonér</a:t>
            </a:r>
            <a:r>
              <a:rPr kumimoji="0" lang="en-US" sz="2400" b="0" i="0" u="none" strike="noStrike" kern="0" cap="none" spc="0" normalizeH="0" baseline="0" noProof="0" dirty="0">
                <a:ln>
                  <a:noFill/>
                </a:ln>
                <a:solidFill>
                  <a:srgbClr val="000000"/>
                </a:solidFill>
                <a:effectLst/>
                <a:uLnTx/>
                <a:uFillTx/>
                <a:latin typeface="Arial"/>
                <a:cs typeface="Arial"/>
                <a:sym typeface="Arial"/>
              </a:rPr>
              <a:t>, 2012). The more CPU cache available, the less frequently RAM needs to be read from (Tobey, 2015).</a:t>
            </a:r>
          </a:p>
          <a:p>
            <a:pPr marL="158750" indent="0">
              <a:buNone/>
            </a:pPr>
            <a:endParaRPr dirty="0">
              <a:uFillTx/>
            </a:endParaRPr>
          </a:p>
        </p:txBody>
      </p:sp>
    </p:spTree>
    <p:extLst>
      <p:ext uri="{BB962C8B-B14F-4D97-AF65-F5344CB8AC3E}">
        <p14:creationId xmlns:p14="http://schemas.microsoft.com/office/powerpoint/2010/main" val="3046202993"/>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62500" lnSpcReduction="20000"/>
          </a:bodyPr>
          <a:lstStyle/>
          <a:p>
            <a:pPr marL="158750" indent="0">
              <a:buNone/>
            </a:pPr>
            <a:r>
              <a:rPr lang="en-US" dirty="0">
                <a:uFillTx/>
              </a:rPr>
              <a:t>Note</a:t>
            </a:r>
          </a:p>
          <a:p>
            <a:pPr marL="158750" indent="0">
              <a:buNone/>
            </a:pPr>
            <a:r>
              <a:rPr lang="en-US" dirty="0">
                <a:uFillTx/>
              </a:rPr>
              <a:t>I have built production Cassandra instances on as much as 1 TB, and as little as 40 GB. Typically, nodes with larger amounts of data also need to have more compute resource available to them.</a:t>
            </a:r>
          </a:p>
          <a:p>
            <a:pPr marL="158750" indent="0">
              <a:buNone/>
            </a:pPr>
            <a:endParaRPr lang="en-US" dirty="0">
              <a:uFillTx/>
            </a:endParaRPr>
          </a:p>
          <a:p>
            <a:pPr marL="158750" indent="0">
              <a:buNone/>
            </a:pPr>
            <a:r>
              <a:rPr lang="en-US" dirty="0">
                <a:uFillTx/>
              </a:rPr>
              <a:t>Let's walk through a little exercise here.</a:t>
            </a:r>
          </a:p>
          <a:p>
            <a:pPr marL="158750" indent="0">
              <a:buNone/>
            </a:pPr>
            <a:endParaRPr lang="en-US" dirty="0">
              <a:uFillTx/>
            </a:endParaRPr>
          </a:p>
          <a:p>
            <a:pPr marL="158750" indent="0">
              <a:buNone/>
            </a:pPr>
            <a:r>
              <a:rPr lang="en-US" dirty="0">
                <a:uFillTx/>
              </a:rPr>
              <a:t>Assume that we need to build a cluster for an application team that needs to store 100 GB of data. The dataset is largely static, and is not expected to grow significantly. We'll go with an RF of three, so the cluster will hold three copies of the data, or 300 GB in total.</a:t>
            </a:r>
          </a:p>
          <a:p>
            <a:pPr marL="158750" indent="0">
              <a:buNone/>
            </a:pPr>
            <a:endParaRPr lang="en-US" dirty="0">
              <a:uFillTx/>
            </a:endParaRPr>
          </a:p>
          <a:p>
            <a:pPr marL="158750" indent="0">
              <a:buNone/>
            </a:pPr>
            <a:r>
              <a:rPr lang="en-US" dirty="0">
                <a:uFillTx/>
              </a:rPr>
              <a:t> </a:t>
            </a:r>
          </a:p>
          <a:p>
            <a:pPr marL="158750" indent="0">
              <a:buNone/>
            </a:pPr>
            <a:endParaRPr lang="en-US" dirty="0">
              <a:uFillTx/>
            </a:endParaRPr>
          </a:p>
          <a:p>
            <a:pPr marL="158750" indent="0">
              <a:buNone/>
            </a:pPr>
            <a:r>
              <a:rPr lang="en-US" dirty="0">
                <a:uFillTx/>
              </a:rPr>
              <a:t>We work with the application team, and help them come up with an efficient data model. 100 GB of data isn't too much, so we start with three-nodes. Their largest table is a mix of read and write activity, so we leave the compaction strategy at the default setting of </a:t>
            </a:r>
            <a:r>
              <a:rPr lang="en-US" dirty="0" err="1">
                <a:uFillTx/>
              </a:rPr>
              <a:t>SizeTieredCompactionStrategy</a:t>
            </a:r>
            <a:r>
              <a:rPr lang="en-US" dirty="0">
                <a:uFillTx/>
              </a:rPr>
              <a:t>. </a:t>
            </a:r>
          </a:p>
          <a:p>
            <a:pPr marL="158750" indent="0">
              <a:buNone/>
            </a:pPr>
            <a:endParaRPr lang="en-US" dirty="0">
              <a:uFillTx/>
            </a:endParaRPr>
          </a:p>
          <a:p>
            <a:pPr marL="158750" indent="0">
              <a:buNone/>
            </a:pPr>
            <a:r>
              <a:rPr lang="en-US" dirty="0">
                <a:uFillTx/>
              </a:rPr>
              <a:t>But we also know that </a:t>
            </a:r>
            <a:r>
              <a:rPr lang="en-US" dirty="0" err="1">
                <a:uFillTx/>
              </a:rPr>
              <a:t>SizeTieredCompactionStrategy</a:t>
            </a:r>
            <a:r>
              <a:rPr lang="en-US" dirty="0">
                <a:uFillTx/>
              </a:rPr>
              <a:t> can sometimes double the size of the dataset's largest table during the compaction process. Based on the available data, we need to support 300 GB of data, plus another 300 GB just in case compaction needs it.</a:t>
            </a:r>
          </a:p>
          <a:p>
            <a:pPr marL="158750" indent="0">
              <a:buNone/>
            </a:pPr>
            <a:endParaRPr lang="en-US" dirty="0">
              <a:uFillTx/>
            </a:endParaRPr>
          </a:p>
          <a:p>
            <a:pPr marL="158750" indent="0">
              <a:buNone/>
            </a:pPr>
            <a:r>
              <a:rPr lang="en-US" dirty="0">
                <a:uFillTx/>
              </a:rPr>
              <a:t>That's 600 GB of total disk space required. So, if you guessed that we would need to build our three-nodes with 200 GB of storage, you were correct.</a:t>
            </a:r>
          </a:p>
          <a:p>
            <a:pPr marL="158750" indent="0">
              <a:buNone/>
            </a:pPr>
            <a:endParaRPr lang="en-US" dirty="0">
              <a:uFillTx/>
            </a:endParaRPr>
          </a:p>
          <a:p>
            <a:pPr marL="158750" indent="0">
              <a:buNone/>
            </a:pPr>
            <a:r>
              <a:rPr lang="en-US" dirty="0">
                <a:uFillTx/>
              </a:rPr>
              <a:t>As the application team begins to load their cluster with data and run performance testing, the three-node cluster seems to be topping out at a maximum of 3,000 operations per second. They are concerned that it will not be able to support the 5,000 operations per second that they are anticipating during the holiday season.</a:t>
            </a:r>
          </a:p>
          <a:p>
            <a:pPr marL="158750" indent="0">
              <a:buNone/>
            </a:pPr>
            <a:endParaRPr lang="en-US" dirty="0">
              <a:uFillTx/>
            </a:endParaRPr>
          </a:p>
          <a:p>
            <a:pPr marL="158750" indent="0">
              <a:buNone/>
            </a:pPr>
            <a:r>
              <a:rPr lang="en-US" dirty="0">
                <a:uFillTx/>
              </a:rPr>
              <a:t>Fortunately, we also know that Apache Cassandra scales linearly. That is, if the application team is seeing 3,000 operations per second with three-nodes. We can build two more nodes (making a total of five) to put them at 5,000 operations per second. In fact, we'll build three more (making a total of six), so they should be able to support 6,000 operations per second.</a:t>
            </a:r>
          </a:p>
          <a:p>
            <a:pPr marL="158750" indent="0">
              <a:buNone/>
            </a:pPr>
            <a:endParaRPr lang="en-US" dirty="0">
              <a:uFillTx/>
            </a:endParaRPr>
          </a:p>
          <a:p>
            <a:pPr marL="158750" indent="0">
              <a:buNone/>
            </a:pPr>
            <a:r>
              <a:rPr lang="en-US" dirty="0">
                <a:uFillTx/>
              </a:rPr>
              <a:t>But what does that do for our anticipated disk storage? Keeping our RF the same (three), but doubling the number of nodes from three to six, makes each node responsible for less data. When we started with a three-node cluster with RF=3, each node was responsible for 100% of a single copy of the data (100 GB). When we grow to a six-node cluster with RF=3, each node is now only responsible for 50% of a single copy of the data, or 50 GB.</a:t>
            </a:r>
          </a:p>
          <a:p>
            <a:pPr marL="158750" indent="0">
              <a:buNone/>
            </a:pPr>
            <a:endParaRPr lang="en-US" dirty="0">
              <a:uFillTx/>
            </a:endParaRPr>
          </a:p>
          <a:p>
            <a:pPr marL="158750" indent="0">
              <a:buNone/>
            </a:pPr>
            <a:r>
              <a:rPr lang="en-US" dirty="0">
                <a:uFillTx/>
              </a:rPr>
              <a:t>That changes things. Assuming that we still use </a:t>
            </a:r>
            <a:r>
              <a:rPr lang="en-US" dirty="0" err="1">
                <a:uFillTx/>
              </a:rPr>
              <a:t>SizeTieredCompactionStrategy</a:t>
            </a:r>
            <a:r>
              <a:rPr lang="en-US" dirty="0">
                <a:uFillTx/>
              </a:rPr>
              <a:t> on the largest table, we should still have 50% of the disk available, just in case. While our total disk space required for the entire cluster remains the same, it reduces the amount of disk space we need for each node. In this way, we can build our nodes with as little as 100 GB and they'll probably be fine.</a:t>
            </a:r>
          </a:p>
          <a:p>
            <a:pPr marL="158750" indent="0">
              <a:buNone/>
            </a:pPr>
            <a:endParaRPr lang="en-US" dirty="0">
              <a:uFillTx/>
            </a:endParaRPr>
          </a:p>
          <a:p>
            <a:pPr marL="158750" indent="0">
              <a:buNone/>
            </a:pPr>
            <a:r>
              <a:rPr lang="en-US" dirty="0">
                <a:uFillTx/>
              </a:rPr>
              <a:t>In the following sections, we'll quickly discuss types of storage and how they should be used with Apache Cassandra.</a:t>
            </a:r>
            <a:endParaRPr dirty="0">
              <a:uFillTx/>
            </a:endParaRPr>
          </a:p>
        </p:txBody>
      </p:sp>
    </p:spTree>
    <p:extLst>
      <p:ext uri="{BB962C8B-B14F-4D97-AF65-F5344CB8AC3E}">
        <p14:creationId xmlns:p14="http://schemas.microsoft.com/office/powerpoint/2010/main" val="216703260"/>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marL="158750" indent="0">
              <a:buNone/>
            </a:pPr>
            <a:r>
              <a:rPr lang="en-US" dirty="0">
                <a:uFillTx/>
              </a:rPr>
              <a:t>On the other hand, there are times when it makes economic sense to go with spinning disks instead. In this case, you'll want to employ some other optimizations, such as procuring a CPU with a larger amount of cache and defining your </a:t>
            </a:r>
            <a:r>
              <a:rPr lang="en-US" dirty="0" err="1">
                <a:uFillTx/>
              </a:rPr>
              <a:t>commitlog</a:t>
            </a:r>
            <a:r>
              <a:rPr lang="en-US" dirty="0">
                <a:uFillTx/>
              </a:rPr>
              <a:t> to be on a different mount point.</a:t>
            </a:r>
          </a:p>
          <a:p>
            <a:pPr marL="158750" indent="0">
              <a:buNone/>
            </a:pPr>
            <a:endParaRPr lang="en-US" dirty="0">
              <a:uFillTx/>
            </a:endParaRPr>
          </a:p>
          <a:p>
            <a:pPr marL="158750" indent="0">
              <a:buNone/>
            </a:pPr>
            <a:r>
              <a:rPr lang="en-US" dirty="0">
                <a:uFillTx/>
              </a:rPr>
              <a:t>Cloud storage offerings</a:t>
            </a:r>
          </a:p>
          <a:p>
            <a:pPr marL="158750" indent="0">
              <a:buNone/>
            </a:pPr>
            <a:r>
              <a:rPr lang="en-US" dirty="0">
                <a:uFillTx/>
              </a:rPr>
              <a:t>If you are deploying in a public cloud, you should ask your provider if they have SSD-backed storage options available. They can be pricey, but for clusters that are sensitive to read latency they are worth it.</a:t>
            </a:r>
          </a:p>
          <a:p>
            <a:pPr marL="158750" indent="0">
              <a:buNone/>
            </a:pPr>
            <a:endParaRPr lang="en-US" dirty="0">
              <a:uFillTx/>
            </a:endParaRPr>
          </a:p>
          <a:p>
            <a:pPr marL="158750" indent="0">
              <a:buNone/>
            </a:pPr>
            <a:r>
              <a:rPr lang="en-US" dirty="0">
                <a:uFillTx/>
              </a:rPr>
              <a:t>SAN and NAS</a:t>
            </a:r>
          </a:p>
          <a:p>
            <a:pPr marL="158750" indent="0">
              <a:buNone/>
            </a:pPr>
            <a:r>
              <a:rPr lang="en-US" dirty="0">
                <a:uFillTx/>
              </a:rPr>
              <a:t>One of the most widely-known Cassandra anti-patterns is backing your instances with storage from network attached storage (NAS) or storage area networks (SANs). While reads from disk may be slow, reads from the network are typically slower.</a:t>
            </a:r>
          </a:p>
          <a:p>
            <a:pPr marL="158750" indent="0">
              <a:buNone/>
            </a:pPr>
            <a:endParaRPr lang="en-US" dirty="0">
              <a:uFillTx/>
            </a:endParaRPr>
          </a:p>
          <a:p>
            <a:pPr marL="158750" indent="0">
              <a:buNone/>
            </a:pPr>
            <a:r>
              <a:rPr lang="en-US" dirty="0">
                <a:uFillTx/>
              </a:rPr>
              <a:t>Furthermore, using a SAN or NAS turns all of your disk I/O into network I/O. This can be especially painful when your cluster is deployed over a large geographic region.</a:t>
            </a:r>
          </a:p>
          <a:p>
            <a:pPr marL="158750" indent="0">
              <a:buNone/>
            </a:pPr>
            <a:endParaRPr lang="en-US" dirty="0">
              <a:uFillTx/>
            </a:endParaRPr>
          </a:p>
          <a:p>
            <a:pPr marL="158750" indent="0">
              <a:buNone/>
            </a:pPr>
            <a:r>
              <a:rPr lang="en-US" dirty="0">
                <a:uFillTx/>
              </a:rPr>
              <a:t>Network</a:t>
            </a:r>
          </a:p>
          <a:p>
            <a:pPr marL="158750" indent="0">
              <a:buNone/>
            </a:pPr>
            <a:r>
              <a:rPr lang="en-US" dirty="0">
                <a:uFillTx/>
              </a:rPr>
              <a:t>Another possible pain point (if done incorrectly) is network I/O. Make sure your instance has a high-performance NIC, and that your network hardware is solid. A poorly configured or inconsistent network can lead to problems. After all, a distributed database depends on network uptime to be able to adequately communicate with all nodes. </a:t>
            </a:r>
          </a:p>
          <a:p>
            <a:pPr marL="158750" indent="0">
              <a:buNone/>
            </a:pPr>
            <a:endParaRPr lang="en-US" dirty="0">
              <a:uFillTx/>
            </a:endParaRPr>
          </a:p>
          <a:p>
            <a:pPr marL="158750" indent="0">
              <a:buNone/>
            </a:pPr>
            <a:r>
              <a:rPr lang="en-US" dirty="0">
                <a:uFillTx/>
              </a:rPr>
              <a:t>Here, we will outline two networking aspects to be examined prior to a production deployment.</a:t>
            </a:r>
          </a:p>
          <a:p>
            <a:pPr marL="158750" indent="0">
              <a:buNone/>
            </a:pPr>
            <a:endParaRPr lang="en-US" dirty="0">
              <a:uFillTx/>
            </a:endParaRPr>
          </a:p>
          <a:p>
            <a:pPr marL="158750" indent="0">
              <a:buNone/>
            </a:pPr>
            <a:r>
              <a:rPr lang="en-US" dirty="0">
                <a:uFillTx/>
              </a:rPr>
              <a:t>Public cloud networks</a:t>
            </a:r>
          </a:p>
          <a:p>
            <a:pPr marL="158750" indent="0">
              <a:buNone/>
            </a:pPr>
            <a:r>
              <a:rPr lang="en-US" dirty="0">
                <a:uFillTx/>
              </a:rPr>
              <a:t>As deployments in public clouds have become more prevalent, the uptime of the network connections becomes more important. This can become even more problematic when a single cluster is distributed into data centers across multiple providers.</a:t>
            </a:r>
          </a:p>
          <a:p>
            <a:pPr marL="158750" indent="0">
              <a:buNone/>
            </a:pPr>
            <a:endParaRPr lang="en-US" dirty="0">
              <a:uFillTx/>
            </a:endParaRPr>
          </a:p>
          <a:p>
            <a:pPr marL="158750" indent="0">
              <a:buNone/>
            </a:pPr>
            <a:r>
              <a:rPr lang="en-US" dirty="0">
                <a:uFillTx/>
              </a:rPr>
              <a:t> </a:t>
            </a:r>
          </a:p>
          <a:p>
            <a:pPr marL="158750" indent="0">
              <a:buNone/>
            </a:pPr>
            <a:endParaRPr lang="en-US" dirty="0">
              <a:uFillTx/>
            </a:endParaRPr>
          </a:p>
          <a:p>
            <a:pPr marL="158750" indent="0">
              <a:buNone/>
            </a:pPr>
            <a:r>
              <a:rPr lang="en-US" dirty="0">
                <a:uFillTx/>
              </a:rPr>
              <a:t>When working with your cloud providers, the best (and most expensive) option is to go with a direct connection or pipe to their data centers. If that's not possible, a virtual private network (VPN) connection can link the provider with your enterprise network. For best results, that connection should be able to support between 1 GB and 10 GB per second.</a:t>
            </a:r>
          </a:p>
          <a:p>
            <a:pPr marL="158750" indent="0">
              <a:buNone/>
            </a:pPr>
            <a:endParaRPr lang="en-US" dirty="0">
              <a:uFillTx/>
            </a:endParaRPr>
          </a:p>
          <a:p>
            <a:pPr marL="158750" indent="0">
              <a:buNone/>
            </a:pPr>
            <a:r>
              <a:rPr lang="en-US" dirty="0">
                <a:uFillTx/>
              </a:rPr>
              <a:t>Note</a:t>
            </a:r>
          </a:p>
          <a:p>
            <a:pPr marL="158750" indent="0">
              <a:buNone/>
            </a:pPr>
            <a:r>
              <a:rPr lang="en-US" dirty="0">
                <a:uFillTx/>
              </a:rPr>
              <a:t>I have worked through issues with problematic VPN connections with multiple major cloud providers. Many of the issues stemmed from improper VPN configuration. Be sure to consult with your cloud provider about proper configuration recommendations, and then follow through on them.</a:t>
            </a:r>
            <a:endParaRPr dirty="0">
              <a:uFillTx/>
            </a:endParaRPr>
          </a:p>
        </p:txBody>
      </p:sp>
    </p:spTree>
    <p:extLst>
      <p:ext uri="{BB962C8B-B14F-4D97-AF65-F5344CB8AC3E}">
        <p14:creationId xmlns:p14="http://schemas.microsoft.com/office/powerpoint/2010/main" val="993319459"/>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457200" marR="457200" algn="l"/>
            <a:r>
              <a:rPr lang="en-US" b="0" i="0" dirty="0">
                <a:solidFill>
                  <a:srgbClr val="FFFFFF"/>
                </a:solidFill>
                <a:effectLst/>
                <a:latin typeface="Montserrat-subs"/>
              </a:rPr>
              <a:t>Note</a:t>
            </a:r>
          </a:p>
          <a:p>
            <a:pPr marL="457200" marR="457200" algn="l"/>
            <a:r>
              <a:rPr lang="en-US" b="0" i="0" dirty="0">
                <a:solidFill>
                  <a:srgbClr val="FFFFFF"/>
                </a:solidFill>
                <a:effectLst/>
                <a:latin typeface="Lato" panose="020F0502020204030203" pitchFamily="34" charset="0"/>
              </a:rPr>
              <a:t>If you are using Cassandra 2.0 or an earlier version, some tools like </a:t>
            </a:r>
            <a:r>
              <a:rPr lang="en-US" b="0" i="0" dirty="0" err="1">
                <a:solidFill>
                  <a:srgbClr val="FFFFFF"/>
                </a:solidFill>
                <a:effectLst/>
                <a:latin typeface="Lato" panose="020F0502020204030203" pitchFamily="34" charset="0"/>
              </a:rPr>
              <a:t>cqlsh</a:t>
            </a:r>
            <a:r>
              <a:rPr lang="en-US" b="0" i="0" dirty="0">
                <a:solidFill>
                  <a:srgbClr val="FFFFFF"/>
                </a:solidFill>
                <a:effectLst/>
                <a:latin typeface="Lato" panose="020F0502020204030203" pitchFamily="34" charset="0"/>
              </a:rPr>
              <a:t> will still connect over port 9160 (Thrift protocol). Use of the Thrift protocol was reduced with Cassandra 2.2, and disabled by default as of Cassandra 3.0. With these newer versions, port 9160 is no longer required to be opened.</a:t>
            </a:r>
          </a:p>
          <a:p>
            <a:pPr algn="l"/>
            <a:r>
              <a:rPr lang="en-US" b="0" i="0" dirty="0">
                <a:solidFill>
                  <a:srgbClr val="FFFFFF"/>
                </a:solidFill>
                <a:effectLst/>
                <a:latin typeface="Lato" panose="020F0502020204030203" pitchFamily="34" charset="0"/>
              </a:rPr>
              <a:t>Depending on your cloud provider, you may or may not have cross-region communications (such as east to west, and vice versa). To account for this, you may need to set up appropriate security groups for your cloud instances.</a:t>
            </a:r>
          </a:p>
          <a:p>
            <a:pPr algn="l"/>
            <a:r>
              <a:rPr lang="en-US" b="0" i="0" dirty="0">
                <a:solidFill>
                  <a:srgbClr val="FFFFFF"/>
                </a:solidFill>
                <a:effectLst/>
                <a:latin typeface="Lato" panose="020F0502020204030203" pitchFamily="34" charset="0"/>
              </a:rPr>
              <a:t>Specifically, they will want to allow TCP ingress traffic (for the ports specified previously) for a specified range of IPs, nodes, or tags.</a:t>
            </a:r>
          </a:p>
          <a:p>
            <a:pPr algn="l"/>
            <a:r>
              <a:rPr lang="en-US" b="0" i="0" dirty="0">
                <a:solidFill>
                  <a:srgbClr val="FFFFFF"/>
                </a:solidFill>
                <a:effectLst/>
                <a:latin typeface="Lato" panose="020F0502020204030203" pitchFamily="34" charset="0"/>
              </a:rPr>
              <a:t>See your cloud provider's documentation on inter-region communication and security.</a:t>
            </a:r>
          </a:p>
          <a:p>
            <a:pPr marL="158750" indent="0">
              <a:buNone/>
            </a:pPr>
            <a:endParaRPr dirty="0">
              <a:uFillTx/>
            </a:endParaRPr>
          </a:p>
        </p:txBody>
      </p:sp>
    </p:spTree>
    <p:extLst>
      <p:ext uri="{BB962C8B-B14F-4D97-AF65-F5344CB8AC3E}">
        <p14:creationId xmlns:p14="http://schemas.microsoft.com/office/powerpoint/2010/main" val="1267225067"/>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47500" lnSpcReduction="2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Larger nodes, consisting of 24+ core CPUs, 64 GB of RAM or more, and disk space consisting of more than a TB, can offer the benefit of concentrating resources onto a smaller number of nodes. Depending on the resource parameters chosen, they can also cost less in the cloud.</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But larger nodes can sometimes be difficult to manage in terms of streaming operations, such as repairs or joining new nodes or data centers. Larger nodes also typically means larger JVM heaps, which (prior to the acceptance of the Garbage First Garbage Collector (G1GC)) have been pain points for Cassandra, historically.</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Smaller nodes, in the neighborhood of four to eight core CPUs, 16 GB of RAM, and disk space of around 100 GB, offer the benefit of distributing data over several smaller containers. This helps for a wider distribution of data, and an increase of overall throughput. Streaming operations tend to be faster, as there is less data to stream and more places to stream it from.</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But, with more nodes comes the possibility of more points of failure. In a use case requiring queries at quorum, this may be problematic if multiple nodes happen to fail.</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Note</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For the larger node approach, you may find that </a:t>
            </a:r>
            <a:r>
              <a:rPr kumimoji="0" lang="en-US" sz="2400" b="0" i="0" u="none" strike="noStrike" kern="0" cap="none" spc="0" normalizeH="0" baseline="0" noProof="0" dirty="0" err="1">
                <a:ln>
                  <a:noFill/>
                </a:ln>
                <a:solidFill>
                  <a:srgbClr val="000000"/>
                </a:solidFill>
                <a:effectLst/>
                <a:uLnTx/>
                <a:uFillTx/>
                <a:latin typeface="Arial"/>
                <a:cs typeface="Arial"/>
                <a:sym typeface="Arial"/>
              </a:rPr>
              <a:t>ScyllaDB</a:t>
            </a:r>
            <a:r>
              <a:rPr kumimoji="0" lang="en-US" sz="2400" b="0" i="0" u="none" strike="noStrike" kern="0" cap="none" spc="0" normalizeH="0" baseline="0" noProof="0" dirty="0">
                <a:ln>
                  <a:noFill/>
                </a:ln>
                <a:solidFill>
                  <a:srgbClr val="000000"/>
                </a:solidFill>
                <a:effectLst/>
                <a:uLnTx/>
                <a:uFillTx/>
                <a:latin typeface="Arial"/>
                <a:cs typeface="Arial"/>
                <a:sym typeface="Arial"/>
              </a:rPr>
              <a:t> better suits your needs. </a:t>
            </a:r>
            <a:r>
              <a:rPr kumimoji="0" lang="en-US" sz="2400" b="0" i="0" u="none" strike="noStrike" kern="0" cap="none" spc="0" normalizeH="0" baseline="0" noProof="0" dirty="0" err="1">
                <a:ln>
                  <a:noFill/>
                </a:ln>
                <a:solidFill>
                  <a:srgbClr val="000000"/>
                </a:solidFill>
                <a:effectLst/>
                <a:uLnTx/>
                <a:uFillTx/>
                <a:latin typeface="Arial"/>
                <a:cs typeface="Arial"/>
                <a:sym typeface="Arial"/>
              </a:rPr>
              <a:t>ScyllaDB</a:t>
            </a:r>
            <a:r>
              <a:rPr kumimoji="0" lang="en-US" sz="2400" b="0" i="0" u="none" strike="noStrike" kern="0" cap="none" spc="0" normalizeH="0" baseline="0" noProof="0" dirty="0">
                <a:ln>
                  <a:noFill/>
                </a:ln>
                <a:solidFill>
                  <a:srgbClr val="000000"/>
                </a:solidFill>
                <a:effectLst/>
                <a:uLnTx/>
                <a:uFillTx/>
                <a:latin typeface="Arial"/>
                <a:cs typeface="Arial"/>
                <a:sym typeface="Arial"/>
              </a:rPr>
              <a:t> is a drop-in replacement for Cassandra, and is designed for low latency under large node conditions. Visit https://www.scylladb.com/ for more information.</a:t>
            </a:r>
          </a:p>
          <a:p>
            <a:pPr marL="158750" indent="0">
              <a:buNone/>
            </a:pPr>
            <a:endParaRPr dirty="0">
              <a:uFillTx/>
            </a:endParaRPr>
          </a:p>
        </p:txBody>
      </p:sp>
    </p:spTree>
    <p:extLst>
      <p:ext uri="{BB962C8B-B14F-4D97-AF65-F5344CB8AC3E}">
        <p14:creationId xmlns:p14="http://schemas.microsoft.com/office/powerpoint/2010/main" val="1174985992"/>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FFFFFF"/>
                </a:solidFill>
                <a:effectLst/>
                <a:latin typeface="Lato" panose="020F0502020204030203" pitchFamily="34" charset="0"/>
              </a:rPr>
              <a:t>For production clusters, Apache Cassandra should be deployed on the most recent, </a:t>
            </a:r>
            <a:r>
              <a:rPr lang="en-US" b="1" i="0" dirty="0">
                <a:solidFill>
                  <a:srgbClr val="FFFFFF"/>
                </a:solidFill>
                <a:effectLst/>
                <a:latin typeface="Lato" panose="020F0502020204030203" pitchFamily="34" charset="0"/>
              </a:rPr>
              <a:t>Long Term Support</a:t>
            </a:r>
            <a:r>
              <a:rPr lang="en-US" b="0" i="0" dirty="0">
                <a:solidFill>
                  <a:srgbClr val="FFFFFF"/>
                </a:solidFill>
                <a:effectLst/>
                <a:latin typeface="Lato" panose="020F0502020204030203" pitchFamily="34" charset="0"/>
              </a:rPr>
              <a:t> (</a:t>
            </a:r>
            <a:r>
              <a:rPr lang="en-US" b="1" i="0" dirty="0">
                <a:solidFill>
                  <a:srgbClr val="FFFFFF"/>
                </a:solidFill>
                <a:effectLst/>
                <a:latin typeface="Lato" panose="020F0502020204030203" pitchFamily="34" charset="0"/>
              </a:rPr>
              <a:t>LTS</a:t>
            </a:r>
            <a:r>
              <a:rPr lang="en-US" b="0" i="0" dirty="0">
                <a:solidFill>
                  <a:srgbClr val="FFFFFF"/>
                </a:solidFill>
                <a:effectLst/>
                <a:latin typeface="Lato" panose="020F0502020204030203" pitchFamily="34" charset="0"/>
              </a:rPr>
              <a:t>) release of a Debian or RHEL based Linux.</a:t>
            </a:r>
          </a:p>
          <a:p>
            <a:pPr algn="l"/>
            <a:r>
              <a:rPr lang="en-US" b="0" i="0" dirty="0">
                <a:solidFill>
                  <a:srgbClr val="FFFFFF"/>
                </a:solidFill>
                <a:effectLst/>
                <a:latin typeface="Lato" panose="020F0502020204030203" pitchFamily="34" charset="0"/>
              </a:rPr>
              <a:t> </a:t>
            </a:r>
          </a:p>
          <a:p>
            <a:pPr marL="457200" marR="457200" algn="l"/>
            <a:r>
              <a:rPr lang="en-US" b="0" i="0" dirty="0">
                <a:solidFill>
                  <a:srgbClr val="FFFFFF"/>
                </a:solidFill>
                <a:effectLst/>
                <a:latin typeface="Montserrat-subs"/>
              </a:rPr>
              <a:t>Note</a:t>
            </a:r>
          </a:p>
          <a:p>
            <a:pPr marL="457200" marR="457200" algn="l"/>
            <a:r>
              <a:rPr lang="en-US" b="0" i="0" dirty="0">
                <a:solidFill>
                  <a:srgbClr val="FFFFFF"/>
                </a:solidFill>
                <a:effectLst/>
                <a:latin typeface="Lato" panose="020F0502020204030203" pitchFamily="34" charset="0"/>
              </a:rPr>
              <a:t>Cassandra on Windows is still a very new development. If you want to ensure that your cluster is high-performing and problem-free, run it on Linux. The majority of the material in this COURSE assumes that Cassandra is being deployed on Linux.</a:t>
            </a:r>
          </a:p>
          <a:p>
            <a:pPr algn="l"/>
            <a:r>
              <a:rPr lang="en-US" b="0" i="0" dirty="0">
                <a:solidFill>
                  <a:srgbClr val="FFFFFF"/>
                </a:solidFill>
                <a:effectLst/>
                <a:latin typeface="Lato" panose="020F0502020204030203" pitchFamily="34" charset="0"/>
              </a:rPr>
              <a:t>This COURSE will describe installation variants for Ubuntu 16.04 LTS (Debian), and CentOS 7.4 (RHEL) Linux.</a:t>
            </a:r>
          </a:p>
          <a:p>
            <a:pPr marL="158750" indent="0">
              <a:buNone/>
            </a:pPr>
            <a:endParaRPr dirty="0">
              <a:uFillTx/>
            </a:endParaRPr>
          </a:p>
        </p:txBody>
      </p:sp>
    </p:spTree>
    <p:extLst>
      <p:ext uri="{BB962C8B-B14F-4D97-AF65-F5344CB8AC3E}">
        <p14:creationId xmlns:p14="http://schemas.microsoft.com/office/powerpoint/2010/main" val="536456049"/>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62500" lnSpcReduction="2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Using swap space with Cassandra is bad for performance. Remember that swap space is essentially disk space used to extend RAM. The big difference is that reading references from RAM can be done in 100 nanoseconds, while disk seeks alone take about 20 milliseconds (</a:t>
            </a:r>
            <a:r>
              <a:rPr kumimoji="0" lang="en-US" sz="2400" b="0" i="0" u="none" strike="noStrike" kern="0" cap="none" spc="0" normalizeH="0" baseline="0" noProof="0" dirty="0" err="1">
                <a:ln>
                  <a:noFill/>
                </a:ln>
                <a:solidFill>
                  <a:srgbClr val="000000"/>
                </a:solidFill>
                <a:effectLst/>
                <a:uLnTx/>
                <a:uFillTx/>
                <a:latin typeface="Arial"/>
                <a:cs typeface="Arial"/>
                <a:sym typeface="Arial"/>
              </a:rPr>
              <a:t>Bonér</a:t>
            </a:r>
            <a:r>
              <a:rPr kumimoji="0" lang="en-US" sz="2400" b="0" i="0" u="none" strike="noStrike" kern="0" cap="none" spc="0" normalizeH="0" baseline="0" noProof="0" dirty="0">
                <a:ln>
                  <a:noFill/>
                </a:ln>
                <a:solidFill>
                  <a:srgbClr val="000000"/>
                </a:solidFill>
                <a:effectLst/>
                <a:uLnTx/>
                <a:uFillTx/>
                <a:latin typeface="Arial"/>
                <a:cs typeface="Arial"/>
                <a:sym typeface="Arial"/>
              </a:rPr>
              <a:t>, 2012). The bottom line is that it's better to have less memory than to have lots of slow memory.</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algn="l"/>
            <a:r>
              <a:rPr lang="en-US" sz="2400" b="0" i="0" dirty="0">
                <a:solidFill>
                  <a:srgbClr val="FFFFFF"/>
                </a:solidFill>
                <a:effectLst/>
                <a:latin typeface="Montserrat-subs"/>
              </a:rPr>
              <a:t>XFS</a:t>
            </a:r>
          </a:p>
          <a:p>
            <a:pPr algn="l"/>
            <a:r>
              <a:rPr lang="en-US" sz="2400" b="0" i="0" dirty="0">
                <a:solidFill>
                  <a:srgbClr val="FFFFFF"/>
                </a:solidFill>
                <a:effectLst/>
                <a:latin typeface="Lato" panose="020F0502020204030203" pitchFamily="34" charset="0"/>
              </a:rPr>
              <a:t>Volumes serving Cassandra data should be formatted with the XFS filesystem. If you are not able to use XFS, then the EXT4 filesystem is a good alternative. ZFS also has a good following in the Cassandra community, but it is currently not supported by most enterprise Linux vendors.</a:t>
            </a:r>
          </a:p>
          <a:p>
            <a:pPr algn="l"/>
            <a:r>
              <a:rPr lang="en-US" sz="2400" b="0" i="0" dirty="0">
                <a:solidFill>
                  <a:srgbClr val="FFFFFF"/>
                </a:solidFill>
                <a:effectLst/>
                <a:latin typeface="Lato" panose="020F0502020204030203" pitchFamily="34" charset="0"/>
              </a:rPr>
              <a:t>BTRFS should be used with caution (Apache, 2016), and EXT3 is too slow to warrant consideration.</a:t>
            </a:r>
          </a:p>
          <a:p>
            <a:pPr algn="l"/>
            <a:r>
              <a:rPr lang="en-US" sz="2400" b="0" i="0" dirty="0">
                <a:solidFill>
                  <a:srgbClr val="FFFFFF"/>
                </a:solidFill>
                <a:effectLst/>
                <a:latin typeface="Montserrat-subs"/>
              </a:rPr>
              <a:t>Limits</a:t>
            </a:r>
          </a:p>
          <a:p>
            <a:pPr algn="l"/>
            <a:r>
              <a:rPr lang="en-US" sz="2400" b="0" i="0" dirty="0">
                <a:solidFill>
                  <a:srgbClr val="FFFFFF"/>
                </a:solidFill>
                <a:effectLst/>
                <a:latin typeface="Lato" panose="020F0502020204030203" pitchFamily="34" charset="0"/>
              </a:rPr>
              <a:t>Here are the additional resource limits and Linux kernel parameters that should be set to ensure maximum performance.</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158750" indent="0">
              <a:buNone/>
            </a:pPr>
            <a:endParaRPr dirty="0">
              <a:uFillTx/>
            </a:endParaRPr>
          </a:p>
        </p:txBody>
      </p:sp>
    </p:spTree>
    <p:extLst>
      <p:ext uri="{BB962C8B-B14F-4D97-AF65-F5344CB8AC3E}">
        <p14:creationId xmlns:p14="http://schemas.microsoft.com/office/powerpoint/2010/main" val="21282377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First, let's tighten up security. Let's start by creating a new superuser to work with.</a:t>
            </a:r>
          </a:p>
          <a:p>
            <a:pPr marL="158750" indent="0">
              <a:buNone/>
            </a:pPr>
            <a:endParaRPr dirty="0">
              <a:uFillTx/>
            </a:endParaRPr>
          </a:p>
        </p:txBody>
      </p:sp>
    </p:spTree>
    <p:extLst>
      <p:ext uri="{BB962C8B-B14F-4D97-AF65-F5344CB8AC3E}">
        <p14:creationId xmlns:p14="http://schemas.microsoft.com/office/powerpoint/2010/main" val="729538873"/>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Adjustments to the /</a:t>
            </a:r>
            <a:r>
              <a:rPr kumimoji="0" lang="en-US" sz="2400" b="0" i="0" u="none" strike="noStrike" kern="0" cap="none" spc="0" normalizeH="0" baseline="0" noProof="0" dirty="0" err="1">
                <a:ln>
                  <a:noFill/>
                </a:ln>
                <a:solidFill>
                  <a:srgbClr val="000000"/>
                </a:solidFill>
                <a:effectLst/>
                <a:uLnTx/>
                <a:uFillTx/>
                <a:latin typeface="Arial"/>
                <a:cs typeface="Arial"/>
                <a:sym typeface="Arial"/>
              </a:rPr>
              <a:t>etc</a:t>
            </a:r>
            <a:r>
              <a:rPr kumimoji="0" lang="en-US" sz="2400" b="0" i="0" u="none" strike="noStrike" kern="0" cap="none" spc="0" normalizeH="0" baseline="0" noProof="0" dirty="0">
                <a:ln>
                  <a:noFill/>
                </a:ln>
                <a:solidFill>
                  <a:srgbClr val="000000"/>
                </a:solidFill>
                <a:effectLst/>
                <a:uLnTx/>
                <a:uFillTx/>
                <a:latin typeface="Arial"/>
                <a:cs typeface="Arial"/>
                <a:sym typeface="Arial"/>
              </a:rPr>
              <a:t>/security/</a:t>
            </a:r>
            <a:r>
              <a:rPr kumimoji="0" lang="en-US" sz="2400" b="0" i="0" u="none" strike="noStrike" kern="0" cap="none" spc="0" normalizeH="0" baseline="0" noProof="0" dirty="0" err="1">
                <a:ln>
                  <a:noFill/>
                </a:ln>
                <a:solidFill>
                  <a:srgbClr val="000000"/>
                </a:solidFill>
                <a:effectLst/>
                <a:uLnTx/>
                <a:uFillTx/>
                <a:latin typeface="Arial"/>
                <a:cs typeface="Arial"/>
                <a:sym typeface="Arial"/>
              </a:rPr>
              <a:t>limits.conf</a:t>
            </a:r>
            <a:r>
              <a:rPr kumimoji="0" lang="en-US" sz="2400" b="0" i="0" u="none" strike="noStrike" kern="0" cap="none" spc="0" normalizeH="0" baseline="0" noProof="0" dirty="0">
                <a:ln>
                  <a:noFill/>
                </a:ln>
                <a:solidFill>
                  <a:srgbClr val="000000"/>
                </a:solidFill>
                <a:effectLst/>
                <a:uLnTx/>
                <a:uFillTx/>
                <a:latin typeface="Arial"/>
                <a:cs typeface="Arial"/>
                <a:sym typeface="Arial"/>
              </a:rPr>
              <a:t> file will need to be made for the user that Apache Cassandra will be running as.</a:t>
            </a:r>
          </a:p>
          <a:p>
            <a:pPr marL="158750" indent="0">
              <a:buNone/>
            </a:pPr>
            <a:r>
              <a:rPr lang="en-US" b="0" i="0" dirty="0">
                <a:solidFill>
                  <a:srgbClr val="FFFFFF"/>
                </a:solidFill>
                <a:effectLst/>
                <a:latin typeface="Lato" panose="020F0502020204030203" pitchFamily="34" charset="0"/>
              </a:rPr>
              <a:t>If there is another user that Cassandra runs as, simply change the </a:t>
            </a:r>
            <a:r>
              <a:rPr lang="en-US" dirty="0" err="1"/>
              <a:t>cassandra</a:t>
            </a:r>
            <a:r>
              <a:rPr lang="en-US" b="0" i="0" dirty="0">
                <a:solidFill>
                  <a:srgbClr val="FFFFFF"/>
                </a:solidFill>
                <a:effectLst/>
                <a:latin typeface="Lato" panose="020F0502020204030203" pitchFamily="34" charset="0"/>
              </a:rPr>
              <a:t> username listed in the preceding four entries, and replace it with the other username.</a:t>
            </a:r>
            <a:endParaRPr lang="en-US" dirty="0">
              <a:uFillTx/>
            </a:endParaRPr>
          </a:p>
        </p:txBody>
      </p:sp>
    </p:spTree>
    <p:extLst>
      <p:ext uri="{BB962C8B-B14F-4D97-AF65-F5344CB8AC3E}">
        <p14:creationId xmlns:p14="http://schemas.microsoft.com/office/powerpoint/2010/main" val="2545217374"/>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FFFFFF"/>
                </a:solidFill>
                <a:effectLst/>
                <a:latin typeface="Lato" panose="020F0502020204030203" pitchFamily="34" charset="0"/>
              </a:rPr>
              <a:t>If any of your firewalls or other network devices are configured to terminate long-lived, idle connections, you should adjust the TCP </a:t>
            </a:r>
            <a:r>
              <a:rPr lang="en-US" dirty="0"/>
              <a:t>keepalive</a:t>
            </a:r>
            <a:r>
              <a:rPr lang="en-US" b="0" i="0" dirty="0">
                <a:solidFill>
                  <a:srgbClr val="FFFFFF"/>
                </a:solidFill>
                <a:effectLst/>
                <a:latin typeface="Lato" panose="020F0502020204030203" pitchFamily="34" charset="0"/>
              </a:rPr>
              <a:t> settings. </a:t>
            </a:r>
            <a:endParaRPr dirty="0">
              <a:uFillTx/>
            </a:endParaRPr>
          </a:p>
        </p:txBody>
      </p:sp>
    </p:spTree>
    <p:extLst>
      <p:ext uri="{BB962C8B-B14F-4D97-AF65-F5344CB8AC3E}">
        <p14:creationId xmlns:p14="http://schemas.microsoft.com/office/powerpoint/2010/main" val="44513469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290094931"/>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FFFFFF"/>
                </a:solidFill>
                <a:effectLst/>
                <a:latin typeface="Montserrat-subs"/>
              </a:rPr>
              <a:t>Note</a:t>
            </a:r>
          </a:p>
          <a:p>
            <a:pPr algn="l"/>
            <a:r>
              <a:rPr lang="en-US" b="0" i="0" dirty="0">
                <a:solidFill>
                  <a:srgbClr val="FFFFFF"/>
                </a:solidFill>
                <a:effectLst/>
                <a:latin typeface="Lato" panose="020F0502020204030203" pitchFamily="34" charset="0"/>
              </a:rPr>
              <a:t>I have dealt with issues concerning network configurations with private, internal clouds, resulting in Cassandra connections being terminated prematurely. Be sure to work with your cloud engineering team to ensure that intrinsic or default network settings are not interfering with Cassandra internode or client connections.</a:t>
            </a:r>
          </a:p>
          <a:p>
            <a:pPr marL="158750" indent="0">
              <a:buNone/>
            </a:pPr>
            <a:endParaRPr dirty="0">
              <a:uFillTx/>
            </a:endParaRPr>
          </a:p>
        </p:txBody>
      </p:sp>
    </p:spTree>
    <p:extLst>
      <p:ext uri="{BB962C8B-B14F-4D97-AF65-F5344CB8AC3E}">
        <p14:creationId xmlns:p14="http://schemas.microsoft.com/office/powerpoint/2010/main" val="1725484560"/>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470948912"/>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FFFFFF"/>
                </a:solidFill>
                <a:effectLst/>
                <a:latin typeface="Lato" panose="020F0502020204030203" pitchFamily="34" charset="0"/>
              </a:rPr>
              <a:t>As Cassandra's log-based storage is timestamp-driven, it is absolutely critical that all nodes in a cluster have synchronized clocks. To this end, instances running Cassandra should be using NTPD or another time synchronization application to keep all system clocks in a cluster in sync.</a:t>
            </a:r>
          </a:p>
          <a:p>
            <a:pPr algn="l"/>
            <a:r>
              <a:rPr lang="en-US" b="0" i="0" dirty="0">
                <a:solidFill>
                  <a:srgbClr val="FFFFFF"/>
                </a:solidFill>
                <a:effectLst/>
                <a:latin typeface="Lato" panose="020F0502020204030203" pitchFamily="34" charset="0"/>
              </a:rPr>
              <a:t>Issues related to time synchronization discrepancies can manifest themselves as obsolete data or deleted data ghosting itself.</a:t>
            </a:r>
          </a:p>
          <a:p>
            <a:pPr algn="l"/>
            <a:r>
              <a:rPr lang="en-US" b="0" i="0" dirty="0">
                <a:solidFill>
                  <a:srgbClr val="FFFFFF"/>
                </a:solidFill>
                <a:effectLst/>
                <a:latin typeface="Lato" panose="020F0502020204030203" pitchFamily="34" charset="0"/>
              </a:rPr>
              <a:t>Consider the following current times from instances in a three-node cluster:</a:t>
            </a:r>
          </a:p>
          <a:p>
            <a:pPr marL="158750" indent="0">
              <a:buNone/>
            </a:pPr>
            <a:endParaRPr dirty="0">
              <a:uFillTx/>
            </a:endParaRPr>
          </a:p>
        </p:txBody>
      </p:sp>
    </p:spTree>
    <p:extLst>
      <p:ext uri="{BB962C8B-B14F-4D97-AF65-F5344CB8AC3E}">
        <p14:creationId xmlns:p14="http://schemas.microsoft.com/office/powerpoint/2010/main" val="3555928387"/>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180291562"/>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473365353"/>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FFFFFF"/>
                </a:solidFill>
                <a:effectLst/>
                <a:latin typeface="Lato" panose="020F0502020204030203" pitchFamily="34" charset="0"/>
              </a:rPr>
              <a:t>Let's say that this request is handled by </a:t>
            </a:r>
            <a:r>
              <a:rPr lang="en-US" b="1" i="0" dirty="0">
                <a:solidFill>
                  <a:srgbClr val="FFFFFF"/>
                </a:solidFill>
                <a:effectLst/>
                <a:latin typeface="Lato" panose="020F0502020204030203" pitchFamily="34" charset="0"/>
              </a:rPr>
              <a:t>Node 2</a:t>
            </a:r>
            <a:r>
              <a:rPr lang="en-US" b="0" i="0" dirty="0">
                <a:solidFill>
                  <a:srgbClr val="FFFFFF"/>
                </a:solidFill>
                <a:effectLst/>
                <a:latin typeface="Lato" panose="020F0502020204030203" pitchFamily="34" charset="0"/>
              </a:rPr>
              <a:t>, which is behind the other two by 13.009 seconds. The new </a:t>
            </a:r>
            <a:r>
              <a:rPr lang="en-US" dirty="0"/>
              <a:t>value</a:t>
            </a:r>
            <a:r>
              <a:rPr lang="en-US" b="0" i="0" dirty="0">
                <a:solidFill>
                  <a:srgbClr val="FFFFFF"/>
                </a:solidFill>
                <a:effectLst/>
                <a:latin typeface="Lato" panose="020F0502020204030203" pitchFamily="34" charset="0"/>
              </a:rPr>
              <a:t> of </a:t>
            </a:r>
            <a:r>
              <a:rPr lang="en-US" dirty="0"/>
              <a:t>green</a:t>
            </a:r>
            <a:r>
              <a:rPr lang="en-US" b="0" i="0" dirty="0">
                <a:solidFill>
                  <a:srgbClr val="FFFFFF"/>
                </a:solidFill>
                <a:effectLst/>
                <a:latin typeface="Lato" panose="020F0502020204030203" pitchFamily="34" charset="0"/>
              </a:rPr>
              <a:t> is persisted on </a:t>
            </a:r>
            <a:r>
              <a:rPr lang="en-US" b="1" i="0" dirty="0">
                <a:solidFill>
                  <a:srgbClr val="FFFFFF"/>
                </a:solidFill>
                <a:effectLst/>
                <a:latin typeface="Lato" panose="020F0502020204030203" pitchFamily="34" charset="0"/>
              </a:rPr>
              <a:t>Node 2</a:t>
            </a:r>
            <a:r>
              <a:rPr lang="en-US" b="0" i="0" dirty="0">
                <a:solidFill>
                  <a:srgbClr val="FFFFFF"/>
                </a:solidFill>
                <a:effectLst/>
                <a:latin typeface="Lato" panose="020F0502020204030203" pitchFamily="34" charset="0"/>
              </a:rPr>
              <a:t>, and the snitch ensures that the other two replicas get written to </a:t>
            </a:r>
            <a:r>
              <a:rPr lang="en-US" b="1" i="0" dirty="0">
                <a:solidFill>
                  <a:srgbClr val="FFFFFF"/>
                </a:solidFill>
                <a:effectLst/>
                <a:latin typeface="Lato" panose="020F0502020204030203" pitchFamily="34" charset="0"/>
              </a:rPr>
              <a:t>Node 0</a:t>
            </a:r>
            <a:r>
              <a:rPr lang="en-US" b="0" i="0" dirty="0">
                <a:solidFill>
                  <a:srgbClr val="FFFFFF"/>
                </a:solidFill>
                <a:effectLst/>
                <a:latin typeface="Lato" panose="020F0502020204030203" pitchFamily="34" charset="0"/>
              </a:rPr>
              <a:t> and </a:t>
            </a:r>
            <a:r>
              <a:rPr lang="en-US" b="1" i="0" dirty="0">
                <a:solidFill>
                  <a:srgbClr val="FFFFFF"/>
                </a:solidFill>
                <a:effectLst/>
                <a:latin typeface="Lato" panose="020F0502020204030203" pitchFamily="34" charset="0"/>
              </a:rPr>
              <a:t>Node 1</a:t>
            </a:r>
            <a:r>
              <a:rPr lang="en-US" b="0" i="0" dirty="0">
                <a:solidFill>
                  <a:srgbClr val="FFFFFF"/>
                </a:solidFill>
                <a:effectLst/>
                <a:latin typeface="Lato" panose="020F0502020204030203" pitchFamily="34" charset="0"/>
              </a:rPr>
              <a:t>.</a:t>
            </a:r>
            <a:endParaRPr dirty="0">
              <a:uFillTx/>
            </a:endParaRPr>
          </a:p>
        </p:txBody>
      </p:sp>
    </p:spTree>
    <p:extLst>
      <p:ext uri="{BB962C8B-B14F-4D97-AF65-F5344CB8AC3E}">
        <p14:creationId xmlns:p14="http://schemas.microsoft.com/office/powerpoint/2010/main" val="3601855950"/>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Wait a minute, shouldn't value be green? What happened was that, as the request was handled by Node 2, the value of green was persisted with a </a:t>
            </a:r>
            <a:r>
              <a:rPr lang="en-US" dirty="0" err="1">
                <a:uFillTx/>
              </a:rPr>
              <a:t>writetime</a:t>
            </a:r>
            <a:r>
              <a:rPr lang="en-US" dirty="0">
                <a:uFillTx/>
              </a:rPr>
              <a:t> of 1524929178272916.</a:t>
            </a:r>
          </a:p>
          <a:p>
            <a:pPr marL="158750" indent="0">
              <a:buNone/>
            </a:pPr>
            <a:endParaRPr lang="en-US" dirty="0">
              <a:uFillTx/>
            </a:endParaRPr>
          </a:p>
          <a:p>
            <a:pPr marL="158750" indent="0">
              <a:buNone/>
            </a:pPr>
            <a:r>
              <a:rPr lang="en-US" dirty="0">
                <a:uFillTx/>
              </a:rPr>
              <a:t>As you can see, this is about 6.6 seconds before the </a:t>
            </a:r>
            <a:r>
              <a:rPr lang="en-US" dirty="0" err="1">
                <a:uFillTx/>
              </a:rPr>
              <a:t>writetime</a:t>
            </a:r>
            <a:r>
              <a:rPr lang="en-US" dirty="0">
                <a:uFillTx/>
              </a:rPr>
              <a:t> for blue of 1524929184866290.</a:t>
            </a:r>
          </a:p>
          <a:p>
            <a:pPr marL="158750" indent="0">
              <a:buNone/>
            </a:pPr>
            <a:endParaRPr lang="en-US" dirty="0">
              <a:uFillTx/>
            </a:endParaRPr>
          </a:p>
          <a:p>
            <a:pPr marL="158750" indent="0">
              <a:buNone/>
            </a:pPr>
            <a:r>
              <a:rPr lang="en-US" dirty="0">
                <a:uFillTx/>
              </a:rPr>
              <a:t>Essentially, this means that as far as Cassandra is concerned, the most recent write to that data was already present. Hopefully, this demonstrates why it is so important to have your instance clocks synchronized with Cassandra.</a:t>
            </a:r>
          </a:p>
          <a:p>
            <a:pPr marL="158750" indent="0">
              <a:buNone/>
            </a:pPr>
            <a:endParaRPr lang="en-US" dirty="0">
              <a:uFillTx/>
            </a:endParaRPr>
          </a:p>
          <a:p>
            <a:pPr marL="158750" indent="0">
              <a:buNone/>
            </a:pPr>
            <a:r>
              <a:rPr lang="en-US" dirty="0">
                <a:uFillTx/>
              </a:rPr>
              <a:t> </a:t>
            </a:r>
            <a:endParaRPr dirty="0">
              <a:uFillTx/>
            </a:endParaRPr>
          </a:p>
        </p:txBody>
      </p:sp>
    </p:spTree>
    <p:extLst>
      <p:ext uri="{BB962C8B-B14F-4D97-AF65-F5344CB8AC3E}">
        <p14:creationId xmlns:p14="http://schemas.microsoft.com/office/powerpoint/2010/main" val="10926018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4445907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marL="158750" indent="0">
              <a:buNone/>
            </a:pPr>
            <a:r>
              <a:rPr lang="en-US" dirty="0">
                <a:uFillTx/>
              </a:rPr>
              <a:t>Note</a:t>
            </a:r>
          </a:p>
          <a:p>
            <a:pPr marL="158750" indent="0">
              <a:buNone/>
            </a:pPr>
            <a:r>
              <a:rPr lang="en-US" dirty="0">
                <a:uFillTx/>
              </a:rPr>
              <a:t>At the time of writing, Apache Cassandra is not currently compatible with Java 9 or higher.</a:t>
            </a:r>
          </a:p>
          <a:p>
            <a:pPr marL="158750" indent="0">
              <a:buNone/>
            </a:pPr>
            <a:endParaRPr lang="en-US" dirty="0">
              <a:uFillTx/>
            </a:endParaRPr>
          </a:p>
          <a:p>
            <a:pPr marL="158750" indent="0">
              <a:buNone/>
            </a:pPr>
            <a:r>
              <a:rPr lang="en-US" dirty="0">
                <a:uFillTx/>
              </a:rPr>
              <a:t>Adjustments to the JVM settings used by Cassandra can be made in the </a:t>
            </a:r>
            <a:r>
              <a:rPr lang="en-US" dirty="0" err="1">
                <a:uFillTx/>
              </a:rPr>
              <a:t>jvm.options</a:t>
            </a:r>
            <a:r>
              <a:rPr lang="en-US" dirty="0">
                <a:uFillTx/>
              </a:rPr>
              <a:t> configuration file. Many of those settings deal with the configuration and tuning of the garbage collector.</a:t>
            </a:r>
          </a:p>
          <a:p>
            <a:pPr marL="158750" indent="0">
              <a:buNone/>
            </a:pPr>
            <a:endParaRPr lang="en-US" dirty="0">
              <a:uFillTx/>
            </a:endParaRPr>
          </a:p>
          <a:p>
            <a:pPr marL="158750" indent="0">
              <a:buNone/>
            </a:pPr>
            <a:r>
              <a:rPr lang="en-US" dirty="0">
                <a:uFillTx/>
              </a:rPr>
              <a:t>Garbage collection</a:t>
            </a:r>
          </a:p>
          <a:p>
            <a:pPr marL="158750" indent="0">
              <a:buNone/>
            </a:pPr>
            <a:r>
              <a:rPr lang="en-US" dirty="0">
                <a:uFillTx/>
              </a:rPr>
              <a:t>Probably the most noticeable aspect of the JVM is how it manages garbage collection. There are two main garbage collectors used: Concurrent Mark Sweep (CMS) and the G1GC. Both have their strengths and weaknesses, and both can be made to perform well with Cassandra.</a:t>
            </a:r>
          </a:p>
          <a:p>
            <a:pPr marL="158750" indent="0">
              <a:buNone/>
            </a:pPr>
            <a:endParaRPr lang="en-US" dirty="0">
              <a:uFillTx/>
            </a:endParaRPr>
          </a:p>
          <a:p>
            <a:pPr marL="158750" indent="0">
              <a:buNone/>
            </a:pPr>
            <a:r>
              <a:rPr lang="en-US" dirty="0">
                <a:uFillTx/>
              </a:rPr>
              <a:t>Note</a:t>
            </a:r>
          </a:p>
          <a:p>
            <a:pPr marL="158750" indent="0">
              <a:buNone/>
            </a:pPr>
            <a:r>
              <a:rPr lang="en-US" dirty="0">
                <a:uFillTx/>
              </a:rPr>
              <a:t>There is so much information available on JVM garbage collection configuration that an entire COURSE could be written on the subject. As this is out of scope for this COURSE, JVM garbage collection settings will be discussed within the parameters of what works best with Cassandra.</a:t>
            </a:r>
          </a:p>
          <a:p>
            <a:pPr marL="158750" indent="0">
              <a:buNone/>
            </a:pPr>
            <a:endParaRPr lang="en-US" dirty="0">
              <a:uFillTx/>
            </a:endParaRPr>
          </a:p>
          <a:p>
            <a:pPr marL="158750" indent="0">
              <a:buNone/>
            </a:pPr>
            <a:r>
              <a:rPr lang="en-US" dirty="0">
                <a:uFillTx/>
              </a:rPr>
              <a:t>CMS</a:t>
            </a:r>
          </a:p>
          <a:p>
            <a:pPr marL="158750" indent="0">
              <a:buNone/>
            </a:pPr>
            <a:r>
              <a:rPr lang="en-US" dirty="0">
                <a:uFillTx/>
              </a:rPr>
              <a:t>The CMS garbage collector is the default garbage collector that is used with Apache Cassandra. CMS is known as a generational garbage collector. It works by dividing the Java heap into contiguous ranges of memory. Each range of memory or generation is responsible for holding objects that are created (and eventually discarded) by a Java application.</a:t>
            </a:r>
            <a:endParaRPr dirty="0">
              <a:uFillTx/>
            </a:endParaRPr>
          </a:p>
        </p:txBody>
      </p:sp>
    </p:spTree>
    <p:extLst>
      <p:ext uri="{BB962C8B-B14F-4D97-AF65-F5344CB8AC3E}">
        <p14:creationId xmlns:p14="http://schemas.microsoft.com/office/powerpoint/2010/main" val="1933114900"/>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Figure: A representation showing the different sections of the JVM heap when using the CMS garbage collector</a:t>
            </a:r>
          </a:p>
          <a:p>
            <a:pPr marL="158750" indent="0">
              <a:buNone/>
            </a:pPr>
            <a:endParaRPr lang="en-US" dirty="0">
              <a:uFillTx/>
            </a:endParaRPr>
          </a:p>
          <a:p>
            <a:pPr marL="158750" indent="0">
              <a:buNone/>
            </a:pPr>
            <a:r>
              <a:rPr lang="en-US" dirty="0">
                <a:uFillTx/>
              </a:rPr>
              <a:t>All objects are created in the Eden space of the Young Gen (DataStax, 2018). When the Eden space is full, unused objects are collected. Those still referenced are moved to a Survivor Space.</a:t>
            </a:r>
          </a:p>
          <a:p>
            <a:pPr marL="158750" indent="0">
              <a:buNone/>
            </a:pPr>
            <a:endParaRPr lang="en-US" dirty="0">
              <a:uFillTx/>
            </a:endParaRPr>
          </a:p>
          <a:p>
            <a:pPr marL="158750" indent="0">
              <a:buNone/>
            </a:pPr>
            <a:r>
              <a:rPr lang="en-US" dirty="0">
                <a:uFillTx/>
              </a:rPr>
              <a:t>When these spaces are full (or other thresholds are met), the survivors are then promoted to Tenured Space. When this type of collection runs to clean up the Young Gen, it is known as a Minor GC.</a:t>
            </a:r>
          </a:p>
          <a:p>
            <a:pPr marL="158750" indent="0">
              <a:buNone/>
            </a:pPr>
            <a:endParaRPr lang="en-US" dirty="0">
              <a:uFillTx/>
            </a:endParaRPr>
          </a:p>
          <a:p>
            <a:pPr marL="158750" indent="0">
              <a:buNone/>
            </a:pPr>
            <a:r>
              <a:rPr lang="en-US" dirty="0">
                <a:uFillTx/>
              </a:rPr>
              <a:t>When the space of the Old Gen reaches 92% full (</a:t>
            </a:r>
            <a:r>
              <a:rPr lang="en-US" dirty="0" err="1">
                <a:uFillTx/>
              </a:rPr>
              <a:t>Eichwald</a:t>
            </a:r>
            <a:r>
              <a:rPr lang="en-US" dirty="0">
                <a:uFillTx/>
              </a:rPr>
              <a:t>, 2016), the collection process runs on it as well.</a:t>
            </a:r>
          </a:p>
          <a:p>
            <a:pPr marL="158750" indent="0">
              <a:buNone/>
            </a:pPr>
            <a:endParaRPr lang="en-US" dirty="0">
              <a:uFillTx/>
            </a:endParaRPr>
          </a:p>
          <a:p>
            <a:pPr marL="158750" indent="0">
              <a:buNone/>
            </a:pPr>
            <a:r>
              <a:rPr lang="en-US" dirty="0">
                <a:uFillTx/>
              </a:rPr>
              <a:t>Collections run on the Old Gen are not necessarily bad. But, sometimes, a collection can be triggered on both generations concurrently. This process, known as a Full GC or a stop-the-world GC, is what you want to avoid. It is single threaded (DataStax, 2018), and can be very slow (with Cassandra, stop-the-world pauses as long as 10 seconds are not unheard of).</a:t>
            </a:r>
          </a:p>
          <a:p>
            <a:pPr marL="158750" indent="0">
              <a:buNone/>
            </a:pPr>
            <a:endParaRPr lang="en-US" dirty="0">
              <a:uFillTx/>
            </a:endParaRPr>
          </a:p>
          <a:p>
            <a:pPr marL="158750" indent="0">
              <a:buNone/>
            </a:pPr>
            <a:r>
              <a:rPr lang="en-US" dirty="0">
                <a:uFillTx/>
              </a:rPr>
              <a:t>Note</a:t>
            </a:r>
          </a:p>
          <a:p>
            <a:pPr marL="158750" indent="0">
              <a:buNone/>
            </a:pPr>
            <a:r>
              <a:rPr lang="en-US" dirty="0">
                <a:uFillTx/>
              </a:rPr>
              <a:t>The promotion of objects between generations is very expensive, and can happen in both minor and full collections.</a:t>
            </a:r>
            <a:endParaRPr dirty="0">
              <a:uFillTx/>
            </a:endParaRPr>
          </a:p>
        </p:txBody>
      </p:sp>
    </p:spTree>
    <p:extLst>
      <p:ext uri="{BB962C8B-B14F-4D97-AF65-F5344CB8AC3E}">
        <p14:creationId xmlns:p14="http://schemas.microsoft.com/office/powerpoint/2010/main" val="493130628"/>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85000" lnSpcReduction="10000"/>
          </a:bodyPr>
          <a:lstStyle/>
          <a:p>
            <a:pPr marL="158750" indent="0">
              <a:buNone/>
            </a:pPr>
            <a:r>
              <a:rPr lang="en-US" dirty="0">
                <a:uFillTx/>
              </a:rPr>
              <a:t>Figure : A representation of the typical sawtooth garbage collection activity using CMS</a:t>
            </a:r>
          </a:p>
          <a:p>
            <a:pPr marL="158750" indent="0">
              <a:buNone/>
            </a:pPr>
            <a:endParaRPr lang="en-US" dirty="0">
              <a:uFillTx/>
            </a:endParaRPr>
          </a:p>
          <a:p>
            <a:pPr marL="158750" indent="0">
              <a:buNone/>
            </a:pPr>
            <a:r>
              <a:rPr lang="en-US" dirty="0">
                <a:uFillTx/>
              </a:rPr>
              <a:t>The preceding diagram provides a visual representation of the heap memory reclamation pattern typically seen with the CMS garbage collector. Sometimes known as a sawtooth pattern, the small changes in heap memory usage represent minor collections, while the big drops (from 6.9 GB down to 2.1 GB) are full collections.</a:t>
            </a:r>
          </a:p>
          <a:p>
            <a:pPr marL="158750" indent="0">
              <a:buNone/>
            </a:pPr>
            <a:endParaRPr lang="en-US" dirty="0">
              <a:uFillTx/>
            </a:endParaRPr>
          </a:p>
          <a:p>
            <a:pPr marL="158750" indent="0">
              <a:buNone/>
            </a:pPr>
            <a:r>
              <a:rPr lang="en-US" dirty="0">
                <a:uFillTx/>
              </a:rPr>
              <a:t>Note</a:t>
            </a:r>
          </a:p>
          <a:p>
            <a:pPr marL="158750" indent="0">
              <a:buNone/>
            </a:pPr>
            <a:r>
              <a:rPr lang="en-US" dirty="0">
                <a:uFillTx/>
              </a:rPr>
              <a:t>It is a good idea to graph-out your heap usage, so that you can map and compare it to other graphs, such as read or write latencies. This (combined with the garbage collection logs) can help you to see if you have an issue with garbage collection consuming too much resource.</a:t>
            </a:r>
          </a:p>
          <a:p>
            <a:pPr marL="158750" indent="0">
              <a:buNone/>
            </a:pPr>
            <a:endParaRPr lang="en-US" dirty="0">
              <a:uFillTx/>
            </a:endParaRPr>
          </a:p>
          <a:p>
            <a:pPr marL="158750" indent="0">
              <a:buNone/>
            </a:pPr>
            <a:r>
              <a:rPr lang="en-US" dirty="0">
                <a:uFillTx/>
              </a:rPr>
              <a:t>Here are some helpful settings for using the CMS garbage collector with Apache Cassandra. In fact, if you look in the </a:t>
            </a:r>
            <a:r>
              <a:rPr lang="en-US" dirty="0" err="1">
                <a:uFillTx/>
              </a:rPr>
              <a:t>jvm.options</a:t>
            </a:r>
            <a:r>
              <a:rPr lang="en-US" dirty="0">
                <a:uFillTx/>
              </a:rPr>
              <a:t> file (cassandra-env.sh for version &lt;= 2.2), you should see the following JVM properties:</a:t>
            </a:r>
          </a:p>
          <a:p>
            <a:pPr marL="158750" indent="0">
              <a:buNone/>
            </a:pPr>
            <a:endParaRPr lang="en-US" dirty="0">
              <a:uFillTx/>
            </a:endParaRPr>
          </a:p>
          <a:p>
            <a:pPr marL="158750" indent="0">
              <a:buNone/>
            </a:pPr>
            <a:r>
              <a:rPr lang="en-US" dirty="0">
                <a:uFillTx/>
              </a:rPr>
              <a:t>-XX:+</a:t>
            </a:r>
            <a:r>
              <a:rPr lang="en-US" dirty="0" err="1">
                <a:uFillTx/>
              </a:rPr>
              <a:t>UseParNewGC</a:t>
            </a:r>
            <a:r>
              <a:rPr lang="en-US" dirty="0">
                <a:uFillTx/>
              </a:rPr>
              <a:t>: This indicates that a parallel collector should be used for the new generation, in conjunction with the CMS garbage collector.</a:t>
            </a:r>
          </a:p>
          <a:p>
            <a:pPr marL="158750" indent="0">
              <a:buNone/>
            </a:pPr>
            <a:r>
              <a:rPr lang="en-US" dirty="0">
                <a:uFillTx/>
              </a:rPr>
              <a:t>-XX:+</a:t>
            </a:r>
            <a:r>
              <a:rPr lang="en-US" dirty="0" err="1">
                <a:uFillTx/>
              </a:rPr>
              <a:t>UseConcMarkSweepGC</a:t>
            </a:r>
            <a:r>
              <a:rPr lang="en-US" dirty="0">
                <a:uFillTx/>
              </a:rPr>
              <a:t>: This indicates that the CMS collector should be used for the Old Gen.</a:t>
            </a:r>
          </a:p>
          <a:p>
            <a:pPr marL="158750" indent="0">
              <a:buNone/>
            </a:pPr>
            <a:r>
              <a:rPr lang="en-US" dirty="0">
                <a:uFillTx/>
              </a:rPr>
              <a:t>-XX:+</a:t>
            </a:r>
            <a:r>
              <a:rPr lang="en-US" dirty="0" err="1">
                <a:uFillTx/>
              </a:rPr>
              <a:t>CMSParallelRemarkEnabled</a:t>
            </a:r>
            <a:r>
              <a:rPr lang="en-US" dirty="0">
                <a:uFillTx/>
              </a:rPr>
              <a:t>: This indicates that the remarking cycle is done in parallel. Recommended for many-core instances.</a:t>
            </a:r>
          </a:p>
          <a:p>
            <a:pPr marL="158750" indent="0">
              <a:buNone/>
            </a:pPr>
            <a:r>
              <a:rPr lang="en-US" dirty="0">
                <a:uFillTx/>
              </a:rPr>
              <a:t>-</a:t>
            </a:r>
            <a:r>
              <a:rPr lang="en-US" dirty="0" err="1">
                <a:uFillTx/>
              </a:rPr>
              <a:t>XX:SurvivorRatio</a:t>
            </a:r>
            <a:r>
              <a:rPr lang="en-US" dirty="0">
                <a:uFillTx/>
              </a:rPr>
              <a:t>: This defaults to eight, meaning that each Survivor Space (S0, S1) is one-eighth of the total Young Gen size.</a:t>
            </a:r>
          </a:p>
          <a:p>
            <a:pPr marL="158750" indent="0">
              <a:buNone/>
            </a:pPr>
            <a:r>
              <a:rPr lang="en-US" dirty="0">
                <a:uFillTx/>
              </a:rPr>
              <a:t>-</a:t>
            </a:r>
            <a:r>
              <a:rPr lang="en-US" dirty="0" err="1">
                <a:uFillTx/>
              </a:rPr>
              <a:t>XX:MaxTenuringThreshold</a:t>
            </a:r>
            <a:r>
              <a:rPr lang="en-US" dirty="0">
                <a:uFillTx/>
              </a:rPr>
              <a:t>: This indicates the number of times an object can be copied between Young Gen spaces (Eden and each Survivor Space). Once an object has been copied this many times, it is promoted to the Old Gen. While it is typically defaulted to 1 in the Cassandra configs, increasing it is usually a good idea.</a:t>
            </a:r>
          </a:p>
          <a:p>
            <a:pPr marL="158750" indent="0">
              <a:buNone/>
            </a:pPr>
            <a:r>
              <a:rPr lang="en-US" dirty="0">
                <a:uFillTx/>
              </a:rPr>
              <a:t>-XX:+</a:t>
            </a:r>
            <a:r>
              <a:rPr lang="en-US" dirty="0" err="1">
                <a:uFillTx/>
              </a:rPr>
              <a:t>CMSClassUnloadingEnabled</a:t>
            </a:r>
            <a:r>
              <a:rPr lang="en-US" dirty="0">
                <a:uFillTx/>
              </a:rPr>
              <a:t>: This tells the JVM to unload classes that are no longer needed.</a:t>
            </a:r>
          </a:p>
          <a:p>
            <a:pPr marL="158750" indent="0">
              <a:buNone/>
            </a:pPr>
            <a:r>
              <a:rPr lang="en-US" dirty="0">
                <a:uFillTx/>
              </a:rPr>
              <a:t>-</a:t>
            </a:r>
            <a:r>
              <a:rPr lang="en-US" dirty="0" err="1">
                <a:uFillTx/>
              </a:rPr>
              <a:t>Xms</a:t>
            </a:r>
            <a:r>
              <a:rPr lang="en-US" dirty="0">
                <a:uFillTx/>
              </a:rPr>
              <a:t>: This indicates the initial size of the JVM heap.</a:t>
            </a:r>
          </a:p>
          <a:p>
            <a:pPr marL="158750" indent="0">
              <a:buNone/>
            </a:pPr>
            <a:r>
              <a:rPr lang="en-US" dirty="0">
                <a:uFillTx/>
              </a:rPr>
              <a:t>-</a:t>
            </a:r>
            <a:r>
              <a:rPr lang="en-US" dirty="0" err="1">
                <a:uFillTx/>
              </a:rPr>
              <a:t>Xmx</a:t>
            </a:r>
            <a:r>
              <a:rPr lang="en-US" dirty="0">
                <a:uFillTx/>
              </a:rPr>
              <a:t>: This indicates the maximum size of the JVM heap.</a:t>
            </a:r>
          </a:p>
          <a:p>
            <a:pPr marL="158750" indent="0">
              <a:buNone/>
            </a:pPr>
            <a:r>
              <a:rPr lang="en-US" dirty="0">
                <a:uFillTx/>
              </a:rPr>
              <a:t>-</a:t>
            </a:r>
            <a:r>
              <a:rPr lang="en-US" dirty="0" err="1">
                <a:uFillTx/>
              </a:rPr>
              <a:t>Xmn</a:t>
            </a:r>
            <a:r>
              <a:rPr lang="en-US" dirty="0">
                <a:uFillTx/>
              </a:rPr>
              <a:t>: This indicates the new and Young Gen size (aka the heap new size).</a:t>
            </a:r>
            <a:endParaRPr dirty="0">
              <a:uFillTx/>
            </a:endParaRPr>
          </a:p>
        </p:txBody>
      </p:sp>
    </p:spTree>
    <p:extLst>
      <p:ext uri="{BB962C8B-B14F-4D97-AF65-F5344CB8AC3E}">
        <p14:creationId xmlns:p14="http://schemas.microsoft.com/office/powerpoint/2010/main" val="1952492795"/>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33889411"/>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62500" lnSpcReduction="20000"/>
          </a:bodyPr>
          <a:lstStyle/>
          <a:p>
            <a:pPr marL="158750" indent="0">
              <a:buNone/>
            </a:pPr>
            <a:r>
              <a:rPr lang="en-US" dirty="0">
                <a:uFillTx/>
              </a:rPr>
              <a:t>The default calculations will probably be fine on a local instance, or maybe even a development environment. But for a stage/test or production environment, the initial, maximum, and new heap sizes should be overridden.</a:t>
            </a:r>
          </a:p>
          <a:p>
            <a:pPr marL="158750" indent="0">
              <a:buNone/>
            </a:pPr>
            <a:endParaRPr lang="en-US" dirty="0">
              <a:uFillTx/>
            </a:endParaRPr>
          </a:p>
          <a:p>
            <a:pPr marL="158750" indent="0">
              <a:buNone/>
            </a:pPr>
            <a:r>
              <a:rPr lang="en-US" dirty="0">
                <a:uFillTx/>
              </a:rPr>
              <a:t>Also by default, the initial heap size and max heap size are set to the same value. This prevents possible latency due to heap sizing.</a:t>
            </a:r>
          </a:p>
          <a:p>
            <a:pPr marL="158750" indent="0">
              <a:buNone/>
            </a:pPr>
            <a:endParaRPr lang="en-US" dirty="0">
              <a:uFillTx/>
            </a:endParaRPr>
          </a:p>
          <a:p>
            <a:pPr marL="158750" indent="0">
              <a:buNone/>
            </a:pPr>
            <a:r>
              <a:rPr lang="en-US" dirty="0">
                <a:uFillTx/>
              </a:rPr>
              <a:t>The default calculation for the maximum heap size is meant to prevent new users from setting their heap sizes too big. Typically, max heap sizes greater than 8 GB are not encouraged with CMS garbage collection. The idea is that (with the current heap new size default formula), increasing the heap simply increases the size of the Old Gen and Permanent Gen, leading to longer pauses during full garbage collections.</a:t>
            </a:r>
          </a:p>
          <a:p>
            <a:pPr marL="158750" indent="0">
              <a:buNone/>
            </a:pPr>
            <a:endParaRPr lang="en-US" dirty="0">
              <a:uFillTx/>
            </a:endParaRPr>
          </a:p>
          <a:p>
            <a:pPr marL="158750" indent="0">
              <a:buNone/>
            </a:pPr>
            <a:r>
              <a:rPr lang="en-US" dirty="0">
                <a:uFillTx/>
              </a:rPr>
              <a:t> </a:t>
            </a:r>
          </a:p>
          <a:p>
            <a:pPr marL="158750" indent="0">
              <a:buNone/>
            </a:pPr>
            <a:endParaRPr lang="en-US" dirty="0">
              <a:uFillTx/>
            </a:endParaRPr>
          </a:p>
          <a:p>
            <a:pPr marL="158750" indent="0">
              <a:buNone/>
            </a:pPr>
            <a:r>
              <a:rPr lang="en-US" dirty="0">
                <a:uFillTx/>
              </a:rPr>
              <a:t>Note</a:t>
            </a:r>
          </a:p>
          <a:p>
            <a:pPr marL="158750" indent="0">
              <a:buNone/>
            </a:pPr>
            <a:r>
              <a:rPr lang="en-US" dirty="0">
                <a:uFillTx/>
              </a:rPr>
              <a:t>In addition to the default calculation, some older documentation on Apache Cassandra also recommends setting the heap new size (the -</a:t>
            </a:r>
            <a:r>
              <a:rPr lang="en-US" dirty="0" err="1">
                <a:uFillTx/>
              </a:rPr>
              <a:t>Xmn</a:t>
            </a:r>
            <a:r>
              <a:rPr lang="en-US" dirty="0">
                <a:uFillTx/>
              </a:rPr>
              <a:t> parameter) to 100 MB per CPU core. For instances with fewer resources, this is often not sufficient, and can cause the JVM to have to work too hard/often to run collection and promotion on the Eden space and each Survivor Space. A better plan (Tobey, 2015) is to size the new generation to 25% of the maximum heap size (-</a:t>
            </a:r>
            <a:r>
              <a:rPr lang="en-US" dirty="0" err="1">
                <a:uFillTx/>
              </a:rPr>
              <a:t>Xmx</a:t>
            </a:r>
            <a:r>
              <a:rPr lang="en-US" dirty="0">
                <a:uFillTx/>
              </a:rPr>
              <a:t>).</a:t>
            </a:r>
          </a:p>
          <a:p>
            <a:pPr marL="158750" indent="0">
              <a:buNone/>
            </a:pPr>
            <a:endParaRPr lang="en-US" dirty="0">
              <a:uFillTx/>
            </a:endParaRPr>
          </a:p>
          <a:p>
            <a:pPr marL="158750" indent="0">
              <a:buNone/>
            </a:pPr>
            <a:r>
              <a:rPr lang="en-US" dirty="0">
                <a:uFillTx/>
              </a:rPr>
              <a:t>Some additional recommendations come from the official Apache Cassandra Jira issues project (CASSANDRA-8150). This Jira ticket (Apache, 2016) was opened in late 2014, as an attempt to revisit and update some of the default CMS garbage collection settings. At the time of writing (2018), it remains unresolved.</a:t>
            </a:r>
          </a:p>
          <a:p>
            <a:pPr marL="158750" indent="0">
              <a:buNone/>
            </a:pPr>
            <a:endParaRPr lang="en-US" dirty="0">
              <a:uFillTx/>
            </a:endParaRPr>
          </a:p>
          <a:p>
            <a:pPr marL="158750" indent="0">
              <a:buNone/>
            </a:pPr>
            <a:r>
              <a:rPr lang="en-US" dirty="0">
                <a:uFillTx/>
              </a:rPr>
              <a:t>Despite this, it did spark some good discussion on acceptable CMS settings, based on results observed on clusters backing large-scale social media sites.</a:t>
            </a:r>
          </a:p>
          <a:p>
            <a:pPr marL="158750" indent="0">
              <a:buNone/>
            </a:pPr>
            <a:endParaRPr lang="en-US" dirty="0">
              <a:uFillTx/>
            </a:endParaRPr>
          </a:p>
          <a:p>
            <a:pPr marL="158750" indent="0">
              <a:buNone/>
            </a:pPr>
            <a:r>
              <a:rPr lang="en-US" dirty="0">
                <a:uFillTx/>
              </a:rPr>
              <a:t>According to Haddad, 2018, some of the suggestions are:</a:t>
            </a:r>
          </a:p>
          <a:p>
            <a:pPr marL="158750" indent="0">
              <a:buNone/>
            </a:pPr>
            <a:endParaRPr lang="en-US" dirty="0">
              <a:uFillTx/>
            </a:endParaRPr>
          </a:p>
          <a:p>
            <a:pPr marL="158750" indent="0">
              <a:buNone/>
            </a:pPr>
            <a:r>
              <a:rPr lang="en-US" dirty="0">
                <a:uFillTx/>
              </a:rPr>
              <a:t>Increasing the max heap size to 20 GB.</a:t>
            </a:r>
          </a:p>
          <a:p>
            <a:pPr marL="158750" indent="0">
              <a:buNone/>
            </a:pPr>
            <a:r>
              <a:rPr lang="en-US" dirty="0">
                <a:uFillTx/>
              </a:rPr>
              <a:t>Increasing the size of the new generation between 25% and 50% of max heap size.</a:t>
            </a:r>
          </a:p>
          <a:p>
            <a:pPr marL="158750" indent="0">
              <a:buNone/>
            </a:pPr>
            <a:r>
              <a:rPr lang="en-US" dirty="0">
                <a:uFillTx/>
              </a:rPr>
              <a:t>Increasing </a:t>
            </a:r>
            <a:r>
              <a:rPr lang="en-US" dirty="0" err="1">
                <a:uFillTx/>
              </a:rPr>
              <a:t>MaxTenuringThreshold</a:t>
            </a:r>
            <a:r>
              <a:rPr lang="en-US" dirty="0">
                <a:uFillTx/>
              </a:rPr>
              <a:t> to a value of around six or eight. This allows surviving objects to remain in the Young Gen longer, thus avoiding costly promotions.</a:t>
            </a:r>
          </a:p>
          <a:p>
            <a:pPr marL="158750" indent="0">
              <a:buNone/>
            </a:pPr>
            <a:r>
              <a:rPr lang="en-US" dirty="0">
                <a:uFillTx/>
              </a:rPr>
              <a:t>Setting parallel and concurrent garbage collections threads to the minimum value of 20 or more number of cores. The idea here is to find a happy point where the collector can use enough threads to run efficiently, without choking the system of resources.</a:t>
            </a:r>
          </a:p>
          <a:p>
            <a:pPr marL="158750" indent="0">
              <a:buNone/>
            </a:pPr>
            <a:r>
              <a:rPr lang="en-US" dirty="0">
                <a:uFillTx/>
              </a:rPr>
              <a:t>Note</a:t>
            </a:r>
          </a:p>
          <a:p>
            <a:pPr marL="158750" indent="0">
              <a:buNone/>
            </a:pPr>
            <a:r>
              <a:rPr lang="en-US" dirty="0">
                <a:uFillTx/>
              </a:rPr>
              <a:t>While CASSANDRA-8150 can help to provide a great deal of information as to how the CMS garbage collector works with Cassandra, do not simply mix and match settings. Please read through the ticket, and only implement settings once you understand what they do. It is also a good idea to implement GC settings in a test or stage environment first (sometimes on a single node for comparison), before trying them in production.</a:t>
            </a:r>
            <a:endParaRPr dirty="0">
              <a:uFillTx/>
            </a:endParaRPr>
          </a:p>
        </p:txBody>
      </p:sp>
    </p:spTree>
    <p:extLst>
      <p:ext uri="{BB962C8B-B14F-4D97-AF65-F5344CB8AC3E}">
        <p14:creationId xmlns:p14="http://schemas.microsoft.com/office/powerpoint/2010/main" val="1254524200"/>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The G1 heap is targeted as a matrix of 2,048 small regions. Each region is between 1 MB and 32 MB, and can be either Eden space, Survivor Space, or (tenured) Old Gen space (</a:t>
            </a:r>
            <a:r>
              <a:rPr kumimoji="0" lang="en-US" sz="2400" b="0" i="0" u="none" strike="noStrike" kern="0" cap="none" spc="0" normalizeH="0" baseline="0" noProof="0" dirty="0" err="1">
                <a:ln>
                  <a:noFill/>
                </a:ln>
                <a:solidFill>
                  <a:srgbClr val="000000"/>
                </a:solidFill>
                <a:effectLst/>
                <a:uLnTx/>
                <a:uFillTx/>
                <a:latin typeface="Arial"/>
                <a:cs typeface="Arial"/>
                <a:sym typeface="Arial"/>
              </a:rPr>
              <a:t>Eichwald</a:t>
            </a:r>
            <a:r>
              <a:rPr kumimoji="0" lang="en-US" sz="2400" b="0" i="0" u="none" strike="noStrike" kern="0" cap="none" spc="0" normalizeH="0" baseline="0" noProof="0" dirty="0">
                <a:ln>
                  <a:noFill/>
                </a:ln>
                <a:solidFill>
                  <a:srgbClr val="000000"/>
                </a:solidFill>
                <a:effectLst/>
                <a:uLnTx/>
                <a:uFillTx/>
                <a:latin typeface="Arial"/>
                <a:cs typeface="Arial"/>
                <a:sym typeface="Arial"/>
              </a:rPr>
              <a:t>, 2016)</a:t>
            </a:r>
          </a:p>
          <a:p>
            <a:pPr marL="158750" indent="0">
              <a:buNone/>
            </a:pPr>
            <a:endParaRPr dirty="0">
              <a:uFillTx/>
            </a:endParaRPr>
          </a:p>
        </p:txBody>
      </p:sp>
    </p:spTree>
    <p:extLst>
      <p:ext uri="{BB962C8B-B14F-4D97-AF65-F5344CB8AC3E}">
        <p14:creationId xmlns:p14="http://schemas.microsoft.com/office/powerpoint/2010/main" val="3828012274"/>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Figure : A representation of the different sections of the G1GC heap (25 regions shown for brevity)</a:t>
            </a:r>
          </a:p>
          <a:p>
            <a:pPr marL="158750" indent="0">
              <a:buNone/>
            </a:pPr>
            <a:endParaRPr lang="en-US" dirty="0">
              <a:uFillTx/>
            </a:endParaRPr>
          </a:p>
          <a:p>
            <a:pPr marL="158750" indent="0">
              <a:buNone/>
            </a:pPr>
            <a:r>
              <a:rPr lang="en-US" dirty="0">
                <a:uFillTx/>
              </a:rPr>
              <a:t>In the preceding diagram, the E represent the Eden space, the S represent Survivor Space, and the O represent Old Gen.</a:t>
            </a:r>
          </a:p>
          <a:p>
            <a:pPr marL="158750" indent="0">
              <a:buNone/>
            </a:pPr>
            <a:endParaRPr lang="en-US" dirty="0">
              <a:uFillTx/>
            </a:endParaRPr>
          </a:p>
          <a:p>
            <a:pPr marL="158750" indent="0">
              <a:buNone/>
            </a:pPr>
            <a:r>
              <a:rPr lang="en-US" dirty="0">
                <a:uFillTx/>
              </a:rPr>
              <a:t>The primary setting for G1GC is </a:t>
            </a:r>
            <a:r>
              <a:rPr lang="en-US" dirty="0" err="1">
                <a:uFillTx/>
              </a:rPr>
              <a:t>MaxGCPauseMillis</a:t>
            </a:r>
            <a:r>
              <a:rPr lang="en-US" dirty="0">
                <a:uFillTx/>
              </a:rPr>
              <a:t>. This is a target time for how long a pause will be incurred by the collector. This comes into play as the collector will analyze a sampling of the regions in the heap, and determine which regions it can run on within its target time (DataStax, 2018). </a:t>
            </a:r>
            <a:endParaRPr dirty="0">
              <a:uFillTx/>
            </a:endParaRPr>
          </a:p>
        </p:txBody>
      </p:sp>
    </p:spTree>
    <p:extLst>
      <p:ext uri="{BB962C8B-B14F-4D97-AF65-F5344CB8AC3E}">
        <p14:creationId xmlns:p14="http://schemas.microsoft.com/office/powerpoint/2010/main" val="2617034856"/>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47500" lnSpcReduction="20000"/>
          </a:bodyPr>
          <a:lstStyle/>
          <a:p>
            <a:pPr marL="158750" indent="0">
              <a:buNone/>
            </a:pPr>
            <a:r>
              <a:rPr lang="en-US" dirty="0">
                <a:uFillTx/>
              </a:rPr>
              <a:t>Figure : A representation of garbage collection activity using G1GC</a:t>
            </a:r>
          </a:p>
          <a:p>
            <a:pPr marL="158750" indent="0">
              <a:buNone/>
            </a:pPr>
            <a:endParaRPr lang="en-US" dirty="0">
              <a:uFillTx/>
            </a:endParaRPr>
          </a:p>
          <a:p>
            <a:pPr marL="158750" indent="0">
              <a:buNone/>
            </a:pPr>
            <a:r>
              <a:rPr lang="en-US" dirty="0">
                <a:uFillTx/>
              </a:rPr>
              <a:t>One easily noticeable difference between the CMS and G1 garbage collectors is that the pattern of heap memory usage graphs quite differently. While CMS heap usage/activity typically resembles the sawtooth pattern, G1 does not.</a:t>
            </a:r>
          </a:p>
          <a:p>
            <a:pPr marL="158750" indent="0">
              <a:buNone/>
            </a:pPr>
            <a:endParaRPr lang="en-US" dirty="0">
              <a:uFillTx/>
            </a:endParaRPr>
          </a:p>
          <a:p>
            <a:pPr marL="158750" indent="0">
              <a:buNone/>
            </a:pPr>
            <a:r>
              <a:rPr lang="en-US" dirty="0">
                <a:uFillTx/>
              </a:rPr>
              <a:t>The G1 collector sees a much larger deviation in heap usage over a short period of time. This rapid reclamation of heap is observed because G1 is designed to make intelligent decisions about which regions to collect and promote.</a:t>
            </a:r>
          </a:p>
          <a:p>
            <a:pPr marL="158750" indent="0">
              <a:buNone/>
            </a:pPr>
            <a:endParaRPr lang="en-US" dirty="0">
              <a:uFillTx/>
            </a:endParaRPr>
          </a:p>
          <a:p>
            <a:pPr marL="158750" indent="0">
              <a:buNone/>
            </a:pPr>
            <a:r>
              <a:rPr lang="en-US" dirty="0">
                <a:uFillTx/>
              </a:rPr>
              <a:t>Another difference is that G1 almost always performs better with larger heap sizes. With heap sizing for G1, the general idea is to estimate how much data will be on-heap at a time and then double it. Ideally, G1 will run with half its space free, allowing it more freedom with region allocation and Young Gen sizing.</a:t>
            </a:r>
          </a:p>
          <a:p>
            <a:pPr marL="158750" indent="0">
              <a:buNone/>
            </a:pPr>
            <a:endParaRPr lang="en-US" dirty="0">
              <a:uFillTx/>
            </a:endParaRPr>
          </a:p>
          <a:p>
            <a:pPr marL="158750" indent="0">
              <a:buNone/>
            </a:pPr>
            <a:r>
              <a:rPr lang="en-US" dirty="0">
                <a:uFillTx/>
              </a:rPr>
              <a:t>While a CMS heap shouldn't typically exceed 8 GB, a G1 heap can easily be sized (instance resources permitting) between 20 GB and 26 GB.</a:t>
            </a:r>
          </a:p>
          <a:p>
            <a:pPr marL="158750" indent="0">
              <a:buNone/>
            </a:pPr>
            <a:endParaRPr lang="en-US" dirty="0">
              <a:uFillTx/>
            </a:endParaRPr>
          </a:p>
          <a:p>
            <a:pPr marL="158750" indent="0">
              <a:buNone/>
            </a:pPr>
            <a:r>
              <a:rPr lang="en-US" dirty="0">
                <a:uFillTx/>
              </a:rPr>
              <a:t>Here are some helpful settings for using the G1 garbage collector with Apache Cassandra. As with the CMS settings, the </a:t>
            </a:r>
            <a:r>
              <a:rPr lang="en-US" dirty="0" err="1">
                <a:uFillTx/>
              </a:rPr>
              <a:t>jvm.options</a:t>
            </a:r>
            <a:r>
              <a:rPr lang="en-US" dirty="0">
                <a:uFillTx/>
              </a:rPr>
              <a:t> file (cassandra-env.sh for version&lt;=2.2) contains a list of default and optional settings:</a:t>
            </a:r>
          </a:p>
          <a:p>
            <a:pPr marL="158750" indent="0">
              <a:buNone/>
            </a:pPr>
            <a:endParaRPr lang="en-US" dirty="0">
              <a:uFillTx/>
            </a:endParaRPr>
          </a:p>
          <a:p>
            <a:pPr marL="158750" indent="0">
              <a:buNone/>
            </a:pPr>
            <a:r>
              <a:rPr lang="en-US" dirty="0">
                <a:uFillTx/>
              </a:rPr>
              <a:t>-XX:+UseG1GC: This indicates that the JVM should use G1GC.</a:t>
            </a:r>
          </a:p>
          <a:p>
            <a:pPr marL="158750" indent="0">
              <a:buNone/>
            </a:pPr>
            <a:r>
              <a:rPr lang="en-US" dirty="0">
                <a:uFillTx/>
              </a:rPr>
              <a:t>-XX:+G1RSetUpdatingPauseTimePercent=5: This instructs the JVM to do less remembered set work during stop-the-world pauses.</a:t>
            </a:r>
          </a:p>
          <a:p>
            <a:pPr marL="158750" indent="0">
              <a:buNone/>
            </a:pPr>
            <a:r>
              <a:rPr lang="en-US" dirty="0">
                <a:uFillTx/>
              </a:rPr>
              <a:t>-</a:t>
            </a:r>
            <a:r>
              <a:rPr lang="en-US" dirty="0" err="1">
                <a:uFillTx/>
              </a:rPr>
              <a:t>XX:MaxGCPauseMillis</a:t>
            </a:r>
            <a:r>
              <a:rPr lang="en-US" dirty="0">
                <a:uFillTx/>
              </a:rPr>
              <a:t>=500: As mentioned earlier, this is the most impactful setting for tuning G1GC. 500 milliseconds is a good starting point. Note that this is only a target time; the JVM will try to keep collection times under/at this number, but will not always succeed. Increase this value to help with throughput issues; lower it to reduce stop-the-world pauses.</a:t>
            </a:r>
          </a:p>
          <a:p>
            <a:pPr marL="158750" indent="0">
              <a:buNone/>
            </a:pPr>
            <a:r>
              <a:rPr lang="en-US" dirty="0">
                <a:uFillTx/>
              </a:rPr>
              <a:t>-</a:t>
            </a:r>
            <a:r>
              <a:rPr lang="en-US" dirty="0" err="1">
                <a:uFillTx/>
              </a:rPr>
              <a:t>XX:InitiatingHeapOccupancyPercent</a:t>
            </a:r>
            <a:r>
              <a:rPr lang="en-US" dirty="0">
                <a:uFillTx/>
              </a:rPr>
              <a:t>=70 (optional): This delays region scanning until the heap is 70% full.</a:t>
            </a:r>
          </a:p>
          <a:p>
            <a:pPr marL="158750" indent="0">
              <a:buNone/>
            </a:pPr>
            <a:r>
              <a:rPr lang="en-US" dirty="0">
                <a:uFillTx/>
              </a:rPr>
              <a:t>-</a:t>
            </a:r>
            <a:r>
              <a:rPr lang="en-US" dirty="0" err="1">
                <a:uFillTx/>
              </a:rPr>
              <a:t>XX:ParallelGCThreads</a:t>
            </a:r>
            <a:r>
              <a:rPr lang="en-US" dirty="0">
                <a:uFillTx/>
              </a:rPr>
              <a:t>=16 (optional): For systems with more than eight CPU cores, the default is 5/8 of the number of logical cores.</a:t>
            </a:r>
          </a:p>
          <a:p>
            <a:pPr marL="158750" indent="0">
              <a:buNone/>
            </a:pPr>
            <a:r>
              <a:rPr lang="en-US" dirty="0">
                <a:uFillTx/>
              </a:rPr>
              <a:t>-</a:t>
            </a:r>
            <a:r>
              <a:rPr lang="en-US" dirty="0" err="1">
                <a:uFillTx/>
              </a:rPr>
              <a:t>XX:ConcGCThreads</a:t>
            </a:r>
            <a:r>
              <a:rPr lang="en-US" dirty="0">
                <a:uFillTx/>
              </a:rPr>
              <a:t>=16 (optional): The default value is one-quarter of </a:t>
            </a:r>
            <a:r>
              <a:rPr lang="en-US" dirty="0" err="1">
                <a:uFillTx/>
              </a:rPr>
              <a:t>ParallelGCThreads</a:t>
            </a:r>
            <a:r>
              <a:rPr lang="en-US" dirty="0">
                <a:uFillTx/>
              </a:rPr>
              <a:t>. In some cases, setting both to the same value may decrease stop-the-world pauses (optional).</a:t>
            </a:r>
          </a:p>
          <a:p>
            <a:pPr marL="158750" indent="0">
              <a:buNone/>
            </a:pPr>
            <a:r>
              <a:rPr lang="en-US" dirty="0">
                <a:uFillTx/>
              </a:rPr>
              <a:t>-XX:G1MixedGCCountTarget=8 (optional): This indicates the target number of mixed garbage collections after a marking cycle to collect old regions. The default is 8.</a:t>
            </a:r>
          </a:p>
          <a:p>
            <a:pPr marL="158750" indent="0">
              <a:buNone/>
            </a:pPr>
            <a:r>
              <a:rPr lang="en-US" dirty="0">
                <a:uFillTx/>
              </a:rPr>
              <a:t>-XX:G1HeapRegionSize=n (optional): This controls the size of the heap regions. Note that increasing this value decreases the number of regions, and vice versa. Not setting this property lets the G1 collector compute it (recommended).</a:t>
            </a:r>
          </a:p>
          <a:p>
            <a:pPr marL="158750" indent="0">
              <a:buNone/>
            </a:pPr>
            <a:r>
              <a:rPr lang="en-US" dirty="0">
                <a:uFillTx/>
              </a:rPr>
              <a:t>-</a:t>
            </a:r>
            <a:r>
              <a:rPr lang="en-US" dirty="0" err="1">
                <a:uFillTx/>
              </a:rPr>
              <a:t>Xms</a:t>
            </a:r>
            <a:r>
              <a:rPr lang="en-US" dirty="0">
                <a:uFillTx/>
              </a:rPr>
              <a:t>: This indicates the initial heap size.</a:t>
            </a:r>
          </a:p>
          <a:p>
            <a:pPr marL="158750" indent="0">
              <a:buNone/>
            </a:pPr>
            <a:r>
              <a:rPr lang="en-US" dirty="0">
                <a:uFillTx/>
              </a:rPr>
              <a:t>-</a:t>
            </a:r>
            <a:r>
              <a:rPr lang="en-US" dirty="0" err="1">
                <a:uFillTx/>
              </a:rPr>
              <a:t>Xmx</a:t>
            </a:r>
            <a:r>
              <a:rPr lang="en-US" dirty="0">
                <a:uFillTx/>
              </a:rPr>
              <a:t>: This indicates the maximum heap size.</a:t>
            </a:r>
          </a:p>
          <a:p>
            <a:pPr marL="158750" indent="0">
              <a:buNone/>
            </a:pPr>
            <a:r>
              <a:rPr lang="en-US" dirty="0">
                <a:uFillTx/>
              </a:rPr>
              <a:t>You should notice the absence of the heap new size parameter (-</a:t>
            </a:r>
            <a:r>
              <a:rPr lang="en-US" dirty="0" err="1">
                <a:uFillTx/>
              </a:rPr>
              <a:t>Xmn</a:t>
            </a:r>
            <a:r>
              <a:rPr lang="en-US" dirty="0">
                <a:uFillTx/>
              </a:rPr>
              <a:t>) for the size of the Young Gen. G1GC computes the size of the Young Gen on its own, and adjusts it adaptively to help the collector complete within the specified target time (</a:t>
            </a:r>
            <a:r>
              <a:rPr lang="en-US" dirty="0" err="1">
                <a:uFillTx/>
              </a:rPr>
              <a:t>MaxGCPauseMillis</a:t>
            </a:r>
            <a:r>
              <a:rPr lang="en-US" dirty="0">
                <a:uFillTx/>
              </a:rPr>
              <a:t>). You'll find that G1 will compute this and many other values on its own.</a:t>
            </a:r>
          </a:p>
          <a:p>
            <a:pPr marL="158750" indent="0">
              <a:buNone/>
            </a:pPr>
            <a:endParaRPr lang="en-US" dirty="0">
              <a:uFillTx/>
            </a:endParaRPr>
          </a:p>
          <a:p>
            <a:pPr marL="158750" indent="0">
              <a:buNone/>
            </a:pPr>
            <a:r>
              <a:rPr lang="en-US" dirty="0">
                <a:uFillTx/>
              </a:rPr>
              <a:t>As with the CMS garbage collector, max heap size and initial heap size should be set to the same value.</a:t>
            </a:r>
          </a:p>
          <a:p>
            <a:pPr marL="158750" indent="0">
              <a:buNone/>
            </a:pPr>
            <a:endParaRPr lang="en-US" dirty="0">
              <a:uFillTx/>
            </a:endParaRPr>
          </a:p>
          <a:p>
            <a:pPr marL="158750" indent="0">
              <a:buNone/>
            </a:pPr>
            <a:r>
              <a:rPr lang="en-US" dirty="0">
                <a:uFillTx/>
              </a:rPr>
              <a:t>Note</a:t>
            </a:r>
          </a:p>
          <a:p>
            <a:pPr marL="158750" indent="0">
              <a:buNone/>
            </a:pPr>
            <a:r>
              <a:rPr lang="en-US" dirty="0">
                <a:uFillTx/>
              </a:rPr>
              <a:t>Just in case the previous paragraph was not completely clear, do not set a value for the heap new size parameter (-</a:t>
            </a:r>
            <a:r>
              <a:rPr lang="en-US" dirty="0" err="1">
                <a:uFillTx/>
              </a:rPr>
              <a:t>Xmn</a:t>
            </a:r>
            <a:r>
              <a:rPr lang="en-US" dirty="0">
                <a:uFillTx/>
              </a:rPr>
              <a:t>) when using G1GC. Simply comment-out that line in the cassandra-env.sh or </a:t>
            </a:r>
            <a:r>
              <a:rPr lang="en-US" dirty="0" err="1">
                <a:uFillTx/>
              </a:rPr>
              <a:t>jvm.options</a:t>
            </a:r>
            <a:r>
              <a:rPr lang="en-US" dirty="0">
                <a:uFillTx/>
              </a:rPr>
              <a:t> file.</a:t>
            </a:r>
          </a:p>
          <a:p>
            <a:pPr marL="158750" indent="0">
              <a:buNone/>
            </a:pPr>
            <a:endParaRPr lang="en-US" dirty="0">
              <a:uFillTx/>
            </a:endParaRPr>
          </a:p>
          <a:p>
            <a:pPr marL="158750" indent="0">
              <a:buNone/>
            </a:pPr>
            <a:r>
              <a:rPr lang="en-US" dirty="0">
                <a:uFillTx/>
              </a:rPr>
              <a:t>Note</a:t>
            </a:r>
          </a:p>
          <a:p>
            <a:pPr marL="158750" indent="0">
              <a:buNone/>
            </a:pPr>
            <a:r>
              <a:rPr lang="en-US" dirty="0">
                <a:uFillTx/>
              </a:rPr>
              <a:t>Newer versions of Apache Cassandra require JDK version 1.8., patch level 40. You can use G1GC with older versions of Cassandra (2.0, 2.1, and 2.2), but it is not advisable to use G1GC with JDK version 1.7. If you are stuck running on a pre-1.8 JDK, you should opt for the CMS garbage collector.</a:t>
            </a:r>
          </a:p>
          <a:p>
            <a:pPr marL="158750" indent="0">
              <a:buNone/>
            </a:pPr>
            <a:endParaRPr lang="en-US" dirty="0">
              <a:uFillTx/>
            </a:endParaRPr>
          </a:p>
          <a:p>
            <a:pPr marL="158750" indent="0">
              <a:buNone/>
            </a:pPr>
            <a:r>
              <a:rPr lang="en-US" dirty="0">
                <a:uFillTx/>
              </a:rPr>
              <a:t>Initially, with Apache Cassandra 3.0, the G1 collector was intended to be the new default. However, this soon was discovered to be problematic. Smaller, local development instances of Cassandra became subject to garbage collection latencies. The default cassandra-env.sh calculation of heap sizes made it difficult for the G1 collector to adequately adapt to its available resources on most developers' laptops. Thus, the CMS collector remains the default garbage collector for Apache Cassandra, for now.</a:t>
            </a:r>
          </a:p>
          <a:p>
            <a:pPr marL="158750" indent="0">
              <a:buNone/>
            </a:pPr>
            <a:endParaRPr lang="en-US" dirty="0">
              <a:uFillTx/>
            </a:endParaRPr>
          </a:p>
          <a:p>
            <a:pPr marL="158750" indent="0">
              <a:buNone/>
            </a:pPr>
            <a:r>
              <a:rPr lang="en-US" dirty="0">
                <a:uFillTx/>
              </a:rPr>
              <a:t>Despite these problems with development instances, the G1 collector should be the go-to garbage collector for production Cassandra instances. Although CMS is still relevant, and quite capable of achieving minimal interference from garbage collection, it typically requires more configuration and a thorough understanding of the JVM to utilize it properly.</a:t>
            </a:r>
          </a:p>
          <a:p>
            <a:pPr marL="158750" indent="0">
              <a:buNone/>
            </a:pPr>
            <a:endParaRPr lang="en-US" dirty="0">
              <a:uFillTx/>
            </a:endParaRPr>
          </a:p>
          <a:p>
            <a:pPr marL="158750" indent="0">
              <a:buNone/>
            </a:pPr>
            <a:r>
              <a:rPr lang="en-US" dirty="0">
                <a:uFillTx/>
              </a:rPr>
              <a:t>Note</a:t>
            </a:r>
          </a:p>
          <a:p>
            <a:pPr marL="158750" indent="0">
              <a:buNone/>
            </a:pPr>
            <a:r>
              <a:rPr lang="en-US" dirty="0">
                <a:uFillTx/>
              </a:rPr>
              <a:t>My team supports dozens of clusters across hundreds of production nodes, and we've used G1GC exclusively for the last 2 years.</a:t>
            </a:r>
            <a:endParaRPr dirty="0">
              <a:uFillTx/>
            </a:endParaRPr>
          </a:p>
        </p:txBody>
      </p:sp>
    </p:spTree>
    <p:extLst>
      <p:ext uri="{BB962C8B-B14F-4D97-AF65-F5344CB8AC3E}">
        <p14:creationId xmlns:p14="http://schemas.microsoft.com/office/powerpoint/2010/main" val="4251662732"/>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For a cluster that backs something customer-facing, minimizing garbage collection pause times is imperative.</a:t>
            </a:r>
          </a:p>
          <a:p>
            <a:pPr marL="158750" indent="0">
              <a:buNone/>
            </a:pPr>
            <a:endParaRPr lang="en-US" dirty="0">
              <a:uFillTx/>
            </a:endParaRPr>
          </a:p>
          <a:p>
            <a:pPr marL="158750" indent="0">
              <a:buNone/>
            </a:pPr>
            <a:r>
              <a:rPr lang="en-US" dirty="0">
                <a:uFillTx/>
              </a:rPr>
              <a:t>In the pre-G1GC days, stop-the-world garbage collections were a common pain point for many production clusters. Successfully tuning the CMS (and other collectors) takes a great deal of skill, time for testing, and knowledge of the JVM and its behaviors. The inherent efficiency tuning intrinsic to G1GC tends to simplify the process greatly, which is one of the reasons its use is recommended for Apache Cassandra.</a:t>
            </a:r>
          </a:p>
          <a:p>
            <a:pPr marL="158750" indent="0">
              <a:buNone/>
            </a:pPr>
            <a:endParaRPr dirty="0">
              <a:uFillTx/>
            </a:endParaRPr>
          </a:p>
        </p:txBody>
      </p:sp>
    </p:spTree>
    <p:extLst>
      <p:ext uri="{BB962C8B-B14F-4D97-AF65-F5344CB8AC3E}">
        <p14:creationId xmlns:p14="http://schemas.microsoft.com/office/powerpoint/2010/main" val="2562556246"/>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Installation of the JVM is quite simple. Download the most recent patch version of the JDK, and distribute it to the node(s) you are building via </a:t>
            </a:r>
            <a:r>
              <a:rPr lang="en-US" dirty="0" err="1">
                <a:uFillTx/>
              </a:rPr>
              <a:t>scp</a:t>
            </a:r>
            <a:r>
              <a:rPr lang="en-US" dirty="0">
                <a:uFillTx/>
              </a:rPr>
              <a:t>, </a:t>
            </a:r>
            <a:r>
              <a:rPr lang="en-US" dirty="0" err="1">
                <a:uFillTx/>
              </a:rPr>
              <a:t>wget</a:t>
            </a:r>
            <a:r>
              <a:rPr lang="en-US" dirty="0">
                <a:uFillTx/>
              </a:rPr>
              <a:t>, curl, or another method of orchestration.</a:t>
            </a:r>
          </a:p>
          <a:p>
            <a:pPr marL="158750" indent="0">
              <a:buNone/>
            </a:pPr>
            <a:endParaRPr lang="en-US" dirty="0">
              <a:uFillTx/>
            </a:endParaRPr>
          </a:p>
          <a:p>
            <a:pPr marL="158750" indent="0">
              <a:buNone/>
            </a:pPr>
            <a:r>
              <a:rPr lang="en-US" dirty="0">
                <a:uFillTx/>
              </a:rPr>
              <a:t>Note</a:t>
            </a:r>
          </a:p>
          <a:p>
            <a:pPr marL="158750" indent="0">
              <a:buNone/>
            </a:pPr>
            <a:r>
              <a:rPr lang="en-US" dirty="0">
                <a:uFillTx/>
              </a:rPr>
              <a:t>Remember, Cassandra 3.x should use Java 8.</a:t>
            </a:r>
            <a:endParaRPr dirty="0">
              <a:uFillTx/>
            </a:endParaRPr>
          </a:p>
        </p:txBody>
      </p:sp>
    </p:spTree>
    <p:extLst>
      <p:ext uri="{BB962C8B-B14F-4D97-AF65-F5344CB8AC3E}">
        <p14:creationId xmlns:p14="http://schemas.microsoft.com/office/powerpoint/2010/main" val="7805881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FFFFFF"/>
                </a:solidFill>
                <a:effectLst/>
                <a:latin typeface="Montserrat-subs"/>
              </a:rPr>
              <a:t>Note</a:t>
            </a:r>
          </a:p>
          <a:p>
            <a:pPr algn="l"/>
            <a:r>
              <a:rPr lang="en-US" b="0" i="0" dirty="0">
                <a:solidFill>
                  <a:srgbClr val="FFFFFF"/>
                </a:solidFill>
                <a:effectLst/>
                <a:latin typeface="Lato" panose="020F0502020204030203" pitchFamily="34" charset="0"/>
              </a:rPr>
              <a:t>For those of you who have used Cassandra before, you might be tempted to build your local </a:t>
            </a:r>
            <a:r>
              <a:rPr lang="en-US" b="0" i="0" dirty="0" err="1">
                <a:solidFill>
                  <a:srgbClr val="FFFFFF"/>
                </a:solidFill>
                <a:effectLst/>
                <a:latin typeface="Lato" panose="020F0502020204030203" pitchFamily="34" charset="0"/>
              </a:rPr>
              <a:t>keyspaces</a:t>
            </a:r>
            <a:r>
              <a:rPr lang="en-US" b="0" i="0" dirty="0">
                <a:solidFill>
                  <a:srgbClr val="FFFFFF"/>
                </a:solidFill>
                <a:effectLst/>
                <a:latin typeface="Lato" panose="020F0502020204030203" pitchFamily="34" charset="0"/>
              </a:rPr>
              <a:t> with </a:t>
            </a:r>
            <a:r>
              <a:rPr lang="en-US" b="0" i="0" dirty="0" err="1">
                <a:solidFill>
                  <a:srgbClr val="FFFFFF"/>
                </a:solidFill>
                <a:effectLst/>
                <a:latin typeface="Lato" panose="020F0502020204030203" pitchFamily="34" charset="0"/>
              </a:rPr>
              <a:t>SimpleStrategy</a:t>
            </a:r>
            <a:r>
              <a:rPr lang="en-US" b="0" i="0" dirty="0">
                <a:solidFill>
                  <a:srgbClr val="FFFFFF"/>
                </a:solidFill>
                <a:effectLst/>
                <a:latin typeface="Lato" panose="020F0502020204030203" pitchFamily="34" charset="0"/>
              </a:rPr>
              <a:t>. </a:t>
            </a:r>
            <a:r>
              <a:rPr lang="en-US" b="0" i="0" dirty="0" err="1">
                <a:solidFill>
                  <a:srgbClr val="FFFFFF"/>
                </a:solidFill>
                <a:effectLst/>
                <a:latin typeface="Lato" panose="020F0502020204030203" pitchFamily="34" charset="0"/>
              </a:rPr>
              <a:t>SimpleStrategy</a:t>
            </a:r>
            <a:r>
              <a:rPr lang="en-US" b="0" i="0" dirty="0">
                <a:solidFill>
                  <a:srgbClr val="FFFFFF"/>
                </a:solidFill>
                <a:effectLst/>
                <a:latin typeface="Lato" panose="020F0502020204030203" pitchFamily="34" charset="0"/>
              </a:rPr>
              <a:t> has no benefits over </a:t>
            </a:r>
            <a:r>
              <a:rPr lang="en-US" b="0" i="0" dirty="0" err="1">
                <a:solidFill>
                  <a:srgbClr val="FFFFFF"/>
                </a:solidFill>
                <a:effectLst/>
                <a:latin typeface="Lato" panose="020F0502020204030203" pitchFamily="34" charset="0"/>
              </a:rPr>
              <a:t>NetworkTopologyStrategy</a:t>
            </a:r>
            <a:r>
              <a:rPr lang="en-US" b="0" i="0" dirty="0">
                <a:solidFill>
                  <a:srgbClr val="FFFFFF"/>
                </a:solidFill>
                <a:effectLst/>
                <a:latin typeface="Lato" panose="020F0502020204030203" pitchFamily="34" charset="0"/>
              </a:rPr>
              <a:t>, and is limited in that it cannot be used in a plural data center environment. Therefore, it is a good idea to get used to using it on your local instance as well.</a:t>
            </a:r>
          </a:p>
          <a:p>
            <a:pPr marL="158750" indent="0">
              <a:buNone/>
            </a:pPr>
            <a:endParaRPr dirty="0">
              <a:uFillTx/>
            </a:endParaRPr>
          </a:p>
        </p:txBody>
      </p:sp>
    </p:spTree>
    <p:extLst>
      <p:ext uri="{BB962C8B-B14F-4D97-AF65-F5344CB8AC3E}">
        <p14:creationId xmlns:p14="http://schemas.microsoft.com/office/powerpoint/2010/main" val="836695676"/>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400921330"/>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FFFFFF"/>
                </a:solidFill>
                <a:effectLst/>
                <a:latin typeface="Montserrat-subs"/>
              </a:rPr>
              <a:t>Note</a:t>
            </a:r>
          </a:p>
          <a:p>
            <a:pPr algn="l"/>
            <a:r>
              <a:rPr lang="en-US" b="0" i="0" dirty="0">
                <a:solidFill>
                  <a:srgbClr val="FFFFFF"/>
                </a:solidFill>
                <a:effectLst/>
                <a:latin typeface="Lato" panose="020F0502020204030203" pitchFamily="34" charset="0"/>
              </a:rPr>
              <a:t>It's recommended to install the JDK, as it has extra tools that can help you configure and troubleshoot issues with your JVM. I've never installed the JDK and wished that I had only used the JRE instead. But I have been in a position where I needed something in the JDK, only to find out that I only had a JRE at my disposal.</a:t>
            </a:r>
          </a:p>
          <a:p>
            <a:pPr marL="158750" indent="0">
              <a:buNone/>
            </a:pPr>
            <a:endParaRPr dirty="0">
              <a:uFillTx/>
            </a:endParaRPr>
          </a:p>
        </p:txBody>
      </p:sp>
    </p:spTree>
    <p:extLst>
      <p:ext uri="{BB962C8B-B14F-4D97-AF65-F5344CB8AC3E}">
        <p14:creationId xmlns:p14="http://schemas.microsoft.com/office/powerpoint/2010/main" val="2572544544"/>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FFFFFF"/>
                </a:solidFill>
                <a:effectLst/>
                <a:latin typeface="Lato" panose="020F0502020204030203" pitchFamily="34" charset="0"/>
              </a:rPr>
              <a:t>If you plan on using node-to-node or client-to-node SSL, you may be required to download the </a:t>
            </a:r>
            <a:r>
              <a:rPr lang="en-US" b="1" i="0" dirty="0">
                <a:solidFill>
                  <a:srgbClr val="FFFFFF"/>
                </a:solidFill>
                <a:effectLst/>
                <a:latin typeface="Lato" panose="020F0502020204030203" pitchFamily="34" charset="0"/>
              </a:rPr>
              <a:t>Java Cryptography Extensions</a:t>
            </a:r>
            <a:r>
              <a:rPr lang="en-US" b="0" i="0" dirty="0">
                <a:solidFill>
                  <a:srgbClr val="FFFFFF"/>
                </a:solidFill>
                <a:effectLst/>
                <a:latin typeface="Lato" panose="020F0502020204030203" pitchFamily="34" charset="0"/>
              </a:rPr>
              <a:t> (</a:t>
            </a:r>
            <a:r>
              <a:rPr lang="en-US" b="1" i="0" dirty="0">
                <a:solidFill>
                  <a:srgbClr val="FFFFFF"/>
                </a:solidFill>
                <a:effectLst/>
                <a:latin typeface="Lato" panose="020F0502020204030203" pitchFamily="34" charset="0"/>
              </a:rPr>
              <a:t>JCE</a:t>
            </a:r>
            <a:r>
              <a:rPr lang="en-US" b="0" i="0" dirty="0">
                <a:solidFill>
                  <a:srgbClr val="FFFFFF"/>
                </a:solidFill>
                <a:effectLst/>
                <a:latin typeface="Lato" panose="020F0502020204030203" pitchFamily="34" charset="0"/>
              </a:rPr>
              <a:t>). The JCE exists as a separate download, and is not packaged with the JRE or JDK. This is due to legal issues surrounding export restrictions to certain countries from the United States.</a:t>
            </a:r>
            <a:endParaRPr dirty="0">
              <a:uFillTx/>
            </a:endParaRPr>
          </a:p>
        </p:txBody>
      </p:sp>
    </p:spTree>
    <p:extLst>
      <p:ext uri="{BB962C8B-B14F-4D97-AF65-F5344CB8AC3E}">
        <p14:creationId xmlns:p14="http://schemas.microsoft.com/office/powerpoint/2010/main" val="216026017"/>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FFFFFF"/>
                </a:solidFill>
                <a:effectLst/>
                <a:latin typeface="Lato" panose="020F0502020204030203" pitchFamily="34" charset="0"/>
              </a:rPr>
              <a:t>It can also be downloaded from Oracle and installed via the command line. Visit </a:t>
            </a:r>
            <a:r>
              <a:rPr lang="en-US" b="0" i="0" u="none" strike="noStrike" dirty="0">
                <a:solidFill>
                  <a:srgbClr val="EC6611"/>
                </a:solidFill>
                <a:effectLst/>
                <a:latin typeface="Lato" panose="020F0502020204030203" pitchFamily="34" charset="0"/>
                <a:hlinkClick r:id="rId3">
                  <a:extLst>
                    <a:ext uri="{A12FA001-AC4F-418D-AE19-62706E023703}">
                      <ahyp:hlinkClr xmlns:ahyp="http://schemas.microsoft.com/office/drawing/2018/hyperlinkcolor" xmlns="" val="tx"/>
                    </a:ext>
                  </a:extLst>
                </a:hlinkClick>
              </a:rPr>
              <a:t>http://www.oracle.com/technetwork/java/javase/downloads/jce8-download-2133166.html</a:t>
            </a:r>
            <a:r>
              <a:rPr lang="en-US" b="0" i="0" dirty="0">
                <a:solidFill>
                  <a:srgbClr val="FFFFFF"/>
                </a:solidFill>
                <a:effectLst/>
                <a:latin typeface="Lato" panose="020F0502020204030203" pitchFamily="34" charset="0"/>
              </a:rPr>
              <a:t> and download </a:t>
            </a:r>
            <a:r>
              <a:rPr lang="en-US" dirty="0"/>
              <a:t>jce_policy-8.zip</a:t>
            </a:r>
            <a:r>
              <a:rPr lang="en-US" b="0" i="0" dirty="0">
                <a:solidFill>
                  <a:srgbClr val="FFFFFF"/>
                </a:solidFill>
                <a:effectLst/>
                <a:latin typeface="Lato" panose="020F0502020204030203" pitchFamily="34" charset="0"/>
              </a:rPr>
              <a:t>:</a:t>
            </a:r>
            <a:endParaRPr dirty="0">
              <a:uFillTx/>
            </a:endParaRPr>
          </a:p>
        </p:txBody>
      </p:sp>
    </p:spTree>
    <p:extLst>
      <p:ext uri="{BB962C8B-B14F-4D97-AF65-F5344CB8AC3E}">
        <p14:creationId xmlns:p14="http://schemas.microsoft.com/office/powerpoint/2010/main" val="3392070992"/>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813705207"/>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But for production deployments, most of these files should be adjusted.</a:t>
            </a:r>
            <a:endParaRPr dirty="0">
              <a:uFillTx/>
            </a:endParaRPr>
          </a:p>
        </p:txBody>
      </p:sp>
    </p:spTree>
    <p:extLst>
      <p:ext uri="{BB962C8B-B14F-4D97-AF65-F5344CB8AC3E}">
        <p14:creationId xmlns:p14="http://schemas.microsoft.com/office/powerpoint/2010/main" val="1067170349"/>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marL="158750" indent="0">
              <a:buNone/>
            </a:pPr>
            <a:r>
              <a:rPr lang="en-US" dirty="0">
                <a:uFillTx/>
              </a:rPr>
              <a:t>Failure to do this may cause the node to fail to start, join, or cause unpredictable behavior.</a:t>
            </a:r>
          </a:p>
          <a:p>
            <a:pPr marL="158750" indent="0">
              <a:buNone/>
            </a:pPr>
            <a:endParaRPr lang="en-US" dirty="0">
              <a:uFillTx/>
            </a:endParaRPr>
          </a:p>
          <a:p>
            <a:pPr marL="158750" indent="0">
              <a:buNone/>
            </a:pPr>
            <a:r>
              <a:rPr lang="en-US" dirty="0">
                <a:uFillTx/>
              </a:rPr>
              <a:t>Note</a:t>
            </a:r>
          </a:p>
          <a:p>
            <a:pPr marL="158750" indent="0">
              <a:buNone/>
            </a:pPr>
            <a:r>
              <a:rPr lang="en-US" dirty="0">
                <a:uFillTx/>
              </a:rPr>
              <a:t>This file is in the yet another markup language (YAML) format, so be aware that proper spacing and formatting are important. The </a:t>
            </a:r>
            <a:r>
              <a:rPr lang="en-US" dirty="0" err="1">
                <a:uFillTx/>
              </a:rPr>
              <a:t>cassandra.yaml</a:t>
            </a:r>
            <a:r>
              <a:rPr lang="en-US" dirty="0">
                <a:uFillTx/>
              </a:rPr>
              <a:t> properties are listed here in the order which they appear in the file:</a:t>
            </a:r>
          </a:p>
          <a:p>
            <a:pPr marL="158750" indent="0">
              <a:buNone/>
            </a:pPr>
            <a:endParaRPr lang="en-US" dirty="0">
              <a:uFillTx/>
            </a:endParaRPr>
          </a:p>
          <a:p>
            <a:pPr marL="158750" indent="0">
              <a:buNone/>
            </a:pPr>
            <a:r>
              <a:rPr lang="en-US" dirty="0" err="1">
                <a:uFillTx/>
              </a:rPr>
              <a:t>cluster_name</a:t>
            </a:r>
            <a:r>
              <a:rPr lang="en-US" dirty="0">
                <a:uFillTx/>
              </a:rPr>
              <a:t>: This is the name of the cluster, and it is case sensitive. New nodes joining an existing cluster must have a matching </a:t>
            </a:r>
            <a:r>
              <a:rPr lang="en-US" dirty="0" err="1">
                <a:uFillTx/>
              </a:rPr>
              <a:t>cluster_name</a:t>
            </a:r>
            <a:r>
              <a:rPr lang="en-US" dirty="0">
                <a:uFillTx/>
              </a:rPr>
              <a:t>.</a:t>
            </a:r>
          </a:p>
          <a:p>
            <a:pPr marL="158750" indent="0">
              <a:buNone/>
            </a:pPr>
            <a:r>
              <a:rPr lang="en-US" dirty="0" err="1">
                <a:uFillTx/>
              </a:rPr>
              <a:t>auto_bootstrap</a:t>
            </a:r>
            <a:r>
              <a:rPr lang="en-US" dirty="0">
                <a:uFillTx/>
              </a:rPr>
              <a:t>: This is a Boolean property, no longer present in the </a:t>
            </a:r>
            <a:r>
              <a:rPr lang="en-US" dirty="0" err="1">
                <a:uFillTx/>
              </a:rPr>
              <a:t>cassandra.yamlfile</a:t>
            </a:r>
            <a:r>
              <a:rPr lang="en-US" dirty="0">
                <a:uFillTx/>
              </a:rPr>
              <a:t>, that controls whether or not the node streams data when joining a cluster. It is set to true by default. If you want to disable this behavior, simply add it to the file with a value of false.</a:t>
            </a:r>
          </a:p>
          <a:p>
            <a:pPr marL="158750" indent="0">
              <a:buNone/>
            </a:pPr>
            <a:r>
              <a:rPr lang="en-US" dirty="0" err="1">
                <a:uFillTx/>
              </a:rPr>
              <a:t>num_tokens</a:t>
            </a:r>
            <a:r>
              <a:rPr lang="en-US" dirty="0">
                <a:uFillTx/>
              </a:rPr>
              <a:t>: This is an integer, representative of the number of token ranges this node should be responsible for. Setting this property to a value greater than one invokes </a:t>
            </a:r>
            <a:r>
              <a:rPr lang="en-US" dirty="0" err="1">
                <a:uFillTx/>
              </a:rPr>
              <a:t>vnodes</a:t>
            </a:r>
            <a:r>
              <a:rPr lang="en-US" dirty="0">
                <a:uFillTx/>
              </a:rPr>
              <a:t>. This value defaults to 256, as this setting came about with the old storage engine and allocation algorithms. With Apache Cassandra 3.0 and up, most production installations should be fine running on a value between 12 and 32.</a:t>
            </a:r>
          </a:p>
          <a:p>
            <a:pPr marL="158750" indent="0">
              <a:buNone/>
            </a:pPr>
            <a:r>
              <a:rPr lang="en-US" dirty="0" err="1">
                <a:uFillTx/>
              </a:rPr>
              <a:t>allocate_tokens_for_keyspace</a:t>
            </a:r>
            <a:r>
              <a:rPr lang="en-US" dirty="0">
                <a:uFillTx/>
              </a:rPr>
              <a:t>: This designates the name of a single </a:t>
            </a:r>
            <a:r>
              <a:rPr lang="en-US" dirty="0" err="1">
                <a:uFillTx/>
              </a:rPr>
              <a:t>keyspace</a:t>
            </a:r>
            <a:r>
              <a:rPr lang="en-US" dirty="0">
                <a:uFillTx/>
              </a:rPr>
              <a:t> to optimize token allocation for the node. This option is only valid when using the Murmur3Partitioner. The </a:t>
            </a:r>
            <a:r>
              <a:rPr lang="en-US" dirty="0" err="1">
                <a:uFillTx/>
              </a:rPr>
              <a:t>allocate_tokens_for_keyspaceparameter</a:t>
            </a:r>
            <a:r>
              <a:rPr lang="en-US" dirty="0">
                <a:uFillTx/>
              </a:rPr>
              <a:t> essentially helps Apache Cassandra figure out the optimal token distribution based on the RF of the specified </a:t>
            </a:r>
            <a:r>
              <a:rPr lang="en-US" dirty="0" err="1">
                <a:uFillTx/>
              </a:rPr>
              <a:t>keyspace</a:t>
            </a:r>
            <a:r>
              <a:rPr lang="en-US" dirty="0">
                <a:uFillTx/>
              </a:rPr>
              <a:t>.</a:t>
            </a:r>
          </a:p>
          <a:p>
            <a:pPr marL="158750" indent="0">
              <a:buNone/>
            </a:pPr>
            <a:r>
              <a:rPr lang="en-US" dirty="0" err="1">
                <a:uFillTx/>
              </a:rPr>
              <a:t>initial_token</a:t>
            </a:r>
            <a:r>
              <a:rPr lang="en-US" dirty="0">
                <a:uFillTx/>
              </a:rPr>
              <a:t>: This allows for manual specification of token ranges. When used with </a:t>
            </a:r>
            <a:r>
              <a:rPr lang="en-US" dirty="0" err="1">
                <a:uFillTx/>
              </a:rPr>
              <a:t>vnodes</a:t>
            </a:r>
            <a:r>
              <a:rPr lang="en-US" dirty="0">
                <a:uFillTx/>
              </a:rPr>
              <a:t>, it expects a comma-separated list of token start values.</a:t>
            </a:r>
          </a:p>
          <a:p>
            <a:pPr marL="158750" indent="0">
              <a:buNone/>
            </a:pPr>
            <a:r>
              <a:rPr lang="en-US" dirty="0" err="1">
                <a:uFillTx/>
              </a:rPr>
              <a:t>hinted_handoff_enabled</a:t>
            </a:r>
            <a:r>
              <a:rPr lang="en-US" dirty="0">
                <a:uFillTx/>
              </a:rPr>
              <a:t>: This is a Boolean value, indicating whether or not this node will participate in hinted handoffs.</a:t>
            </a:r>
          </a:p>
          <a:p>
            <a:pPr marL="158750" indent="0">
              <a:buNone/>
            </a:pPr>
            <a:r>
              <a:rPr lang="en-US" dirty="0" err="1">
                <a:uFillTx/>
              </a:rPr>
              <a:t>hinted_handoff_disabled_datacenters</a:t>
            </a:r>
            <a:r>
              <a:rPr lang="en-US" dirty="0">
                <a:uFillTx/>
              </a:rPr>
              <a:t>: When hinted handoff is enabled, this allows the specification of data centers that will be excluded from participation.</a:t>
            </a:r>
          </a:p>
          <a:p>
            <a:pPr marL="158750" indent="0">
              <a:buNone/>
            </a:pPr>
            <a:r>
              <a:rPr lang="en-US" dirty="0" err="1">
                <a:uFillTx/>
              </a:rPr>
              <a:t>max_hint_window_in_ms</a:t>
            </a:r>
            <a:r>
              <a:rPr lang="en-US" dirty="0">
                <a:uFillTx/>
              </a:rPr>
              <a:t>: When hinted handoff is enabled, this determines how long hints are stored for an unresponsive node. The default is 10,800,000 milliseconds (3 hours).</a:t>
            </a:r>
          </a:p>
          <a:p>
            <a:pPr marL="158750" indent="0">
              <a:buNone/>
            </a:pPr>
            <a:r>
              <a:rPr lang="en-US" dirty="0" err="1">
                <a:uFillTx/>
              </a:rPr>
              <a:t>hinted_handoff_throttle_in_kb</a:t>
            </a:r>
            <a:r>
              <a:rPr lang="en-US" dirty="0">
                <a:uFillTx/>
              </a:rPr>
              <a:t>: This allows hinted handoff activity to be tuned, so as to not consume too much resource. Note that this throttle rating represents a per-thread value of throughput to be shared by the entire cluster. For example, with a default value of 1024 Kbps, a five-node cluster will divide that value evenly by four (256 Kbps), with one node assumed to be receiving the hint traffic.</a:t>
            </a:r>
          </a:p>
          <a:p>
            <a:pPr marL="158750" indent="0">
              <a:buNone/>
            </a:pPr>
            <a:r>
              <a:rPr lang="en-US" dirty="0" err="1">
                <a:uFillTx/>
              </a:rPr>
              <a:t>max_hints_delivery_threads</a:t>
            </a:r>
            <a:r>
              <a:rPr lang="en-US" dirty="0">
                <a:uFillTx/>
              </a:rPr>
              <a:t>: This designates the number of threads to be used by the node to deliver hints to other nodes. It defaults to a value of two.</a:t>
            </a:r>
          </a:p>
          <a:p>
            <a:pPr marL="158750" indent="0">
              <a:buNone/>
            </a:pPr>
            <a:r>
              <a:rPr lang="en-US" dirty="0" err="1">
                <a:uFillTx/>
              </a:rPr>
              <a:t>hints_directory</a:t>
            </a:r>
            <a:r>
              <a:rPr lang="en-US" dirty="0">
                <a:uFillTx/>
              </a:rPr>
              <a:t>: New to Apache Cassandra 3.0, this specifies a location on-disk to store any hints to be delivered to other nodes. If not set, the default is $CASSANDRA_HOME/data/hints.</a:t>
            </a:r>
          </a:p>
          <a:p>
            <a:pPr marL="158750" indent="0">
              <a:buNone/>
            </a:pPr>
            <a:r>
              <a:rPr lang="en-US" dirty="0" err="1">
                <a:uFillTx/>
              </a:rPr>
              <a:t>hints_flush_period_in_ms</a:t>
            </a:r>
            <a:r>
              <a:rPr lang="en-US" dirty="0">
                <a:uFillTx/>
              </a:rPr>
              <a:t>: This determines how often hints should be flushed to disk. The default is 10,000 (10 seconds).</a:t>
            </a:r>
          </a:p>
          <a:p>
            <a:pPr marL="158750" indent="0">
              <a:buNone/>
            </a:pPr>
            <a:r>
              <a:rPr lang="en-US" dirty="0" err="1">
                <a:uFillTx/>
              </a:rPr>
              <a:t>max_hints_file_size_in_mb</a:t>
            </a:r>
            <a:r>
              <a:rPr lang="en-US" dirty="0">
                <a:uFillTx/>
              </a:rPr>
              <a:t>: This controls the size of the hints files on-disk. When this limit is reached, a new file is written.</a:t>
            </a:r>
            <a:endParaRPr dirty="0">
              <a:uFillTx/>
            </a:endParaRPr>
          </a:p>
        </p:txBody>
      </p:sp>
    </p:spTree>
    <p:extLst>
      <p:ext uri="{BB962C8B-B14F-4D97-AF65-F5344CB8AC3E}">
        <p14:creationId xmlns:p14="http://schemas.microsoft.com/office/powerpoint/2010/main" val="2404856963"/>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marL="158750" indent="0">
              <a:buNone/>
            </a:pPr>
            <a:r>
              <a:rPr lang="en-US" dirty="0" err="1">
                <a:uFillTx/>
              </a:rPr>
              <a:t>batchlog_replay_throttle_in_kb</a:t>
            </a:r>
            <a:r>
              <a:rPr lang="en-US" dirty="0">
                <a:uFillTx/>
              </a:rPr>
              <a:t>: This indicates the overall maximum throttle for hint replay. As with </a:t>
            </a:r>
            <a:r>
              <a:rPr lang="en-US" dirty="0" err="1">
                <a:uFillTx/>
              </a:rPr>
              <a:t>hinted_handoff_throttle_in_kb</a:t>
            </a:r>
            <a:r>
              <a:rPr lang="en-US" dirty="0">
                <a:uFillTx/>
              </a:rPr>
              <a:t>, this represents a total value of throughput to be shared by the entire cluster. The default value is 1024.</a:t>
            </a:r>
          </a:p>
          <a:p>
            <a:pPr marL="158750" indent="0">
              <a:buNone/>
            </a:pPr>
            <a:r>
              <a:rPr lang="en-US" dirty="0">
                <a:uFillTx/>
              </a:rPr>
              <a:t>authenticator: This controls how users are authenticated when connecting to this Cassandra node. By default, it is set to a value of </a:t>
            </a:r>
            <a:r>
              <a:rPr lang="en-US" dirty="0" err="1">
                <a:uFillTx/>
              </a:rPr>
              <a:t>AllowAllAuthenticator</a:t>
            </a:r>
            <a:r>
              <a:rPr lang="en-US" dirty="0">
                <a:uFillTx/>
              </a:rPr>
              <a:t>, which does not require a valid username and password combination to connect. The other delivered authentication class is </a:t>
            </a:r>
            <a:r>
              <a:rPr lang="en-US" dirty="0" err="1">
                <a:uFillTx/>
              </a:rPr>
              <a:t>PasswordAuthenticator</a:t>
            </a:r>
            <a:r>
              <a:rPr lang="en-US" dirty="0">
                <a:uFillTx/>
              </a:rPr>
              <a:t>. This should be used for production systems, and creates the </a:t>
            </a:r>
            <a:r>
              <a:rPr lang="en-US" dirty="0" err="1">
                <a:uFillTx/>
              </a:rPr>
              <a:t>system_authkeyspace</a:t>
            </a:r>
            <a:r>
              <a:rPr lang="en-US" dirty="0">
                <a:uFillTx/>
              </a:rPr>
              <a:t> with the default </a:t>
            </a:r>
            <a:r>
              <a:rPr lang="en-US" dirty="0" err="1">
                <a:uFillTx/>
              </a:rPr>
              <a:t>cassandra</a:t>
            </a:r>
            <a:r>
              <a:rPr lang="en-US" dirty="0">
                <a:uFillTx/>
              </a:rPr>
              <a:t>/</a:t>
            </a:r>
            <a:r>
              <a:rPr lang="en-US" dirty="0" err="1">
                <a:uFillTx/>
              </a:rPr>
              <a:t>cassandra</a:t>
            </a:r>
            <a:r>
              <a:rPr lang="en-US" dirty="0">
                <a:uFillTx/>
              </a:rPr>
              <a:t> username and password combination.</a:t>
            </a:r>
          </a:p>
          <a:p>
            <a:pPr marL="158750" indent="0">
              <a:buNone/>
            </a:pPr>
            <a:r>
              <a:rPr lang="en-US" dirty="0">
                <a:uFillTx/>
              </a:rPr>
              <a:t>authorizer: This controls which users have access to certain </a:t>
            </a:r>
            <a:r>
              <a:rPr lang="en-US" dirty="0" err="1">
                <a:uFillTx/>
              </a:rPr>
              <a:t>keyspaces</a:t>
            </a:r>
            <a:r>
              <a:rPr lang="en-US" dirty="0">
                <a:uFillTx/>
              </a:rPr>
              <a:t> or tables, as well as the permissions available to them. </a:t>
            </a:r>
            <a:r>
              <a:rPr lang="en-US" dirty="0" err="1">
                <a:uFillTx/>
              </a:rPr>
              <a:t>AllowAllAuthorizer</a:t>
            </a:r>
            <a:r>
              <a:rPr lang="en-US" dirty="0">
                <a:uFillTx/>
              </a:rPr>
              <a:t> is the default, and allows all users the ability to perform any action. When using </a:t>
            </a:r>
            <a:r>
              <a:rPr lang="en-US" dirty="0" err="1">
                <a:uFillTx/>
              </a:rPr>
              <a:t>PasswordAuthenticator</a:t>
            </a:r>
            <a:r>
              <a:rPr lang="en-US" dirty="0">
                <a:uFillTx/>
              </a:rPr>
              <a:t>, it is a good idea to also enable </a:t>
            </a:r>
            <a:r>
              <a:rPr lang="en-US" dirty="0" err="1">
                <a:uFillTx/>
              </a:rPr>
              <a:t>CassandraAuthorizer</a:t>
            </a:r>
            <a:r>
              <a:rPr lang="en-US" dirty="0">
                <a:uFillTx/>
              </a:rPr>
              <a:t> to enforce access and permission assignment.</a:t>
            </a:r>
          </a:p>
          <a:p>
            <a:pPr marL="158750" indent="0">
              <a:buNone/>
            </a:pPr>
            <a:r>
              <a:rPr lang="en-US" dirty="0" err="1">
                <a:uFillTx/>
              </a:rPr>
              <a:t>role_manager</a:t>
            </a:r>
            <a:r>
              <a:rPr lang="en-US" dirty="0">
                <a:uFillTx/>
              </a:rPr>
              <a:t>: This allows for the implementation of role-based security, in which roles can be assigned permissions, and users can be assigned to roles. The default value is </a:t>
            </a:r>
            <a:r>
              <a:rPr lang="en-US" dirty="0" err="1">
                <a:uFillTx/>
              </a:rPr>
              <a:t>CassandraRoleManager</a:t>
            </a:r>
            <a:r>
              <a:rPr lang="en-US" dirty="0">
                <a:uFillTx/>
              </a:rPr>
              <a:t>, which is sufficient for most deployments.</a:t>
            </a:r>
          </a:p>
          <a:p>
            <a:pPr marL="158750" indent="0">
              <a:buNone/>
            </a:pPr>
            <a:r>
              <a:rPr lang="en-US" dirty="0" err="1">
                <a:uFillTx/>
              </a:rPr>
              <a:t>role_validity_in_ms</a:t>
            </a:r>
            <a:r>
              <a:rPr lang="en-US" dirty="0">
                <a:uFillTx/>
              </a:rPr>
              <a:t>: As pulling back roles can be somewhat expensive, user roles granted are cached and reloaded asynchronously after this time period elapses. The default is 2000 (2 seconds). It has a corresponding setting known as </a:t>
            </a:r>
            <a:r>
              <a:rPr lang="en-US" dirty="0" err="1">
                <a:uFillTx/>
              </a:rPr>
              <a:t>roles_update_interval_in_msthat</a:t>
            </a:r>
            <a:r>
              <a:rPr lang="en-US" dirty="0">
                <a:uFillTx/>
              </a:rPr>
              <a:t> defaults to the same value, but can be set to update the role cache at a different interval.</a:t>
            </a:r>
          </a:p>
          <a:p>
            <a:pPr marL="158750" indent="0">
              <a:buNone/>
            </a:pPr>
            <a:r>
              <a:rPr lang="en-US" dirty="0" err="1">
                <a:uFillTx/>
              </a:rPr>
              <a:t>permissions_validity_in_ms</a:t>
            </a:r>
            <a:r>
              <a:rPr lang="en-US" dirty="0">
                <a:uFillTx/>
              </a:rPr>
              <a:t>: Similar to </a:t>
            </a:r>
            <a:r>
              <a:rPr lang="en-US" dirty="0" err="1">
                <a:uFillTx/>
              </a:rPr>
              <a:t>role_validity_in_ms</a:t>
            </a:r>
            <a:r>
              <a:rPr lang="en-US" dirty="0">
                <a:uFillTx/>
              </a:rPr>
              <a:t>, this represents the amount of time for which the permissions cache is valid. The default is 2000 (2 seconds). It has a corresponding setting known </a:t>
            </a:r>
            <a:r>
              <a:rPr lang="en-US" dirty="0" err="1">
                <a:uFillTx/>
              </a:rPr>
              <a:t>aspermissions_update_interval_in_msthat</a:t>
            </a:r>
            <a:r>
              <a:rPr lang="en-US" dirty="0">
                <a:uFillTx/>
              </a:rPr>
              <a:t> defaults to the same value, but can be set to update the permissions cache at a different interval.</a:t>
            </a:r>
          </a:p>
          <a:p>
            <a:pPr marL="158750" indent="0">
              <a:buNone/>
            </a:pPr>
            <a:r>
              <a:rPr lang="en-US" dirty="0" err="1">
                <a:uFillTx/>
              </a:rPr>
              <a:t>partitioner</a:t>
            </a:r>
            <a:r>
              <a:rPr lang="en-US" dirty="0">
                <a:uFillTx/>
              </a:rPr>
              <a:t>: This configures which </a:t>
            </a:r>
            <a:r>
              <a:rPr lang="en-US" dirty="0" err="1">
                <a:uFillTx/>
              </a:rPr>
              <a:t>partitioner</a:t>
            </a:r>
            <a:r>
              <a:rPr lang="en-US" dirty="0">
                <a:uFillTx/>
              </a:rPr>
              <a:t> will be used for this node/cluster. Once one is chosen, it cannot be changed without deleting and reloading all data. The default Murmur3Partitioner should not be changed for new deployments.</a:t>
            </a:r>
            <a:endParaRPr dirty="0">
              <a:uFillTx/>
            </a:endParaRPr>
          </a:p>
        </p:txBody>
      </p:sp>
    </p:spTree>
    <p:extLst>
      <p:ext uri="{BB962C8B-B14F-4D97-AF65-F5344CB8AC3E}">
        <p14:creationId xmlns:p14="http://schemas.microsoft.com/office/powerpoint/2010/main" val="659236121"/>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47500" lnSpcReduction="20000"/>
          </a:bodyPr>
          <a:lstStyle/>
          <a:p>
            <a:pPr marL="158750" indent="0">
              <a:buNone/>
            </a:pPr>
            <a:r>
              <a:rPr lang="en-US" dirty="0" err="1">
                <a:uFillTx/>
              </a:rPr>
              <a:t>commitlog_directory</a:t>
            </a:r>
            <a:r>
              <a:rPr lang="en-US" dirty="0">
                <a:uFillTx/>
              </a:rPr>
              <a:t>: This specifies the location where the </a:t>
            </a:r>
            <a:r>
              <a:rPr lang="en-US" dirty="0" err="1">
                <a:uFillTx/>
              </a:rPr>
              <a:t>commitlog</a:t>
            </a:r>
            <a:r>
              <a:rPr lang="en-US" dirty="0">
                <a:uFillTx/>
              </a:rPr>
              <a:t> files should be stored. If the instance is using spinning disk drives, this should be a different physical disk to the data drive(s). The default location is $CASSANDRA_HOME/data/</a:t>
            </a:r>
            <a:r>
              <a:rPr lang="en-US" dirty="0" err="1">
                <a:uFillTx/>
              </a:rPr>
              <a:t>commitlog</a:t>
            </a:r>
            <a:r>
              <a:rPr lang="en-US" dirty="0">
                <a:uFillTx/>
              </a:rPr>
              <a:t>.</a:t>
            </a:r>
          </a:p>
          <a:p>
            <a:pPr marL="158750" indent="0">
              <a:buNone/>
            </a:pPr>
            <a:r>
              <a:rPr lang="en-US" dirty="0">
                <a:uFillTx/>
              </a:rPr>
              <a:t>Note</a:t>
            </a:r>
          </a:p>
          <a:p>
            <a:pPr marL="158750" indent="0">
              <a:buNone/>
            </a:pPr>
            <a:r>
              <a:rPr lang="en-US" dirty="0">
                <a:uFillTx/>
              </a:rPr>
              <a:t>Any changes to the </a:t>
            </a:r>
            <a:r>
              <a:rPr lang="en-US" dirty="0" err="1">
                <a:uFillTx/>
              </a:rPr>
              <a:t>cassandra.yaml</a:t>
            </a:r>
            <a:r>
              <a:rPr lang="en-US" dirty="0">
                <a:uFillTx/>
              </a:rPr>
              <a:t> file must be followed by a restart of the Cassandra process in order for them to take effect.</a:t>
            </a:r>
          </a:p>
          <a:p>
            <a:pPr marL="158750" indent="0">
              <a:buNone/>
            </a:pPr>
            <a:endParaRPr lang="en-US" dirty="0">
              <a:uFillTx/>
            </a:endParaRPr>
          </a:p>
          <a:p>
            <a:pPr marL="158750" indent="0">
              <a:buNone/>
            </a:pPr>
            <a:r>
              <a:rPr lang="en-US" dirty="0" err="1">
                <a:uFillTx/>
              </a:rPr>
              <a:t>cdc_enabled</a:t>
            </a:r>
            <a:r>
              <a:rPr lang="en-US" dirty="0">
                <a:uFillTx/>
              </a:rPr>
              <a:t>: This is a Boolean value indicating whether or not Change Data Capture (CDC) is enabled.</a:t>
            </a:r>
          </a:p>
          <a:p>
            <a:pPr marL="158750" indent="0">
              <a:buNone/>
            </a:pPr>
            <a:r>
              <a:rPr lang="en-US" dirty="0" err="1">
                <a:uFillTx/>
              </a:rPr>
              <a:t>cdc_raw_directory</a:t>
            </a:r>
            <a:r>
              <a:rPr lang="en-US" dirty="0">
                <a:uFillTx/>
              </a:rPr>
              <a:t>: This specifies the on-disk location where the CDC data is stored. The default value is $CASSANDRA_HOME/data/</a:t>
            </a:r>
            <a:r>
              <a:rPr lang="en-US" dirty="0" err="1">
                <a:uFillTx/>
              </a:rPr>
              <a:t>cdc_raw</a:t>
            </a:r>
            <a:r>
              <a:rPr lang="en-US" dirty="0">
                <a:uFillTx/>
              </a:rPr>
              <a:t>.</a:t>
            </a:r>
          </a:p>
          <a:p>
            <a:pPr marL="158750" indent="0">
              <a:buNone/>
            </a:pPr>
            <a:r>
              <a:rPr lang="en-US" dirty="0" err="1">
                <a:uFillTx/>
              </a:rPr>
              <a:t>disk_failure_policy</a:t>
            </a:r>
            <a:r>
              <a:rPr lang="en-US" dirty="0">
                <a:uFillTx/>
              </a:rPr>
              <a:t>: This setting determines the node behavior if a disk should fail. The default value is stop. Possible other values are as follows:</a:t>
            </a:r>
          </a:p>
          <a:p>
            <a:pPr marL="158750" indent="0">
              <a:buNone/>
            </a:pPr>
            <a:r>
              <a:rPr lang="en-US" dirty="0">
                <a:uFillTx/>
              </a:rPr>
              <a:t>die: Stops the node for any type of filesystem errors or </a:t>
            </a:r>
            <a:r>
              <a:rPr lang="en-US" dirty="0" err="1">
                <a:uFillTx/>
              </a:rPr>
              <a:t>SSTable</a:t>
            </a:r>
            <a:r>
              <a:rPr lang="en-US" dirty="0">
                <a:uFillTx/>
              </a:rPr>
              <a:t> errors</a:t>
            </a:r>
          </a:p>
          <a:p>
            <a:pPr marL="158750" indent="0">
              <a:buNone/>
            </a:pPr>
            <a:r>
              <a:rPr lang="en-US" dirty="0" err="1">
                <a:uFillTx/>
              </a:rPr>
              <a:t>stop_paranoid</a:t>
            </a:r>
            <a:r>
              <a:rPr lang="en-US" dirty="0">
                <a:uFillTx/>
              </a:rPr>
              <a:t>: Stops the node for single </a:t>
            </a:r>
            <a:r>
              <a:rPr lang="en-US" dirty="0" err="1">
                <a:uFillTx/>
              </a:rPr>
              <a:t>SSTable</a:t>
            </a:r>
            <a:r>
              <a:rPr lang="en-US" dirty="0">
                <a:uFillTx/>
              </a:rPr>
              <a:t> errors</a:t>
            </a:r>
          </a:p>
          <a:p>
            <a:pPr marL="158750" indent="0">
              <a:buNone/>
            </a:pPr>
            <a:r>
              <a:rPr lang="en-US" dirty="0">
                <a:uFillTx/>
              </a:rPr>
              <a:t>stop: Stops gossip and client availability, but can still be reached via JMX</a:t>
            </a:r>
          </a:p>
          <a:p>
            <a:pPr marL="158750" indent="0">
              <a:buNone/>
            </a:pPr>
            <a:r>
              <a:rPr lang="en-US" dirty="0" err="1">
                <a:uFillTx/>
              </a:rPr>
              <a:t>best_effort</a:t>
            </a:r>
            <a:r>
              <a:rPr lang="en-US" dirty="0">
                <a:uFillTx/>
              </a:rPr>
              <a:t>: Node remains running, but it stops trying to use the affected disk and completes incoming requests using the remaining available resources</a:t>
            </a:r>
          </a:p>
          <a:p>
            <a:pPr marL="158750" indent="0">
              <a:buNone/>
            </a:pPr>
            <a:r>
              <a:rPr lang="en-US" dirty="0">
                <a:uFillTx/>
              </a:rPr>
              <a:t>ignore: Node remains running and allows requests to fail</a:t>
            </a:r>
          </a:p>
          <a:p>
            <a:pPr marL="158750" indent="0">
              <a:buNone/>
            </a:pPr>
            <a:r>
              <a:rPr lang="en-US" dirty="0" err="1">
                <a:uFillTx/>
              </a:rPr>
              <a:t>commit_failure_policy</a:t>
            </a:r>
            <a:r>
              <a:rPr lang="en-US" dirty="0">
                <a:uFillTx/>
              </a:rPr>
              <a:t>: This setting determines the node behavior if a write to the </a:t>
            </a:r>
            <a:r>
              <a:rPr lang="en-US" dirty="0" err="1">
                <a:uFillTx/>
              </a:rPr>
              <a:t>commitlog</a:t>
            </a:r>
            <a:r>
              <a:rPr lang="en-US" dirty="0">
                <a:uFillTx/>
              </a:rPr>
              <a:t> should fail. The default value is stop. Possible other values are as follows:</a:t>
            </a:r>
          </a:p>
          <a:p>
            <a:pPr marL="158750" indent="0">
              <a:buNone/>
            </a:pPr>
            <a:r>
              <a:rPr lang="en-US" dirty="0">
                <a:uFillTx/>
              </a:rPr>
              <a:t>die: Stops the node</a:t>
            </a:r>
          </a:p>
          <a:p>
            <a:pPr marL="158750" indent="0">
              <a:buNone/>
            </a:pPr>
            <a:r>
              <a:rPr lang="en-US" dirty="0">
                <a:uFillTx/>
              </a:rPr>
              <a:t>stop: Stops gossip and client availability, but can still be reached via JMX</a:t>
            </a:r>
          </a:p>
          <a:p>
            <a:pPr marL="158750" indent="0">
              <a:buNone/>
            </a:pPr>
            <a:r>
              <a:rPr lang="en-US" dirty="0" err="1">
                <a:uFillTx/>
              </a:rPr>
              <a:t>stop_commit</a:t>
            </a:r>
            <a:r>
              <a:rPr lang="en-US" dirty="0">
                <a:uFillTx/>
              </a:rPr>
              <a:t>: Essentially disables the </a:t>
            </a:r>
            <a:r>
              <a:rPr lang="en-US" dirty="0" err="1">
                <a:uFillTx/>
              </a:rPr>
              <a:t>commitlog</a:t>
            </a:r>
            <a:r>
              <a:rPr lang="en-US" dirty="0">
                <a:uFillTx/>
              </a:rPr>
              <a:t>, allowing the node to continue to service reads</a:t>
            </a:r>
          </a:p>
          <a:p>
            <a:pPr marL="158750" indent="0">
              <a:buNone/>
            </a:pPr>
            <a:r>
              <a:rPr lang="en-US" dirty="0">
                <a:uFillTx/>
              </a:rPr>
              <a:t>ignore: Node remains running and allows </a:t>
            </a:r>
            <a:r>
              <a:rPr lang="en-US" dirty="0" err="1">
                <a:uFillTx/>
              </a:rPr>
              <a:t>commitlog</a:t>
            </a:r>
            <a:r>
              <a:rPr lang="en-US" dirty="0">
                <a:uFillTx/>
              </a:rPr>
              <a:t> batches to fail</a:t>
            </a:r>
          </a:p>
          <a:p>
            <a:pPr marL="158750" indent="0">
              <a:buNone/>
            </a:pPr>
            <a:r>
              <a:rPr lang="en-US" dirty="0" err="1">
                <a:uFillTx/>
              </a:rPr>
              <a:t>prepared_statements_cache_size_mb</a:t>
            </a:r>
            <a:r>
              <a:rPr lang="en-US" dirty="0">
                <a:uFillTx/>
              </a:rPr>
              <a:t>: This setting determines how much of the JVM heap to use for caching prepared statements. The default value is either 10 MB or 1/256 of the heap, whichever is the larger.</a:t>
            </a:r>
          </a:p>
          <a:p>
            <a:pPr marL="158750" indent="0">
              <a:buNone/>
            </a:pPr>
            <a:r>
              <a:rPr lang="en-US" dirty="0">
                <a:uFillTx/>
              </a:rPr>
              <a:t>Note</a:t>
            </a:r>
          </a:p>
          <a:p>
            <a:pPr marL="158750" indent="0">
              <a:buNone/>
            </a:pPr>
            <a:r>
              <a:rPr lang="en-US" dirty="0">
                <a:uFillTx/>
              </a:rPr>
              <a:t>If you notice errors in the log about discarding prepared statements because the limit has been reached, resist the urge to increase this value without further investigation. You should first reach out to the application team, and make sure that they are not creating prepared statements inside a loop construct.</a:t>
            </a:r>
          </a:p>
          <a:p>
            <a:pPr marL="158750" indent="0">
              <a:buNone/>
            </a:pPr>
            <a:endParaRPr lang="en-US" dirty="0">
              <a:uFillTx/>
            </a:endParaRPr>
          </a:p>
          <a:p>
            <a:pPr marL="158750" indent="0">
              <a:buNone/>
            </a:pPr>
            <a:r>
              <a:rPr lang="en-US" dirty="0" err="1">
                <a:uFillTx/>
              </a:rPr>
              <a:t>key_cache_size_in_mb</a:t>
            </a:r>
            <a:r>
              <a:rPr lang="en-US" dirty="0">
                <a:uFillTx/>
              </a:rPr>
              <a:t>: This sets the amount of memory on-heap to use for the key cache. It defaults to either 100 MB or 5% of the heap, whichever is the lesser. Setting it to zero will disable key caching.</a:t>
            </a:r>
          </a:p>
          <a:p>
            <a:pPr marL="158750" indent="0">
              <a:buNone/>
            </a:pPr>
            <a:r>
              <a:rPr lang="en-US" dirty="0" err="1">
                <a:uFillTx/>
              </a:rPr>
              <a:t>key_cache_save_period</a:t>
            </a:r>
            <a:r>
              <a:rPr lang="en-US" dirty="0">
                <a:uFillTx/>
              </a:rPr>
              <a:t>: This determines how long to keep keys in the key cache. The default is 14,400 seconds (4 hours).</a:t>
            </a:r>
          </a:p>
          <a:p>
            <a:pPr marL="158750" indent="0">
              <a:buNone/>
            </a:pPr>
            <a:r>
              <a:rPr lang="en-US" dirty="0" err="1">
                <a:uFillTx/>
              </a:rPr>
              <a:t>key_cache_keys_to_save</a:t>
            </a:r>
            <a:r>
              <a:rPr lang="en-US" dirty="0">
                <a:uFillTx/>
              </a:rPr>
              <a:t>: This determines how many keys to save in the cache. By default, there is no limit and all keys are saved for the duration specified by </a:t>
            </a:r>
            <a:r>
              <a:rPr lang="en-US" dirty="0" err="1">
                <a:uFillTx/>
              </a:rPr>
              <a:t>key_cache_save_period</a:t>
            </a:r>
            <a:r>
              <a:rPr lang="en-US" dirty="0">
                <a:uFillTx/>
              </a:rPr>
              <a:t>.</a:t>
            </a:r>
          </a:p>
          <a:p>
            <a:pPr marL="158750" indent="0">
              <a:buNone/>
            </a:pPr>
            <a:r>
              <a:rPr lang="en-US" dirty="0" err="1">
                <a:uFillTx/>
              </a:rPr>
              <a:t>row_cache_class_name</a:t>
            </a:r>
            <a:r>
              <a:rPr lang="en-US" dirty="0">
                <a:uFillTx/>
              </a:rPr>
              <a:t>: This specifies which row caching mechanism to use. While it is disabled by default, there are two possible implementations:</a:t>
            </a:r>
          </a:p>
          <a:p>
            <a:pPr marL="158750" indent="0">
              <a:buNone/>
            </a:pPr>
            <a:r>
              <a:rPr lang="en-US" dirty="0" err="1">
                <a:uFillTx/>
              </a:rPr>
              <a:t>SerializingCacheProvider</a:t>
            </a:r>
            <a:r>
              <a:rPr lang="en-US" dirty="0">
                <a:uFillTx/>
              </a:rPr>
              <a:t>: The original off-heap row cache implementation</a:t>
            </a:r>
          </a:p>
          <a:p>
            <a:pPr marL="158750" indent="0">
              <a:buNone/>
            </a:pPr>
            <a:r>
              <a:rPr lang="en-US" dirty="0">
                <a:uFillTx/>
              </a:rPr>
              <a:t> </a:t>
            </a:r>
            <a:r>
              <a:rPr lang="en-US" dirty="0" err="1">
                <a:uFillTx/>
              </a:rPr>
              <a:t>OHCProvider</a:t>
            </a:r>
            <a:r>
              <a:rPr lang="en-US" dirty="0">
                <a:uFillTx/>
              </a:rPr>
              <a:t>: A newer implementation; this also stores the row cache in off-heap memory, but faster than </a:t>
            </a:r>
            <a:r>
              <a:rPr lang="en-US" dirty="0" err="1">
                <a:uFillTx/>
              </a:rPr>
              <a:t>SerializingCacheProvider</a:t>
            </a:r>
            <a:endParaRPr lang="en-US" dirty="0">
              <a:uFillTx/>
            </a:endParaRPr>
          </a:p>
          <a:p>
            <a:pPr marL="158750" indent="0">
              <a:buNone/>
            </a:pPr>
            <a:r>
              <a:rPr lang="en-US" dirty="0" err="1">
                <a:uFillTx/>
              </a:rPr>
              <a:t>row_cache_size_in_mb</a:t>
            </a:r>
            <a:r>
              <a:rPr lang="en-US" dirty="0">
                <a:uFillTx/>
              </a:rPr>
              <a:t>: This sets the amount of memory to use for the row cache. As row caching can use a significant amount of memory, this is disabled by default (set to zero) as a precaution.</a:t>
            </a:r>
          </a:p>
          <a:p>
            <a:pPr marL="158750" indent="0">
              <a:buNone/>
            </a:pPr>
            <a:r>
              <a:rPr lang="en-US" dirty="0" err="1">
                <a:uFillTx/>
              </a:rPr>
              <a:t>row_cache_save_period</a:t>
            </a:r>
            <a:r>
              <a:rPr lang="en-US" dirty="0">
                <a:uFillTx/>
              </a:rPr>
              <a:t>: This indicates the number of seconds that a row should be cached for. The default is zero to disable row caching.</a:t>
            </a:r>
          </a:p>
          <a:p>
            <a:pPr marL="158750" indent="0">
              <a:buNone/>
            </a:pPr>
            <a:r>
              <a:rPr lang="en-US" dirty="0" err="1">
                <a:uFillTx/>
              </a:rPr>
              <a:t>row_cache_keys_to_save</a:t>
            </a:r>
            <a:r>
              <a:rPr lang="en-US" dirty="0">
                <a:uFillTx/>
              </a:rPr>
              <a:t>: This determines the maximum number of rows to save in the cache.</a:t>
            </a:r>
          </a:p>
          <a:p>
            <a:pPr marL="158750" indent="0">
              <a:buNone/>
            </a:pPr>
            <a:r>
              <a:rPr lang="en-US" dirty="0" err="1">
                <a:uFillTx/>
              </a:rPr>
              <a:t>counter_cache_size_in_mb</a:t>
            </a:r>
            <a:r>
              <a:rPr lang="en-US" dirty="0">
                <a:uFillTx/>
              </a:rPr>
              <a:t>: This sets the amount of memory on-heap to use for the counter cache, which can help reduce problems with counter lock contention. By default, it is sized at either 2.5% of the heap or 50 MB, whichever is the lesser. It can be disabled by setting it to zero.</a:t>
            </a:r>
          </a:p>
          <a:p>
            <a:pPr marL="158750" indent="0">
              <a:buNone/>
            </a:pPr>
            <a:r>
              <a:rPr lang="en-US" dirty="0" err="1">
                <a:uFillTx/>
              </a:rPr>
              <a:t>counter_cache_save_period</a:t>
            </a:r>
            <a:r>
              <a:rPr lang="en-US" dirty="0">
                <a:uFillTx/>
              </a:rPr>
              <a:t>: This determines how long to keep entries in the counter cache. The default is 7200 seconds (2 hours).</a:t>
            </a:r>
          </a:p>
          <a:p>
            <a:pPr marL="158750" indent="0">
              <a:buNone/>
            </a:pPr>
            <a:r>
              <a:rPr lang="en-US" dirty="0" err="1">
                <a:uFillTx/>
              </a:rPr>
              <a:t>counter_cache_keys_to_save</a:t>
            </a:r>
            <a:r>
              <a:rPr lang="en-US" dirty="0">
                <a:uFillTx/>
              </a:rPr>
              <a:t>: This determines the maximum number of entries to save in the counter cache.</a:t>
            </a:r>
          </a:p>
          <a:p>
            <a:pPr marL="158750" indent="0">
              <a:buNone/>
            </a:pPr>
            <a:r>
              <a:rPr lang="en-US" dirty="0" err="1">
                <a:uFillTx/>
              </a:rPr>
              <a:t>saved_caches_directory</a:t>
            </a:r>
            <a:r>
              <a:rPr lang="en-US" dirty="0">
                <a:uFillTx/>
              </a:rPr>
              <a:t>: This specifies the on-disk location of the saved caches. It defaults to $CASSANDRA_HOME/data/</a:t>
            </a:r>
            <a:r>
              <a:rPr lang="en-US" dirty="0" err="1">
                <a:uFillTx/>
              </a:rPr>
              <a:t>saved_caches</a:t>
            </a:r>
            <a:r>
              <a:rPr lang="en-US" dirty="0">
                <a:uFillTx/>
              </a:rPr>
              <a:t>.</a:t>
            </a:r>
          </a:p>
          <a:p>
            <a:pPr marL="158750" indent="0">
              <a:buNone/>
            </a:pPr>
            <a:r>
              <a:rPr lang="en-US" dirty="0" err="1">
                <a:uFillTx/>
              </a:rPr>
              <a:t>commitlog_sync</a:t>
            </a:r>
            <a:r>
              <a:rPr lang="en-US" dirty="0">
                <a:uFillTx/>
              </a:rPr>
              <a:t>: This determines the behavior around how often </a:t>
            </a:r>
            <a:r>
              <a:rPr lang="en-US" dirty="0" err="1">
                <a:uFillTx/>
              </a:rPr>
              <a:t>fsync</a:t>
            </a:r>
            <a:r>
              <a:rPr lang="en-US" dirty="0">
                <a:uFillTx/>
              </a:rPr>
              <a:t> is invoked to persist the </a:t>
            </a:r>
            <a:r>
              <a:rPr lang="en-US" dirty="0" err="1">
                <a:uFillTx/>
              </a:rPr>
              <a:t>commitlog</a:t>
            </a:r>
            <a:r>
              <a:rPr lang="en-US" dirty="0">
                <a:uFillTx/>
              </a:rPr>
              <a:t> to disk. Available options are as follows:</a:t>
            </a:r>
          </a:p>
          <a:p>
            <a:pPr marL="158750" indent="0">
              <a:buNone/>
            </a:pPr>
            <a:r>
              <a:rPr lang="en-US" dirty="0">
                <a:uFillTx/>
              </a:rPr>
              <a:t>batch: The node does not acknowledge writes until </a:t>
            </a:r>
            <a:r>
              <a:rPr lang="en-US" dirty="0" err="1">
                <a:uFillTx/>
              </a:rPr>
              <a:t>fsync</a:t>
            </a:r>
            <a:r>
              <a:rPr lang="en-US" dirty="0">
                <a:uFillTx/>
              </a:rPr>
              <a:t> has completed on the </a:t>
            </a:r>
            <a:r>
              <a:rPr lang="en-US" dirty="0" err="1">
                <a:uFillTx/>
              </a:rPr>
              <a:t>commitlog</a:t>
            </a:r>
            <a:r>
              <a:rPr lang="en-US" dirty="0">
                <a:uFillTx/>
              </a:rPr>
              <a:t>, waiting </a:t>
            </a:r>
            <a:r>
              <a:rPr lang="en-US" dirty="0" err="1">
                <a:uFillTx/>
              </a:rPr>
              <a:t>commitlog_sync_batch_window_in_ms</a:t>
            </a:r>
            <a:r>
              <a:rPr lang="en-US" dirty="0">
                <a:uFillTx/>
              </a:rPr>
              <a:t> time between </a:t>
            </a:r>
            <a:r>
              <a:rPr lang="en-US" dirty="0" err="1">
                <a:uFillTx/>
              </a:rPr>
              <a:t>fsync</a:t>
            </a:r>
            <a:r>
              <a:rPr lang="en-US" dirty="0">
                <a:uFillTx/>
              </a:rPr>
              <a:t> calls</a:t>
            </a:r>
          </a:p>
          <a:p>
            <a:pPr marL="158750" indent="0">
              <a:buNone/>
            </a:pPr>
            <a:r>
              <a:rPr lang="en-US" dirty="0">
                <a:uFillTx/>
              </a:rPr>
              <a:t>periodic: The node acknowledges writes immediately, but </a:t>
            </a:r>
            <a:r>
              <a:rPr lang="en-US" dirty="0" err="1">
                <a:uFillTx/>
              </a:rPr>
              <a:t>fsync</a:t>
            </a:r>
            <a:r>
              <a:rPr lang="en-US" dirty="0">
                <a:uFillTx/>
              </a:rPr>
              <a:t> may not be called on the </a:t>
            </a:r>
            <a:r>
              <a:rPr lang="en-US" dirty="0" err="1">
                <a:uFillTx/>
              </a:rPr>
              <a:t>commitlog</a:t>
            </a:r>
            <a:r>
              <a:rPr lang="en-US" dirty="0">
                <a:uFillTx/>
              </a:rPr>
              <a:t> until the next </a:t>
            </a:r>
            <a:r>
              <a:rPr lang="en-US" dirty="0" err="1">
                <a:uFillTx/>
              </a:rPr>
              <a:t>commitlog_sync_period_in_ms</a:t>
            </a:r>
            <a:r>
              <a:rPr lang="en-US" dirty="0">
                <a:uFillTx/>
              </a:rPr>
              <a:t> interval</a:t>
            </a:r>
          </a:p>
          <a:p>
            <a:pPr marL="158750" indent="0">
              <a:buNone/>
            </a:pPr>
            <a:r>
              <a:rPr lang="en-US" dirty="0">
                <a:uFillTx/>
              </a:rPr>
              <a:t>Note</a:t>
            </a:r>
          </a:p>
          <a:p>
            <a:pPr marL="158750" indent="0">
              <a:buNone/>
            </a:pPr>
            <a:r>
              <a:rPr lang="en-US" dirty="0">
                <a:uFillTx/>
              </a:rPr>
              <a:t>Just because </a:t>
            </a:r>
            <a:r>
              <a:rPr lang="en-US" dirty="0" err="1">
                <a:uFillTx/>
              </a:rPr>
              <a:t>fsync</a:t>
            </a:r>
            <a:r>
              <a:rPr lang="en-US" dirty="0">
                <a:uFillTx/>
              </a:rPr>
              <a:t> has been called, that does not necessarily mean that the data has been fully-persisted, as it could be in the disk cache.</a:t>
            </a:r>
          </a:p>
          <a:p>
            <a:pPr marL="158750" indent="0">
              <a:buNone/>
            </a:pPr>
            <a:endParaRPr lang="en-US" dirty="0">
              <a:uFillTx/>
            </a:endParaRPr>
          </a:p>
          <a:p>
            <a:pPr marL="158750" indent="0">
              <a:buNone/>
            </a:pPr>
            <a:r>
              <a:rPr lang="en-US" dirty="0" err="1">
                <a:uFillTx/>
              </a:rPr>
              <a:t>commitlog_segment_size_in_mb</a:t>
            </a:r>
            <a:r>
              <a:rPr lang="en-US" dirty="0">
                <a:uFillTx/>
              </a:rPr>
              <a:t>: This determines the size of the </a:t>
            </a:r>
            <a:r>
              <a:rPr lang="en-US" dirty="0" err="1">
                <a:uFillTx/>
              </a:rPr>
              <a:t>commitlog</a:t>
            </a:r>
            <a:r>
              <a:rPr lang="en-US" dirty="0">
                <a:uFillTx/>
              </a:rPr>
              <a:t> files. Note that this setting works in tandem with the settings from the </a:t>
            </a:r>
            <a:r>
              <a:rPr lang="en-US" dirty="0" err="1">
                <a:uFillTx/>
              </a:rPr>
              <a:t>commitlog_archiving.propertiesfile</a:t>
            </a:r>
            <a:r>
              <a:rPr lang="en-US" dirty="0">
                <a:uFillTx/>
              </a:rPr>
              <a:t>. You can use them together to accurately set/estimate the disk footprint of your </a:t>
            </a:r>
            <a:r>
              <a:rPr lang="en-US" dirty="0" err="1">
                <a:uFillTx/>
              </a:rPr>
              <a:t>commitlog</a:t>
            </a:r>
            <a:r>
              <a:rPr lang="en-US" dirty="0">
                <a:uFillTx/>
              </a:rPr>
              <a:t>.</a:t>
            </a:r>
          </a:p>
          <a:p>
            <a:pPr marL="158750" indent="0">
              <a:buNone/>
            </a:pPr>
            <a:r>
              <a:rPr lang="en-US" dirty="0" err="1">
                <a:uFillTx/>
              </a:rPr>
              <a:t>max_mutation_size_in_kb</a:t>
            </a:r>
            <a:r>
              <a:rPr lang="en-US" dirty="0">
                <a:uFillTx/>
              </a:rPr>
              <a:t>: This forces an upper limit on the size of a mutation in KB. If this setting is used, </a:t>
            </a:r>
            <a:r>
              <a:rPr lang="en-US" dirty="0" err="1">
                <a:uFillTx/>
              </a:rPr>
              <a:t>commitlog_segment_size_in_mbshould</a:t>
            </a:r>
            <a:r>
              <a:rPr lang="en-US" dirty="0">
                <a:uFillTx/>
              </a:rPr>
              <a:t> be set to twice its value (times 1024).</a:t>
            </a:r>
            <a:endParaRPr dirty="0">
              <a:uFillTx/>
            </a:endParaRPr>
          </a:p>
        </p:txBody>
      </p:sp>
    </p:spTree>
    <p:extLst>
      <p:ext uri="{BB962C8B-B14F-4D97-AF65-F5344CB8AC3E}">
        <p14:creationId xmlns:p14="http://schemas.microsoft.com/office/powerpoint/2010/main" val="3998989949"/>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Arial" panose="020B0604020202020204" pitchFamily="34" charset="0"/>
              <a:buChar char="•"/>
            </a:pPr>
            <a:r>
              <a:rPr lang="en-US" b="0" i="0" dirty="0" err="1">
                <a:solidFill>
                  <a:srgbClr val="FFFFFF"/>
                </a:solidFill>
                <a:effectLst/>
                <a:latin typeface="Lato" panose="020F0502020204030203" pitchFamily="34" charset="0"/>
              </a:rPr>
              <a:t>seed_provider</a:t>
            </a:r>
            <a:r>
              <a:rPr lang="en-US" b="0" i="0" dirty="0">
                <a:solidFill>
                  <a:srgbClr val="FFFFFF"/>
                </a:solidFill>
                <a:effectLst/>
                <a:latin typeface="Lato" panose="020F0502020204030203" pitchFamily="34" charset="0"/>
              </a:rPr>
              <a:t>:</a:t>
            </a:r>
            <a:r>
              <a:rPr lang="en-US" b="1" i="0" dirty="0">
                <a:solidFill>
                  <a:srgbClr val="FFFFFF"/>
                </a:solidFill>
                <a:effectLst/>
                <a:latin typeface="Lato" panose="020F0502020204030203" pitchFamily="34" charset="0"/>
              </a:rPr>
              <a:t> </a:t>
            </a:r>
            <a:r>
              <a:rPr lang="en-US" b="0" i="0" dirty="0">
                <a:solidFill>
                  <a:srgbClr val="FFFFFF"/>
                </a:solidFill>
                <a:effectLst/>
                <a:latin typeface="Lato" panose="020F0502020204030203" pitchFamily="34" charset="0"/>
              </a:rPr>
              <a:t>Apache Cassandra delivers with one seed provider: the </a:t>
            </a:r>
            <a:r>
              <a:rPr lang="en-US" b="0" i="0" dirty="0" err="1">
                <a:solidFill>
                  <a:srgbClr val="FFFFFF"/>
                </a:solidFill>
                <a:effectLst/>
                <a:latin typeface="Lato" panose="020F0502020204030203" pitchFamily="34" charset="0"/>
              </a:rPr>
              <a:t>SimpleSeedProvider</a:t>
            </a:r>
            <a:r>
              <a:rPr lang="en-US" b="0" i="0" dirty="0">
                <a:solidFill>
                  <a:srgbClr val="FFFFFF"/>
                </a:solidFill>
                <a:effectLst/>
                <a:latin typeface="Lato" panose="020F0502020204030203" pitchFamily="34" charset="0"/>
              </a:rPr>
              <a:t>. Most users will never need to alter this.</a:t>
            </a:r>
          </a:p>
          <a:p>
            <a:pPr marL="457200" marR="457200" algn="l"/>
            <a:r>
              <a:rPr lang="en-US" b="0" i="0" dirty="0">
                <a:solidFill>
                  <a:srgbClr val="FFFFFF"/>
                </a:solidFill>
                <a:effectLst/>
                <a:latin typeface="Montserrat-subs"/>
              </a:rPr>
              <a:t>Note</a:t>
            </a:r>
          </a:p>
          <a:p>
            <a:pPr marL="457200" marR="457200" algn="l"/>
            <a:r>
              <a:rPr lang="en-US" b="0" i="0" dirty="0">
                <a:solidFill>
                  <a:srgbClr val="FFFFFF"/>
                </a:solidFill>
                <a:effectLst/>
                <a:latin typeface="Lato" panose="020F0502020204030203" pitchFamily="34" charset="0"/>
              </a:rPr>
              <a:t>Like many classes in Apache Cassandra, this setting is pluggable, allowing you to use third-party or custom seed providers. You can write your own, as long as it implements the </a:t>
            </a:r>
            <a:r>
              <a:rPr lang="en-US" b="0" i="0" dirty="0" err="1">
                <a:solidFill>
                  <a:srgbClr val="FFFFFF"/>
                </a:solidFill>
                <a:effectLst/>
                <a:latin typeface="Lato" panose="020F0502020204030203" pitchFamily="34" charset="0"/>
              </a:rPr>
              <a:t>SeedProvider</a:t>
            </a:r>
            <a:r>
              <a:rPr lang="en-US" b="0" i="0" dirty="0">
                <a:solidFill>
                  <a:srgbClr val="FFFFFF"/>
                </a:solidFill>
                <a:effectLst/>
                <a:latin typeface="Lato" panose="020F0502020204030203" pitchFamily="34" charset="0"/>
              </a:rPr>
              <a:t> interface.</a:t>
            </a:r>
          </a:p>
          <a:p>
            <a:pPr marL="158750" indent="0">
              <a:buNone/>
            </a:pPr>
            <a:endParaRPr dirty="0">
              <a:uFillTx/>
            </a:endParaRPr>
          </a:p>
        </p:txBody>
      </p:sp>
    </p:spTree>
    <p:extLst>
      <p:ext uri="{BB962C8B-B14F-4D97-AF65-F5344CB8AC3E}">
        <p14:creationId xmlns:p14="http://schemas.microsoft.com/office/powerpoint/2010/main" val="20288660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FFFFFF"/>
                </a:solidFill>
                <a:effectLst/>
                <a:latin typeface="Montserrat-subs"/>
              </a:rPr>
              <a:t>Note</a:t>
            </a:r>
          </a:p>
          <a:p>
            <a:pPr algn="l"/>
            <a:r>
              <a:rPr lang="en-US" b="0" i="0" dirty="0">
                <a:solidFill>
                  <a:srgbClr val="FFFFFF"/>
                </a:solidFill>
                <a:effectLst/>
                <a:latin typeface="Lato" panose="020F0502020204030203" pitchFamily="34" charset="0"/>
              </a:rPr>
              <a:t>The </a:t>
            </a:r>
            <a:r>
              <a:rPr lang="en-US" b="0" i="0" dirty="0" err="1">
                <a:solidFill>
                  <a:srgbClr val="FFFFFF"/>
                </a:solidFill>
                <a:effectLst/>
                <a:latin typeface="Lato" panose="020F0502020204030203" pitchFamily="34" charset="0"/>
              </a:rPr>
              <a:t>cqlsh</a:t>
            </a:r>
            <a:r>
              <a:rPr lang="en-US" b="0" i="0" dirty="0">
                <a:solidFill>
                  <a:srgbClr val="FFFFFF"/>
                </a:solidFill>
                <a:effectLst/>
                <a:latin typeface="Lato" panose="020F0502020204030203" pitchFamily="34" charset="0"/>
              </a:rPr>
              <a:t> prompt changes depending on the user and </a:t>
            </a:r>
            <a:r>
              <a:rPr lang="en-US" b="0" i="0" dirty="0" err="1">
                <a:solidFill>
                  <a:srgbClr val="FFFFFF"/>
                </a:solidFill>
                <a:effectLst/>
                <a:latin typeface="Lato" panose="020F0502020204030203" pitchFamily="34" charset="0"/>
              </a:rPr>
              <a:t>keyspace</a:t>
            </a:r>
            <a:r>
              <a:rPr lang="en-US" b="0" i="0" dirty="0">
                <a:solidFill>
                  <a:srgbClr val="FFFFFF"/>
                </a:solidFill>
                <a:effectLst/>
                <a:latin typeface="Lato" panose="020F0502020204030203" pitchFamily="34" charset="0"/>
              </a:rPr>
              <a:t> currently being used.</a:t>
            </a:r>
          </a:p>
          <a:p>
            <a:pPr marL="158750" indent="0">
              <a:buNone/>
            </a:pPr>
            <a:endParaRPr dirty="0">
              <a:uFillTx/>
            </a:endParaRPr>
          </a:p>
        </p:txBody>
      </p:sp>
    </p:spTree>
    <p:extLst>
      <p:ext uri="{BB962C8B-B14F-4D97-AF65-F5344CB8AC3E}">
        <p14:creationId xmlns:p14="http://schemas.microsoft.com/office/powerpoint/2010/main" val="427137001"/>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pPr marL="158750" indent="0">
              <a:buNone/>
            </a:pPr>
            <a:r>
              <a:rPr lang="en-US" dirty="0">
                <a:uFillTx/>
              </a:rPr>
              <a:t>Note</a:t>
            </a:r>
          </a:p>
          <a:p>
            <a:pPr marL="158750" indent="0">
              <a:buNone/>
            </a:pPr>
            <a:r>
              <a:rPr lang="en-US" dirty="0">
                <a:uFillTx/>
              </a:rPr>
              <a:t>Remember, specifying a node as a seed node does not differentiate it from its peers in any way. All seed nodes really do is provide a way for a new node to figure out the cluster topology. Any existing node can be a seed node for a new node. Nodes that specify themselves as seed nodes will not bootstrap (stream data upon joining).</a:t>
            </a:r>
          </a:p>
          <a:p>
            <a:pPr marL="158750" indent="0">
              <a:buNone/>
            </a:pPr>
            <a:endParaRPr lang="en-US" dirty="0">
              <a:uFillTx/>
            </a:endParaRPr>
          </a:p>
          <a:p>
            <a:pPr marL="158750" indent="0">
              <a:buNone/>
            </a:pPr>
            <a:r>
              <a:rPr lang="en-US" dirty="0" err="1">
                <a:uFillTx/>
              </a:rPr>
              <a:t>concurrent_reads</a:t>
            </a:r>
            <a:r>
              <a:rPr lang="en-US" dirty="0">
                <a:uFillTx/>
              </a:rPr>
              <a:t>: This compute </a:t>
            </a:r>
            <a:r>
              <a:rPr lang="en-US" dirty="0" err="1">
                <a:uFillTx/>
              </a:rPr>
              <a:t>concurrent_readsas</a:t>
            </a:r>
            <a:r>
              <a:rPr lang="en-US" dirty="0">
                <a:uFillTx/>
              </a:rPr>
              <a:t> the number of hard drives x 16. The default value of 32 should work for most implementations. Note that Cassandra will fail to start if this value is less than 1.</a:t>
            </a:r>
          </a:p>
          <a:p>
            <a:pPr marL="158750" indent="0">
              <a:buNone/>
            </a:pPr>
            <a:r>
              <a:rPr lang="en-US" dirty="0" err="1">
                <a:uFillTx/>
              </a:rPr>
              <a:t>concurrent_writes</a:t>
            </a:r>
            <a:r>
              <a:rPr lang="en-US" dirty="0">
                <a:uFillTx/>
              </a:rPr>
              <a:t>: As writes tend to be more dependent on CPU cores than they are on-disk I/O, </a:t>
            </a:r>
            <a:r>
              <a:rPr lang="en-US" dirty="0" err="1">
                <a:uFillTx/>
              </a:rPr>
              <a:t>concurrent_writescan</a:t>
            </a:r>
            <a:r>
              <a:rPr lang="en-US" dirty="0">
                <a:uFillTx/>
              </a:rPr>
              <a:t> be computed as CPU cores x eight. The default value of 32 should work for most implementations.</a:t>
            </a:r>
          </a:p>
          <a:p>
            <a:pPr marL="158750" indent="0">
              <a:buNone/>
            </a:pPr>
            <a:r>
              <a:rPr lang="en-US" dirty="0" err="1">
                <a:uFillTx/>
              </a:rPr>
              <a:t>concurrent_counter_writes</a:t>
            </a:r>
            <a:r>
              <a:rPr lang="en-US" dirty="0">
                <a:uFillTx/>
              </a:rPr>
              <a:t>: The </a:t>
            </a:r>
            <a:r>
              <a:rPr lang="en-US" dirty="0" err="1">
                <a:uFillTx/>
              </a:rPr>
              <a:t>concurrent_counter_writesproperty</a:t>
            </a:r>
            <a:r>
              <a:rPr lang="en-US" dirty="0">
                <a:uFillTx/>
              </a:rPr>
              <a:t> should be computed in the same way </a:t>
            </a:r>
            <a:r>
              <a:rPr lang="en-US" dirty="0" err="1">
                <a:uFillTx/>
              </a:rPr>
              <a:t>asconcurrent_reads</a:t>
            </a:r>
            <a:r>
              <a:rPr lang="en-US" dirty="0">
                <a:uFillTx/>
              </a:rPr>
              <a:t>. This is because counter updates perform a read before they write, and will be bottlenecked more by their read time than their write time. It also defaults to 32.</a:t>
            </a:r>
          </a:p>
          <a:p>
            <a:pPr marL="158750" indent="0">
              <a:buNone/>
            </a:pPr>
            <a:r>
              <a:rPr lang="en-US" dirty="0" err="1">
                <a:uFillTx/>
              </a:rPr>
              <a:t>concurrent_materialized_view_writes</a:t>
            </a:r>
            <a:r>
              <a:rPr lang="en-US" dirty="0">
                <a:uFillTx/>
              </a:rPr>
              <a:t>: This also performs a read, so it should be set under similar conditions to </a:t>
            </a:r>
            <a:r>
              <a:rPr lang="en-US" dirty="0" err="1">
                <a:uFillTx/>
              </a:rPr>
              <a:t>concurrent_counter_writes</a:t>
            </a:r>
            <a:r>
              <a:rPr lang="en-US" dirty="0">
                <a:uFillTx/>
              </a:rPr>
              <a:t>. It also defaults to 32.</a:t>
            </a:r>
          </a:p>
          <a:p>
            <a:pPr marL="158750" indent="0">
              <a:buNone/>
            </a:pPr>
            <a:r>
              <a:rPr lang="en-US" dirty="0" err="1">
                <a:uFillTx/>
              </a:rPr>
              <a:t>file_cache_size_in_mb</a:t>
            </a:r>
            <a:r>
              <a:rPr lang="en-US" dirty="0">
                <a:uFillTx/>
              </a:rPr>
              <a:t>: This sets the maximum amount of off-heap RAM to be used for </a:t>
            </a:r>
            <a:r>
              <a:rPr lang="en-US" dirty="0" err="1">
                <a:uFillTx/>
              </a:rPr>
              <a:t>SSTable</a:t>
            </a:r>
            <a:r>
              <a:rPr lang="en-US" dirty="0">
                <a:uFillTx/>
              </a:rPr>
              <a:t> chunk cache and buffer pooling. The default is either 512 MB or one-quarter of the maximum heap size, whichever is the lesser.</a:t>
            </a:r>
          </a:p>
          <a:p>
            <a:pPr marL="158750" indent="0">
              <a:buNone/>
            </a:pPr>
            <a:r>
              <a:rPr lang="en-US" dirty="0" err="1">
                <a:uFillTx/>
              </a:rPr>
              <a:t>disk_optimization_strategy</a:t>
            </a:r>
            <a:r>
              <a:rPr lang="en-US" dirty="0">
                <a:uFillTx/>
              </a:rPr>
              <a:t>: Cassandra can make small optimizations to help reads perform better. There are two possible options:</a:t>
            </a:r>
          </a:p>
          <a:p>
            <a:pPr marL="158750" indent="0">
              <a:buNone/>
            </a:pPr>
            <a:r>
              <a:rPr lang="en-US" dirty="0" err="1">
                <a:uFillTx/>
              </a:rPr>
              <a:t>ssd</a:t>
            </a:r>
            <a:r>
              <a:rPr lang="en-US" dirty="0">
                <a:uFillTx/>
              </a:rPr>
              <a:t>: The default setting, for use if the instance is backed by SSDs</a:t>
            </a:r>
          </a:p>
          <a:p>
            <a:pPr marL="158750" indent="0">
              <a:buNone/>
            </a:pPr>
            <a:r>
              <a:rPr lang="en-US" dirty="0">
                <a:uFillTx/>
              </a:rPr>
              <a:t>spinning: To be used if the instance is backed by platter and spindle-based storage</a:t>
            </a:r>
          </a:p>
          <a:p>
            <a:pPr marL="158750" indent="0">
              <a:buNone/>
            </a:pPr>
            <a:r>
              <a:rPr lang="en-US" dirty="0" err="1">
                <a:uFillTx/>
              </a:rPr>
              <a:t>memtable_heap_space_in_mb</a:t>
            </a:r>
            <a:r>
              <a:rPr lang="en-US" dirty="0">
                <a:uFillTx/>
              </a:rPr>
              <a:t>: This indicates the maximum amount of RAM to use for on-heap </a:t>
            </a:r>
            <a:r>
              <a:rPr lang="en-US" dirty="0" err="1">
                <a:uFillTx/>
              </a:rPr>
              <a:t>memtables</a:t>
            </a:r>
            <a:r>
              <a:rPr lang="en-US" dirty="0">
                <a:uFillTx/>
              </a:rPr>
              <a:t>. The default value is one-quarter of the maximum heap size.</a:t>
            </a:r>
          </a:p>
          <a:p>
            <a:pPr marL="158750" indent="0">
              <a:buNone/>
            </a:pPr>
            <a:r>
              <a:rPr lang="en-US" dirty="0" err="1">
                <a:uFillTx/>
              </a:rPr>
              <a:t>memtable_offheap_space_in_mb</a:t>
            </a:r>
            <a:r>
              <a:rPr lang="en-US" dirty="0">
                <a:uFillTx/>
              </a:rPr>
              <a:t>: This indicates the maximum amount of RAM to use for off-heap </a:t>
            </a:r>
            <a:r>
              <a:rPr lang="en-US" dirty="0" err="1">
                <a:uFillTx/>
              </a:rPr>
              <a:t>memtables</a:t>
            </a:r>
            <a:r>
              <a:rPr lang="en-US" dirty="0">
                <a:uFillTx/>
              </a:rPr>
              <a:t>. The default value is one-quarter of the maximum heap size.</a:t>
            </a:r>
          </a:p>
          <a:p>
            <a:pPr marL="158750" indent="0">
              <a:buNone/>
            </a:pPr>
            <a:r>
              <a:rPr lang="en-US" dirty="0" err="1">
                <a:uFillTx/>
              </a:rPr>
              <a:t>memtable_allocation_type</a:t>
            </a:r>
            <a:r>
              <a:rPr lang="en-US" dirty="0">
                <a:uFillTx/>
              </a:rPr>
              <a:t>: This property is new as of Cassandra 2.1, and allows you to direct Cassandra to move some of its </a:t>
            </a:r>
            <a:r>
              <a:rPr lang="en-US" dirty="0" err="1">
                <a:uFillTx/>
              </a:rPr>
              <a:t>memtable</a:t>
            </a:r>
            <a:r>
              <a:rPr lang="en-US" dirty="0">
                <a:uFillTx/>
              </a:rPr>
              <a:t> processing off the JVM heap. On machines with smaller heaps, this can help to alleviate some of the heap pressure. The following options are available for configuration:</a:t>
            </a:r>
          </a:p>
          <a:p>
            <a:pPr marL="158750" indent="0">
              <a:buNone/>
            </a:pPr>
            <a:r>
              <a:rPr lang="en-US" dirty="0" err="1">
                <a:uFillTx/>
              </a:rPr>
              <a:t>heap_buffers</a:t>
            </a:r>
            <a:r>
              <a:rPr lang="en-US" dirty="0">
                <a:uFillTx/>
              </a:rPr>
              <a:t>: This is the default setting, and keeps </a:t>
            </a:r>
            <a:r>
              <a:rPr lang="en-US" dirty="0" err="1">
                <a:uFillTx/>
              </a:rPr>
              <a:t>memtable</a:t>
            </a:r>
            <a:r>
              <a:rPr lang="en-US" dirty="0">
                <a:uFillTx/>
              </a:rPr>
              <a:t> objects on the JVM heap</a:t>
            </a:r>
          </a:p>
          <a:p>
            <a:pPr marL="158750" indent="0">
              <a:buNone/>
            </a:pPr>
            <a:r>
              <a:rPr lang="en-US" dirty="0" err="1">
                <a:uFillTx/>
              </a:rPr>
              <a:t>offheap_buffers</a:t>
            </a:r>
            <a:r>
              <a:rPr lang="en-US" dirty="0">
                <a:uFillTx/>
              </a:rPr>
              <a:t>: This moves cell names and values to buffer objects off-heap (Ellis, 2014)</a:t>
            </a:r>
          </a:p>
          <a:p>
            <a:pPr marL="158750" indent="0">
              <a:buNone/>
            </a:pPr>
            <a:r>
              <a:rPr lang="en-US" dirty="0" err="1">
                <a:uFillTx/>
              </a:rPr>
              <a:t>offheap_objects</a:t>
            </a:r>
            <a:r>
              <a:rPr lang="en-US" dirty="0">
                <a:uFillTx/>
              </a:rPr>
              <a:t>: This moves the whole cell off-heap, leaving only a reference on the heap (Ellis, 2014), pointing to the off-heap cells</a:t>
            </a:r>
          </a:p>
          <a:p>
            <a:pPr marL="158750" indent="0">
              <a:buNone/>
            </a:pPr>
            <a:r>
              <a:rPr lang="en-US" dirty="0" err="1">
                <a:uFillTx/>
              </a:rPr>
              <a:t>commitlog_total_space_in_mb</a:t>
            </a:r>
            <a:r>
              <a:rPr lang="en-US" dirty="0">
                <a:uFillTx/>
              </a:rPr>
              <a:t>: This indicates the maximum amount of on-disk space to use for the </a:t>
            </a:r>
            <a:r>
              <a:rPr lang="en-US" dirty="0" err="1">
                <a:uFillTx/>
              </a:rPr>
              <a:t>commitlog</a:t>
            </a:r>
            <a:r>
              <a:rPr lang="en-US" dirty="0">
                <a:uFillTx/>
              </a:rPr>
              <a:t>. When the active </a:t>
            </a:r>
            <a:r>
              <a:rPr lang="en-US" dirty="0" err="1">
                <a:uFillTx/>
              </a:rPr>
              <a:t>commitlog</a:t>
            </a:r>
            <a:r>
              <a:rPr lang="en-US" dirty="0">
                <a:uFillTx/>
              </a:rPr>
              <a:t> file exceeds this value, the tables in the oldest segment are flushed to disk. The default size is either one-quarter of the max heap or 8 GB, whichever is the lesser.</a:t>
            </a:r>
          </a:p>
          <a:p>
            <a:pPr marL="158750" indent="0">
              <a:buNone/>
            </a:pPr>
            <a:r>
              <a:rPr lang="en-US" dirty="0" err="1">
                <a:uFillTx/>
              </a:rPr>
              <a:t>memtable_flush_writers</a:t>
            </a:r>
            <a:r>
              <a:rPr lang="en-US" dirty="0">
                <a:uFillTx/>
              </a:rPr>
              <a:t>: This property indicates how many threads should be used to flush </a:t>
            </a:r>
            <a:r>
              <a:rPr lang="en-US" dirty="0" err="1">
                <a:uFillTx/>
              </a:rPr>
              <a:t>memtables</a:t>
            </a:r>
            <a:r>
              <a:rPr lang="en-US" dirty="0">
                <a:uFillTx/>
              </a:rPr>
              <a:t> to disk. The default value is calculated at two threads per data directory.</a:t>
            </a:r>
          </a:p>
          <a:p>
            <a:pPr marL="158750" indent="0">
              <a:buNone/>
            </a:pPr>
            <a:r>
              <a:rPr lang="en-US" dirty="0" err="1">
                <a:uFillTx/>
              </a:rPr>
              <a:t>cdc_total_space_in_mb</a:t>
            </a:r>
            <a:r>
              <a:rPr lang="en-US" dirty="0">
                <a:uFillTx/>
              </a:rPr>
              <a:t>: If CDC is enabled for a table, this sets the maximum amount of disk space to use for CDC logs. The default is either 4 GB or one-eighth of the available disk, whichever is the lesser.</a:t>
            </a:r>
          </a:p>
          <a:p>
            <a:pPr marL="158750" indent="0">
              <a:buNone/>
            </a:pPr>
            <a:r>
              <a:rPr lang="en-US" dirty="0" err="1">
                <a:uFillTx/>
              </a:rPr>
              <a:t>cdc_free_space_check_interval_ms</a:t>
            </a:r>
            <a:r>
              <a:rPr lang="en-US" dirty="0">
                <a:uFillTx/>
              </a:rPr>
              <a:t>: This property indicates how much time Cassandra waits before checking if more CDC space is available on-disk. The default value is 250 milliseconds.</a:t>
            </a:r>
          </a:p>
          <a:p>
            <a:pPr marL="158750" indent="0">
              <a:buNone/>
            </a:pPr>
            <a:r>
              <a:rPr lang="en-US" dirty="0" err="1">
                <a:uFillTx/>
              </a:rPr>
              <a:t>index_summary_capacity_in_mb</a:t>
            </a:r>
            <a:r>
              <a:rPr lang="en-US" dirty="0">
                <a:uFillTx/>
              </a:rPr>
              <a:t>: This indicates the amount of RAM allocated for </a:t>
            </a:r>
            <a:r>
              <a:rPr lang="en-US" dirty="0" err="1">
                <a:uFillTx/>
              </a:rPr>
              <a:t>SSTable</a:t>
            </a:r>
            <a:r>
              <a:rPr lang="en-US" dirty="0">
                <a:uFillTx/>
              </a:rPr>
              <a:t> index summaries. The default value is 5% of the maximum heap size.</a:t>
            </a:r>
          </a:p>
          <a:p>
            <a:pPr marL="158750" indent="0">
              <a:buNone/>
            </a:pPr>
            <a:r>
              <a:rPr lang="en-US" dirty="0" err="1">
                <a:uFillTx/>
              </a:rPr>
              <a:t>index_summary_resize_interval_in_minutes</a:t>
            </a:r>
            <a:r>
              <a:rPr lang="en-US" dirty="0">
                <a:uFillTx/>
              </a:rPr>
              <a:t>: This is the duration in minutes after which the index summaries are resampled. The default value is 60 minutes.</a:t>
            </a:r>
          </a:p>
          <a:p>
            <a:pPr marL="158750" indent="0">
              <a:buNone/>
            </a:pPr>
            <a:r>
              <a:rPr lang="en-US" dirty="0" err="1">
                <a:uFillTx/>
              </a:rPr>
              <a:t>trickle_fsync</a:t>
            </a:r>
            <a:r>
              <a:rPr lang="en-US" dirty="0">
                <a:uFillTx/>
              </a:rPr>
              <a:t>: false: This enables calling </a:t>
            </a:r>
            <a:r>
              <a:rPr lang="en-US" dirty="0" err="1">
                <a:uFillTx/>
              </a:rPr>
              <a:t>fsync</a:t>
            </a:r>
            <a:r>
              <a:rPr lang="en-US" dirty="0">
                <a:uFillTx/>
              </a:rPr>
              <a:t> during sequential writes, which instructs the OS to flush the output buffers to disk. Without this setting, the OS decides when to flush the buffers, which can impact read performance. It is set to false by default, but should be enabled when Cassandra is backed by SSDs.</a:t>
            </a:r>
          </a:p>
          <a:p>
            <a:pPr marL="158750" indent="0">
              <a:buNone/>
            </a:pPr>
            <a:r>
              <a:rPr lang="en-US" dirty="0" err="1">
                <a:uFillTx/>
              </a:rPr>
              <a:t>trickle_fsync_interval_in_kb</a:t>
            </a:r>
            <a:r>
              <a:rPr lang="en-US" dirty="0">
                <a:uFillTx/>
              </a:rPr>
              <a:t>: This sets a threshold in KB for when to force </a:t>
            </a:r>
            <a:r>
              <a:rPr lang="en-US" dirty="0" err="1">
                <a:uFillTx/>
              </a:rPr>
              <a:t>fsync</a:t>
            </a:r>
            <a:r>
              <a:rPr lang="en-US" dirty="0">
                <a:uFillTx/>
              </a:rPr>
              <a:t> call, if </a:t>
            </a:r>
            <a:r>
              <a:rPr lang="en-US" dirty="0" err="1">
                <a:uFillTx/>
              </a:rPr>
              <a:t>trickle_fsyncis</a:t>
            </a:r>
            <a:r>
              <a:rPr lang="en-US" dirty="0">
                <a:uFillTx/>
              </a:rPr>
              <a:t> enabled.</a:t>
            </a:r>
          </a:p>
          <a:p>
            <a:pPr marL="158750" indent="0">
              <a:buNone/>
            </a:pPr>
            <a:r>
              <a:rPr lang="en-US" dirty="0" err="1">
                <a:uFillTx/>
              </a:rPr>
              <a:t>storage_port</a:t>
            </a:r>
            <a:r>
              <a:rPr lang="en-US" dirty="0">
                <a:uFillTx/>
              </a:rPr>
              <a:t>: This indicates the port that Apache Cassandra uses for internode communication, via TCP. It defaults to 7000.</a:t>
            </a:r>
          </a:p>
          <a:p>
            <a:pPr marL="158750" indent="0">
              <a:buNone/>
            </a:pPr>
            <a:r>
              <a:rPr lang="en-US" dirty="0" err="1">
                <a:uFillTx/>
              </a:rPr>
              <a:t>ssl_storage_port</a:t>
            </a:r>
            <a:r>
              <a:rPr lang="en-US" dirty="0">
                <a:uFillTx/>
              </a:rPr>
              <a:t>: When node-to-node SSL encryption is enabled, Apache Cassandra uses this port for internode communication, via TCP. It defaults to 7001.</a:t>
            </a:r>
          </a:p>
          <a:p>
            <a:pPr marL="158750" indent="0">
              <a:buNone/>
            </a:pPr>
            <a:r>
              <a:rPr lang="en-US" dirty="0" err="1">
                <a:uFillTx/>
              </a:rPr>
              <a:t>listen_address</a:t>
            </a:r>
            <a:r>
              <a:rPr lang="en-US" dirty="0">
                <a:uFillTx/>
              </a:rPr>
              <a:t>: This indicates the address of the instance to bind to and advertise to other Cassandra nodes. If the instance has both internal and external IP addresses, this should be set to the internal IP address. It defaults to localhost, which is always wrong in a plural node configuration.</a:t>
            </a:r>
          </a:p>
          <a:p>
            <a:pPr marL="158750" indent="0">
              <a:buNone/>
            </a:pPr>
            <a:r>
              <a:rPr lang="en-US" dirty="0">
                <a:uFillTx/>
              </a:rPr>
              <a:t>listen_interface_prefer_ipv6: This is a Boolean property that is useful if the instance has both IPv4 and IPv6 addresses, and instructs Cassandra to prefer one over the other when binding the </a:t>
            </a:r>
            <a:r>
              <a:rPr lang="en-US" dirty="0" err="1">
                <a:uFillTx/>
              </a:rPr>
              <a:t>listen_address</a:t>
            </a:r>
            <a:r>
              <a:rPr lang="en-US" dirty="0">
                <a:uFillTx/>
              </a:rPr>
              <a:t>. The default value is false.</a:t>
            </a:r>
          </a:p>
          <a:p>
            <a:pPr marL="158750" indent="0">
              <a:buNone/>
            </a:pPr>
            <a:r>
              <a:rPr lang="en-US" dirty="0" err="1">
                <a:uFillTx/>
              </a:rPr>
              <a:t>listen_interface</a:t>
            </a:r>
            <a:r>
              <a:rPr lang="en-US" dirty="0">
                <a:uFillTx/>
              </a:rPr>
              <a:t>_: This indicates the network interface to listen on. This can be specified instead of </a:t>
            </a:r>
            <a:r>
              <a:rPr lang="en-US" dirty="0" err="1">
                <a:uFillTx/>
              </a:rPr>
              <a:t>listen_address</a:t>
            </a:r>
            <a:r>
              <a:rPr lang="en-US" dirty="0">
                <a:uFillTx/>
              </a:rPr>
              <a:t>, but do not specify both.</a:t>
            </a:r>
          </a:p>
          <a:p>
            <a:pPr marL="158750" indent="0">
              <a:buNone/>
            </a:pPr>
            <a:r>
              <a:rPr lang="en-US" dirty="0" err="1">
                <a:uFillTx/>
              </a:rPr>
              <a:t>broadcast_address</a:t>
            </a:r>
            <a:r>
              <a:rPr lang="en-US" dirty="0">
                <a:uFillTx/>
              </a:rPr>
              <a:t>: This indicates the address of the instance to broadcast to the other nodes in the cluster. If the instance has both internal and external IP addresses, this should be set to the external IP address. It defaults to the value specified for </a:t>
            </a:r>
            <a:r>
              <a:rPr lang="en-US" dirty="0" err="1">
                <a:uFillTx/>
              </a:rPr>
              <a:t>listen_address</a:t>
            </a:r>
            <a:r>
              <a:rPr lang="en-US" dirty="0">
                <a:uFillTx/>
              </a:rPr>
              <a:t>.</a:t>
            </a:r>
          </a:p>
          <a:p>
            <a:pPr marL="158750" indent="0">
              <a:buNone/>
            </a:pPr>
            <a:r>
              <a:rPr lang="en-US" dirty="0" err="1">
                <a:uFillTx/>
              </a:rPr>
              <a:t>start_native_transport</a:t>
            </a:r>
            <a:r>
              <a:rPr lang="en-US" dirty="0">
                <a:uFillTx/>
              </a:rPr>
              <a:t>: This is a Boolean property that specifies whether or not Apache Cassandra should start its native transport server process. The default value is true.</a:t>
            </a:r>
          </a:p>
          <a:p>
            <a:pPr marL="158750" indent="0">
              <a:buNone/>
            </a:pPr>
            <a:r>
              <a:rPr lang="en-US" dirty="0">
                <a:uFillTx/>
              </a:rPr>
              <a:t>Note</a:t>
            </a:r>
          </a:p>
          <a:p>
            <a:pPr marL="158750" indent="0">
              <a:buNone/>
            </a:pPr>
            <a:r>
              <a:rPr lang="en-US" dirty="0">
                <a:uFillTx/>
              </a:rPr>
              <a:t>The native binary protocol is the new de facto standard for handling client connections to Cassandra. It should always be set to true, as the delivered </a:t>
            </a:r>
            <a:r>
              <a:rPr lang="en-US" dirty="0" err="1">
                <a:uFillTx/>
              </a:rPr>
              <a:t>cqlsh</a:t>
            </a:r>
            <a:r>
              <a:rPr lang="en-US" dirty="0">
                <a:uFillTx/>
              </a:rPr>
              <a:t> tool connects using this protocol.</a:t>
            </a:r>
          </a:p>
          <a:p>
            <a:pPr marL="158750" indent="0">
              <a:buNone/>
            </a:pPr>
            <a:endParaRPr lang="en-US" dirty="0">
              <a:uFillTx/>
            </a:endParaRPr>
          </a:p>
          <a:p>
            <a:pPr marL="158750" indent="0">
              <a:buNone/>
            </a:pPr>
            <a:r>
              <a:rPr lang="en-US" dirty="0" err="1">
                <a:uFillTx/>
              </a:rPr>
              <a:t>native_transport_port</a:t>
            </a:r>
            <a:r>
              <a:rPr lang="en-US" dirty="0">
                <a:uFillTx/>
              </a:rPr>
              <a:t>: This property specifies the port on which to listen for native binary protocol client traffic (TCP). The default value is 9042.</a:t>
            </a:r>
          </a:p>
          <a:p>
            <a:pPr marL="158750" indent="0">
              <a:buNone/>
            </a:pPr>
            <a:r>
              <a:rPr lang="en-US" dirty="0" err="1">
                <a:uFillTx/>
              </a:rPr>
              <a:t>start_rpc</a:t>
            </a:r>
            <a:r>
              <a:rPr lang="en-US" dirty="0">
                <a:uFillTx/>
              </a:rPr>
              <a:t>: This is a Boolean property indicating whether or not Apache Cassandra should start the Thrift RPC server process. The default value is false.</a:t>
            </a:r>
          </a:p>
          <a:p>
            <a:pPr marL="158750" indent="0">
              <a:buNone/>
            </a:pPr>
            <a:r>
              <a:rPr lang="en-US" dirty="0">
                <a:uFillTx/>
              </a:rPr>
              <a:t>Note</a:t>
            </a:r>
          </a:p>
          <a:p>
            <a:pPr marL="158750" indent="0">
              <a:buNone/>
            </a:pPr>
            <a:r>
              <a:rPr lang="en-US" dirty="0">
                <a:uFillTx/>
              </a:rPr>
              <a:t>Cassandra's Thrift RPC server has been deprecated since Cassandra 2.2, and will be removed with Apache Cassandra version 4.0. As the Hector project (Cassandra’s early Thrift-based client library) has been marked as inactive, and </a:t>
            </a:r>
            <a:r>
              <a:rPr lang="en-US" dirty="0" err="1">
                <a:uFillTx/>
              </a:rPr>
              <a:t>cqlsh</a:t>
            </a:r>
            <a:r>
              <a:rPr lang="en-US" dirty="0">
                <a:uFillTx/>
              </a:rPr>
              <a:t> no longer uses Thrift, there should not be any reason to enable this setting.</a:t>
            </a:r>
          </a:p>
          <a:p>
            <a:pPr marL="158750" indent="0">
              <a:buNone/>
            </a:pPr>
            <a:endParaRPr lang="en-US" dirty="0">
              <a:uFillTx/>
            </a:endParaRPr>
          </a:p>
          <a:p>
            <a:pPr marL="158750" indent="0">
              <a:buNone/>
            </a:pPr>
            <a:r>
              <a:rPr lang="en-US" dirty="0" err="1">
                <a:uFillTx/>
              </a:rPr>
              <a:t>rpc_address</a:t>
            </a:r>
            <a:r>
              <a:rPr lang="en-US" dirty="0">
                <a:uFillTx/>
              </a:rPr>
              <a:t>: This indicates the address of the instance to bind to and advertise for client connections, for both native binary and Thrift. If the instance has both internal and external IP addresses, this should be set to the internal IP address. It defaults to localhost, which is always wrong in a plural node configuration.</a:t>
            </a:r>
          </a:p>
          <a:p>
            <a:pPr marL="158750" indent="0">
              <a:buNone/>
            </a:pPr>
            <a:r>
              <a:rPr lang="en-US" dirty="0">
                <a:uFillTx/>
              </a:rPr>
              <a:t>rpc_interface_prefer_ipv6: This is a Boolean property that is useful if the instance has both IPv4 and IPv6 addresses, and instructs Cassandra to prefer one over the other for client connections. The default value is false.</a:t>
            </a:r>
          </a:p>
          <a:p>
            <a:pPr marL="158750" indent="0">
              <a:buNone/>
            </a:pPr>
            <a:r>
              <a:rPr lang="en-US" dirty="0" err="1">
                <a:uFillTx/>
              </a:rPr>
              <a:t>rpc_interface</a:t>
            </a:r>
            <a:r>
              <a:rPr lang="en-US" dirty="0">
                <a:uFillTx/>
              </a:rPr>
              <a:t>: This indicates the network interface to listen for client connections on. It can be specified instead of </a:t>
            </a:r>
            <a:r>
              <a:rPr lang="en-US" dirty="0" err="1">
                <a:uFillTx/>
              </a:rPr>
              <a:t>rpc_address</a:t>
            </a:r>
            <a:r>
              <a:rPr lang="en-US" dirty="0">
                <a:uFillTx/>
              </a:rPr>
              <a:t>, but do not specify both.</a:t>
            </a:r>
          </a:p>
          <a:p>
            <a:pPr marL="158750" indent="0">
              <a:buNone/>
            </a:pPr>
            <a:r>
              <a:rPr lang="en-US" dirty="0" err="1">
                <a:uFillTx/>
              </a:rPr>
              <a:t>rpc_port</a:t>
            </a:r>
            <a:r>
              <a:rPr lang="en-US" dirty="0">
                <a:uFillTx/>
              </a:rPr>
              <a:t>: This property specifies the port on which to listen for Thrift traffic (TCP). The default value is 9160.</a:t>
            </a:r>
          </a:p>
          <a:p>
            <a:pPr marL="158750" indent="0">
              <a:buNone/>
            </a:pPr>
            <a:r>
              <a:rPr lang="en-US" dirty="0" err="1">
                <a:uFillTx/>
              </a:rPr>
              <a:t>broadcast_rpc_address</a:t>
            </a:r>
            <a:r>
              <a:rPr lang="en-US" dirty="0">
                <a:uFillTx/>
              </a:rPr>
              <a:t>: This indicates the address of the instance to broadcast to client connections, for both native binary and Thrift. If the instance has both internal and external IP addresses, this should be set to the external IP address. It defaults to the value specified for </a:t>
            </a:r>
            <a:r>
              <a:rPr lang="en-US" dirty="0" err="1">
                <a:uFillTx/>
              </a:rPr>
              <a:t>rpc_address</a:t>
            </a:r>
            <a:r>
              <a:rPr lang="en-US" dirty="0">
                <a:uFillTx/>
              </a:rPr>
              <a:t>.</a:t>
            </a:r>
          </a:p>
          <a:p>
            <a:pPr marL="158750" indent="0">
              <a:buNone/>
            </a:pPr>
            <a:r>
              <a:rPr lang="en-US" dirty="0" err="1">
                <a:uFillTx/>
              </a:rPr>
              <a:t>rpc_keepalive</a:t>
            </a:r>
            <a:r>
              <a:rPr lang="en-US" dirty="0">
                <a:uFillTx/>
              </a:rPr>
              <a:t>: This is a Boolean property that indicates whether or not a keepalive should be used with client connections. The default value is true.</a:t>
            </a:r>
          </a:p>
          <a:p>
            <a:pPr marL="158750" indent="0">
              <a:buNone/>
            </a:pPr>
            <a:r>
              <a:rPr lang="en-US" dirty="0" err="1">
                <a:uFillTx/>
              </a:rPr>
              <a:t>rpc_server_type</a:t>
            </a:r>
            <a:r>
              <a:rPr lang="en-US" dirty="0">
                <a:uFillTx/>
              </a:rPr>
              <a:t>: This property specifies how client connections are managed. In addition to the possibility of writing a custom class to handle this, there are two options provided:</a:t>
            </a:r>
          </a:p>
          <a:p>
            <a:pPr marL="158750" indent="0">
              <a:buNone/>
            </a:pPr>
            <a:r>
              <a:rPr lang="en-US" dirty="0">
                <a:uFillTx/>
              </a:rPr>
              <a:t>sync: This indicates the default value, which indicates one thread per client connection</a:t>
            </a:r>
          </a:p>
          <a:p>
            <a:pPr marL="158750" indent="0">
              <a:buNone/>
            </a:pPr>
            <a:r>
              <a:rPr lang="en-US" dirty="0" err="1">
                <a:uFillTx/>
              </a:rPr>
              <a:t>hsha</a:t>
            </a:r>
            <a:r>
              <a:rPr lang="en-US" dirty="0">
                <a:uFillTx/>
              </a:rPr>
              <a:t>: Half synchronous, half asynchronous handles client connections asynchronously with a small number of threads. Actual requests made by clients are still synchronous.</a:t>
            </a:r>
          </a:p>
          <a:p>
            <a:pPr marL="158750" indent="0">
              <a:buNone/>
            </a:pPr>
            <a:r>
              <a:rPr lang="en-US" dirty="0" err="1">
                <a:uFillTx/>
              </a:rPr>
              <a:t>rpc_max_threads</a:t>
            </a:r>
            <a:r>
              <a:rPr lang="en-US" dirty="0">
                <a:uFillTx/>
              </a:rPr>
              <a:t>: This sets the maximum limit as to how many client requests can be handled concurrently. If setting the </a:t>
            </a:r>
            <a:r>
              <a:rPr lang="en-US" dirty="0" err="1">
                <a:uFillTx/>
              </a:rPr>
              <a:t>rpc_server_typeto</a:t>
            </a:r>
            <a:r>
              <a:rPr lang="en-US" dirty="0">
                <a:uFillTx/>
              </a:rPr>
              <a:t> sync, this also limits the number of client connections. This setting is used as a way to protect the node(s) from being overloaded by client requests. It is commented-out by default, providing no limit to the number of threads for client requests.</a:t>
            </a:r>
          </a:p>
          <a:p>
            <a:pPr marL="158750" indent="0">
              <a:buNone/>
            </a:pPr>
            <a:r>
              <a:rPr lang="en-US" dirty="0" err="1">
                <a:uFillTx/>
              </a:rPr>
              <a:t>incremental_backups</a:t>
            </a:r>
            <a:r>
              <a:rPr lang="en-US" dirty="0">
                <a:uFillTx/>
              </a:rPr>
              <a:t>: This is a Boolean property that indicates whether or not incremental backups are enabled. This creates a hard link to the </a:t>
            </a:r>
            <a:r>
              <a:rPr lang="en-US" dirty="0" err="1">
                <a:uFillTx/>
              </a:rPr>
              <a:t>SSTable</a:t>
            </a:r>
            <a:r>
              <a:rPr lang="en-US" dirty="0">
                <a:uFillTx/>
              </a:rPr>
              <a:t> files in the backups directory of each table. The default value is false, as this does tend to consume disk space.</a:t>
            </a:r>
          </a:p>
          <a:p>
            <a:pPr marL="158750" indent="0">
              <a:buNone/>
            </a:pPr>
            <a:r>
              <a:rPr lang="en-US" dirty="0" err="1">
                <a:uFillTx/>
              </a:rPr>
              <a:t>snapshot_before_compaction</a:t>
            </a:r>
            <a:r>
              <a:rPr lang="en-US" dirty="0">
                <a:uFillTx/>
              </a:rPr>
              <a:t>: This is a Boolean property that indicates whether or not to take a snapshot of each table before compaction runs on it. The default value is false, as this does tend to consume disk space.</a:t>
            </a:r>
          </a:p>
          <a:p>
            <a:pPr marL="158750" indent="0">
              <a:buNone/>
            </a:pPr>
            <a:r>
              <a:rPr lang="en-US" dirty="0" err="1">
                <a:uFillTx/>
              </a:rPr>
              <a:t>auto_snapshot</a:t>
            </a:r>
            <a:r>
              <a:rPr lang="en-US" dirty="0">
                <a:uFillTx/>
              </a:rPr>
              <a:t>: This is a Boolean property that indicates whether or not to take a snapshot of a table before applying a </a:t>
            </a:r>
            <a:r>
              <a:rPr lang="en-US" dirty="0" err="1">
                <a:uFillTx/>
              </a:rPr>
              <a:t>TRUNCATEcommand</a:t>
            </a:r>
            <a:r>
              <a:rPr lang="en-US" dirty="0">
                <a:uFillTx/>
              </a:rPr>
              <a:t> or dropping the table. The default value is false, as this does tend to consume disk space.</a:t>
            </a:r>
          </a:p>
          <a:p>
            <a:pPr marL="158750" indent="0">
              <a:buNone/>
            </a:pPr>
            <a:r>
              <a:rPr lang="en-US" dirty="0" err="1">
                <a:uFillTx/>
              </a:rPr>
              <a:t>column_index_size_in_kb</a:t>
            </a:r>
            <a:r>
              <a:rPr lang="en-US" dirty="0">
                <a:uFillTx/>
              </a:rPr>
              <a:t>: This indicates the space to use for the index of rows in a partition, in KB. The default value is 64, but should be increased for data models that have a high number of rows per partition. This setting also has a direct impact on how much data is stored in the key cache.</a:t>
            </a:r>
          </a:p>
          <a:p>
            <a:pPr marL="158750" indent="0">
              <a:buNone/>
            </a:pPr>
            <a:r>
              <a:rPr lang="en-US" dirty="0" err="1">
                <a:uFillTx/>
              </a:rPr>
              <a:t>column_index_cache_size_in_kb</a:t>
            </a:r>
            <a:r>
              <a:rPr lang="en-US" dirty="0">
                <a:uFillTx/>
              </a:rPr>
              <a:t>: This indicates the space to use for the serialized index per </a:t>
            </a:r>
            <a:r>
              <a:rPr lang="en-US" dirty="0" err="1">
                <a:uFillTx/>
              </a:rPr>
              <a:t>SSTable</a:t>
            </a:r>
            <a:r>
              <a:rPr lang="en-US" dirty="0">
                <a:uFillTx/>
              </a:rPr>
              <a:t>. The default value is two.</a:t>
            </a:r>
          </a:p>
          <a:p>
            <a:pPr marL="158750" indent="0">
              <a:buNone/>
            </a:pPr>
            <a:r>
              <a:rPr lang="en-US" dirty="0" err="1">
                <a:uFillTx/>
              </a:rPr>
              <a:t>concurrent_compactors</a:t>
            </a:r>
            <a:r>
              <a:rPr lang="en-US" dirty="0">
                <a:uFillTx/>
              </a:rPr>
              <a:t>: This indicates the number of concurrent compactions to allow on the node. If your storage is SSD-based, this can be set to the number of CPU cores. Setting it too high can increase GC activity, so a good strategy to use for this value (Apache, 2016) is to set it to four (with SSDs). Then test your system watching for resource consumption, and adjust from there.</a:t>
            </a:r>
          </a:p>
          <a:p>
            <a:pPr marL="158750" indent="0">
              <a:buNone/>
            </a:pPr>
            <a:r>
              <a:rPr lang="en-US" dirty="0" err="1">
                <a:uFillTx/>
              </a:rPr>
              <a:t>compaction_throughput_mb_per_sec</a:t>
            </a:r>
            <a:r>
              <a:rPr lang="en-US" dirty="0">
                <a:uFillTx/>
              </a:rPr>
              <a:t>: This setting assigns a value of throughput in Mbps (megabits per second) to help control how much available computing resources should be used for compaction. This defaults to 16, but resources should be monitored and it should be adjusted as needed. If this setting is too high, the node may use too much resource to compaction, affecting its ability to serve requests. If the setting is too low, then compactions may not happen frequently enough to keep up, resulting in pending compactions building up and queries getting slower due to row fragmentation across </a:t>
            </a:r>
            <a:r>
              <a:rPr lang="en-US" dirty="0" err="1">
                <a:uFillTx/>
              </a:rPr>
              <a:t>SSTable</a:t>
            </a:r>
            <a:r>
              <a:rPr lang="en-US" dirty="0">
                <a:uFillTx/>
              </a:rPr>
              <a:t> files.</a:t>
            </a:r>
          </a:p>
          <a:p>
            <a:pPr marL="158750" indent="0">
              <a:buNone/>
            </a:pPr>
            <a:r>
              <a:rPr lang="en-US" dirty="0">
                <a:uFillTx/>
              </a:rPr>
              <a:t>Note</a:t>
            </a:r>
          </a:p>
          <a:p>
            <a:pPr marL="158750" indent="0">
              <a:buNone/>
            </a:pPr>
            <a:r>
              <a:rPr lang="en-US" dirty="0">
                <a:uFillTx/>
              </a:rPr>
              <a:t>Setting </a:t>
            </a:r>
            <a:r>
              <a:rPr lang="en-US" dirty="0" err="1">
                <a:uFillTx/>
              </a:rPr>
              <a:t>compaction_throughput_mb_per_sec</a:t>
            </a:r>
            <a:r>
              <a:rPr lang="en-US" dirty="0">
                <a:uFillTx/>
              </a:rPr>
              <a:t> to zero effectively disables throttling, essentially removing a limit as to how much resource compaction can consume.</a:t>
            </a:r>
          </a:p>
          <a:p>
            <a:pPr marL="158750" indent="0">
              <a:buNone/>
            </a:pPr>
            <a:endParaRPr lang="en-US" dirty="0">
              <a:uFillTx/>
            </a:endParaRPr>
          </a:p>
          <a:p>
            <a:pPr marL="158750" indent="0">
              <a:buNone/>
            </a:pPr>
            <a:r>
              <a:rPr lang="en-US" dirty="0">
                <a:uFillTx/>
              </a:rPr>
              <a:t>Note</a:t>
            </a:r>
          </a:p>
          <a:p>
            <a:pPr marL="158750" indent="0">
              <a:buNone/>
            </a:pPr>
            <a:r>
              <a:rPr lang="en-US" dirty="0">
                <a:uFillTx/>
              </a:rPr>
              <a:t>This setting is your main control to throttle compaction up or down, as the need arises. While adjusting the property in the </a:t>
            </a:r>
            <a:r>
              <a:rPr lang="en-US" dirty="0" err="1">
                <a:uFillTx/>
              </a:rPr>
              <a:t>cassandra.yaml</a:t>
            </a:r>
            <a:r>
              <a:rPr lang="en-US" dirty="0">
                <a:uFillTx/>
              </a:rPr>
              <a:t> file is the only way to make a value permanent (requiring a restart), this setting can be adjusted at any time using the </a:t>
            </a:r>
            <a:r>
              <a:rPr lang="en-US" dirty="0" err="1">
                <a:uFillTx/>
              </a:rPr>
              <a:t>nodetool</a:t>
            </a:r>
            <a:r>
              <a:rPr lang="en-US" dirty="0">
                <a:uFillTx/>
              </a:rPr>
              <a:t> utility.</a:t>
            </a:r>
          </a:p>
          <a:p>
            <a:pPr marL="158750" indent="0">
              <a:buNone/>
            </a:pPr>
            <a:endParaRPr lang="en-US" dirty="0">
              <a:uFillTx/>
            </a:endParaRPr>
          </a:p>
          <a:p>
            <a:pPr marL="158750" indent="0">
              <a:buNone/>
            </a:pPr>
            <a:r>
              <a:rPr lang="en-US" dirty="0" err="1">
                <a:uFillTx/>
              </a:rPr>
              <a:t>stream_throughput_outbound_megabits_per_sec</a:t>
            </a:r>
            <a:r>
              <a:rPr lang="en-US" dirty="0">
                <a:uFillTx/>
              </a:rPr>
              <a:t>: This setting allows for throttling the amount of data streamed to other nodes, such as during a repair or bootstrapping process. The default is 200 Mbps (megabits per second).</a:t>
            </a:r>
          </a:p>
          <a:p>
            <a:pPr marL="158750" indent="0">
              <a:buNone/>
            </a:pPr>
            <a:r>
              <a:rPr lang="en-US" dirty="0" err="1">
                <a:uFillTx/>
              </a:rPr>
              <a:t>inter_dc_stream_throughput_outbound_megabits_per_sec</a:t>
            </a:r>
            <a:r>
              <a:rPr lang="en-US" dirty="0">
                <a:uFillTx/>
              </a:rPr>
              <a:t>: This setting allows for throttling the amount of data streamed to nodes in other data centers, which can happen when running a rebuild. This is useful if there are bandwidth constraints between different physical data centers or cloud providers. The default is 200 Mbps (megabits per second).</a:t>
            </a:r>
          </a:p>
          <a:p>
            <a:pPr marL="158750" indent="0">
              <a:buNone/>
            </a:pPr>
            <a:r>
              <a:rPr lang="en-US" dirty="0">
                <a:uFillTx/>
              </a:rPr>
              <a:t>*_</a:t>
            </a:r>
            <a:r>
              <a:rPr lang="en-US" dirty="0" err="1">
                <a:uFillTx/>
              </a:rPr>
              <a:t>request_timeout_in_ms</a:t>
            </a:r>
            <a:r>
              <a:rPr lang="en-US" dirty="0">
                <a:uFillTx/>
              </a:rPr>
              <a:t>: There are several settings that govern different types of request timeouts. These timeouts exist to protect the node from devoting too much resource to a single request. They are listed as follows, along with their default values:</a:t>
            </a:r>
          </a:p>
          <a:p>
            <a:pPr marL="158750" indent="0">
              <a:buNone/>
            </a:pPr>
            <a:r>
              <a:rPr lang="en-US" dirty="0" err="1">
                <a:uFillTx/>
              </a:rPr>
              <a:t>read_request_timeout_in_ms</a:t>
            </a:r>
            <a:r>
              <a:rPr lang="en-US" dirty="0">
                <a:uFillTx/>
              </a:rPr>
              <a:t>: 5000</a:t>
            </a:r>
          </a:p>
          <a:p>
            <a:pPr marL="158750" indent="0">
              <a:buNone/>
            </a:pPr>
            <a:r>
              <a:rPr lang="en-US" dirty="0" err="1">
                <a:uFillTx/>
              </a:rPr>
              <a:t>range_request_timeout_in_ms</a:t>
            </a:r>
            <a:r>
              <a:rPr lang="en-US" dirty="0">
                <a:uFillTx/>
              </a:rPr>
              <a:t>: 10000</a:t>
            </a:r>
          </a:p>
          <a:p>
            <a:pPr marL="158750" indent="0">
              <a:buNone/>
            </a:pPr>
            <a:r>
              <a:rPr lang="en-US" dirty="0" err="1">
                <a:uFillTx/>
              </a:rPr>
              <a:t>write_request_timeout_in_ms</a:t>
            </a:r>
            <a:r>
              <a:rPr lang="en-US" dirty="0">
                <a:uFillTx/>
              </a:rPr>
              <a:t>: 2000</a:t>
            </a:r>
          </a:p>
          <a:p>
            <a:pPr marL="158750" indent="0">
              <a:buNone/>
            </a:pPr>
            <a:r>
              <a:rPr lang="en-US" dirty="0" err="1">
                <a:uFillTx/>
              </a:rPr>
              <a:t>counter_write_request_timeout_in_ms</a:t>
            </a:r>
            <a:r>
              <a:rPr lang="en-US" dirty="0">
                <a:uFillTx/>
              </a:rPr>
              <a:t>: 5000</a:t>
            </a:r>
          </a:p>
          <a:p>
            <a:pPr marL="158750" indent="0">
              <a:buNone/>
            </a:pPr>
            <a:r>
              <a:rPr lang="en-US" dirty="0" err="1">
                <a:uFillTx/>
              </a:rPr>
              <a:t>cas_contention_timeout_in_ms</a:t>
            </a:r>
            <a:r>
              <a:rPr lang="en-US" dirty="0">
                <a:uFillTx/>
              </a:rPr>
              <a:t>: 1000</a:t>
            </a:r>
          </a:p>
          <a:p>
            <a:pPr marL="158750" indent="0">
              <a:buNone/>
            </a:pPr>
            <a:r>
              <a:rPr lang="en-US" dirty="0" err="1">
                <a:uFillTx/>
              </a:rPr>
              <a:t>truncate_request_timeout_in_ms</a:t>
            </a:r>
            <a:r>
              <a:rPr lang="en-US" dirty="0">
                <a:uFillTx/>
              </a:rPr>
              <a:t>: 60000</a:t>
            </a:r>
          </a:p>
          <a:p>
            <a:pPr marL="158750" indent="0">
              <a:buNone/>
            </a:pPr>
            <a:r>
              <a:rPr lang="en-US" dirty="0" err="1">
                <a:uFillTx/>
              </a:rPr>
              <a:t>request_timeout_in_ms</a:t>
            </a:r>
            <a:r>
              <a:rPr lang="en-US" dirty="0">
                <a:uFillTx/>
              </a:rPr>
              <a:t>: 10000</a:t>
            </a:r>
          </a:p>
          <a:p>
            <a:pPr marL="158750" indent="0">
              <a:buNone/>
            </a:pPr>
            <a:r>
              <a:rPr lang="en-US" dirty="0">
                <a:uFillTx/>
              </a:rPr>
              <a:t>Note</a:t>
            </a:r>
          </a:p>
          <a:p>
            <a:pPr marL="158750" indent="0">
              <a:buNone/>
            </a:pPr>
            <a:r>
              <a:rPr lang="en-US" dirty="0">
                <a:uFillTx/>
              </a:rPr>
              <a:t>You should never need to adjust the request timeouts. They exist to protect the node, and ultimately the cluster. If a developer tells you that their queries are getting rejected because of these timeout values, have a look at their data model and the queries it is trying to serve. It is the responsibility of the developer to build well-performing queries for their data model. It is not a Cassandra DBA's responsibility to adjust settings to accommodate poor queries or bad data models.</a:t>
            </a:r>
          </a:p>
          <a:p>
            <a:pPr marL="158750" indent="0">
              <a:buNone/>
            </a:pPr>
            <a:endParaRPr lang="en-US" dirty="0">
              <a:uFillTx/>
            </a:endParaRPr>
          </a:p>
          <a:p>
            <a:pPr marL="158750" indent="0">
              <a:buNone/>
            </a:pPr>
            <a:r>
              <a:rPr lang="en-US" dirty="0" err="1">
                <a:uFillTx/>
              </a:rPr>
              <a:t>slow_query_log_timeout_in_ms</a:t>
            </a:r>
            <a:r>
              <a:rPr lang="en-US" dirty="0">
                <a:uFillTx/>
              </a:rPr>
              <a:t>: Queries that take longer than this value will be logged. The default value is 500 milliseconds. Setting this value to zero will disable the logging of slow queries.</a:t>
            </a:r>
          </a:p>
          <a:p>
            <a:pPr marL="158750" indent="0">
              <a:buNone/>
            </a:pPr>
            <a:r>
              <a:rPr lang="en-US" dirty="0" err="1">
                <a:uFillTx/>
              </a:rPr>
              <a:t>cross_node_timeout</a:t>
            </a:r>
            <a:r>
              <a:rPr lang="en-US" dirty="0">
                <a:uFillTx/>
              </a:rPr>
              <a:t>: This is a Boolean property that allows for sharing of request information between nodes. This can help increase the accuracy of request timeouts, and prevent wasting resources on requests that have already timed out. The default value is false, because this setting can be problematic if the clocks are not synced accurately across all nodes.</a:t>
            </a:r>
          </a:p>
          <a:p>
            <a:pPr marL="158750" indent="0">
              <a:buNone/>
            </a:pPr>
            <a:r>
              <a:rPr lang="en-US" dirty="0" err="1">
                <a:uFillTx/>
              </a:rPr>
              <a:t>phi_convict_threshold</a:t>
            </a:r>
            <a:r>
              <a:rPr lang="en-US" dirty="0">
                <a:uFillTx/>
              </a:rPr>
              <a:t>: Apache Cassandra uses the Phi Failure Accrual algorithm to determine the health of another node in gossip. A higher value increases the accuracy of the node-to-node health check, but can take longer to determine an answer. For a cluster built on-premises with a consistent network, the default value of 8 should suffice. However, if the cluster spans multiple data centers across different providers, or if network connection consistency is a problem, then a higher value of 10 or 12 should help prevent false positives.</a:t>
            </a:r>
          </a:p>
          <a:p>
            <a:pPr marL="158750" indent="0">
              <a:buNone/>
            </a:pPr>
            <a:r>
              <a:rPr lang="en-US" dirty="0" err="1">
                <a:uFillTx/>
              </a:rPr>
              <a:t>endpoint_snitch</a:t>
            </a:r>
            <a:r>
              <a:rPr lang="en-US" dirty="0">
                <a:uFillTx/>
              </a:rPr>
              <a:t>: This determines which snitch class to use. There are several to choose from:</a:t>
            </a:r>
          </a:p>
          <a:p>
            <a:pPr marL="158750" indent="0">
              <a:buNone/>
            </a:pPr>
            <a:r>
              <a:rPr lang="en-US" dirty="0" err="1">
                <a:uFillTx/>
              </a:rPr>
              <a:t>SimpleSnitch</a:t>
            </a:r>
            <a:r>
              <a:rPr lang="en-US" dirty="0">
                <a:uFillTx/>
              </a:rPr>
              <a:t>: The default snitch, which treats every node in the cluster as though it is in the same data center and rack. This is only suitable for single node, local deployments.</a:t>
            </a:r>
          </a:p>
          <a:p>
            <a:pPr marL="158750" indent="0">
              <a:buNone/>
            </a:pPr>
            <a:r>
              <a:rPr lang="en-US" dirty="0" err="1">
                <a:uFillTx/>
              </a:rPr>
              <a:t>GossipingPropertyFileSnitch</a:t>
            </a:r>
            <a:r>
              <a:rPr lang="en-US" dirty="0">
                <a:uFillTx/>
              </a:rPr>
              <a:t>: The best choice for production. The data center and rack are configured on each node (</a:t>
            </a:r>
            <a:r>
              <a:rPr lang="en-US" dirty="0" err="1">
                <a:uFillTx/>
              </a:rPr>
              <a:t>cassandra-rackdc.properties</a:t>
            </a:r>
            <a:r>
              <a:rPr lang="en-US" dirty="0">
                <a:uFillTx/>
              </a:rPr>
              <a:t>).</a:t>
            </a:r>
          </a:p>
          <a:p>
            <a:pPr marL="158750" indent="0">
              <a:buNone/>
            </a:pPr>
            <a:r>
              <a:rPr lang="en-US" dirty="0" err="1">
                <a:uFillTx/>
              </a:rPr>
              <a:t>PropertyFileSnitch</a:t>
            </a:r>
            <a:r>
              <a:rPr lang="en-US" dirty="0">
                <a:uFillTx/>
              </a:rPr>
              <a:t>: This was a common choice for production prior to the existence of </a:t>
            </a:r>
            <a:r>
              <a:rPr lang="en-US" dirty="0" err="1">
                <a:uFillTx/>
              </a:rPr>
              <a:t>GossipingPropertyFileSnitch</a:t>
            </a:r>
            <a:r>
              <a:rPr lang="en-US" dirty="0">
                <a:uFillTx/>
              </a:rPr>
              <a:t>. Each node has a list of all the other nodes in the cluster (along with their rack and data center), defined in the </a:t>
            </a:r>
            <a:r>
              <a:rPr lang="en-US" dirty="0" err="1">
                <a:uFillTx/>
              </a:rPr>
              <a:t>cassandra-topology.properties</a:t>
            </a:r>
            <a:r>
              <a:rPr lang="en-US" dirty="0">
                <a:uFillTx/>
              </a:rPr>
              <a:t> file.</a:t>
            </a:r>
          </a:p>
          <a:p>
            <a:pPr marL="158750" indent="0">
              <a:buNone/>
            </a:pPr>
            <a:r>
              <a:rPr lang="en-US" dirty="0">
                <a:uFillTx/>
              </a:rPr>
              <a:t>Ec2Snitch: This is intended to be used with Amazon Web Services (AWS) EC2 deployments to a single region, designating the region as a data center and the availability zone as the rack. This snitch only uses private IP addresses, so it will fail if used with a cluster deployed across multiple regions.</a:t>
            </a:r>
          </a:p>
          <a:p>
            <a:pPr marL="158750" indent="0">
              <a:buNone/>
            </a:pPr>
            <a:r>
              <a:rPr lang="en-US" dirty="0">
                <a:uFillTx/>
              </a:rPr>
              <a:t>Ec2MultiRegionSnitch: This is intended to be used with AWS EC2 deployments for clusters deployed across multiple regions. It uses public IP addresses (</a:t>
            </a:r>
            <a:r>
              <a:rPr lang="en-US" dirty="0" err="1">
                <a:uFillTx/>
              </a:rPr>
              <a:t>broadcast_address</a:t>
            </a:r>
            <a:r>
              <a:rPr lang="en-US" dirty="0">
                <a:uFillTx/>
              </a:rPr>
              <a:t>) to communicate with nodes in another region, and private IP addresses are used among nodes within the same region.</a:t>
            </a:r>
          </a:p>
          <a:p>
            <a:pPr marL="158750" indent="0">
              <a:buNone/>
            </a:pPr>
            <a:r>
              <a:rPr lang="en-US" dirty="0" err="1">
                <a:uFillTx/>
              </a:rPr>
              <a:t>RackInferringSnitch</a:t>
            </a:r>
            <a:r>
              <a:rPr lang="en-US" dirty="0">
                <a:uFillTx/>
              </a:rPr>
              <a:t>: Each node's data center is inferred by the second octet in the node's IP address. Likewise, each node's rack is inferred by the third octet in the node's IP address. If your network topology is not built to match that, then it is best not to use this snitch.</a:t>
            </a:r>
          </a:p>
          <a:p>
            <a:pPr marL="158750" indent="0">
              <a:buNone/>
            </a:pPr>
            <a:r>
              <a:rPr lang="en-US" dirty="0" err="1">
                <a:uFillTx/>
              </a:rPr>
              <a:t>GoogleCloudSnitch</a:t>
            </a:r>
            <a:r>
              <a:rPr lang="en-US" dirty="0">
                <a:uFillTx/>
              </a:rPr>
              <a:t>: This is intended to be used with nodes deployed on the Google Cloud Platform (GCP). The region is used as the node's data center, and the zone is used as the rack.</a:t>
            </a:r>
          </a:p>
          <a:p>
            <a:pPr marL="158750" indent="0">
              <a:buNone/>
            </a:pPr>
            <a:r>
              <a:rPr lang="en-US" dirty="0">
                <a:uFillTx/>
              </a:rPr>
              <a:t>Note</a:t>
            </a:r>
          </a:p>
          <a:p>
            <a:pPr marL="158750" indent="0">
              <a:buNone/>
            </a:pPr>
            <a:r>
              <a:rPr lang="en-US" dirty="0">
                <a:uFillTx/>
              </a:rPr>
              <a:t>When in doubt, use </a:t>
            </a:r>
            <a:r>
              <a:rPr lang="en-US" dirty="0" err="1">
                <a:uFillTx/>
              </a:rPr>
              <a:t>GossipingPropertyFileSnitch</a:t>
            </a:r>
            <a:r>
              <a:rPr lang="en-US" dirty="0">
                <a:uFillTx/>
              </a:rPr>
              <a:t> for production deployments. It can be made to work with all cloud providers. Do not mix endpoint snitches in a cluster. Each node should be configured to use the same snitch, regardless of data center or provider.</a:t>
            </a:r>
          </a:p>
          <a:p>
            <a:pPr marL="158750" indent="0">
              <a:buNone/>
            </a:pPr>
            <a:endParaRPr lang="en-US" dirty="0">
              <a:uFillTx/>
            </a:endParaRPr>
          </a:p>
          <a:p>
            <a:pPr marL="158750" indent="0">
              <a:buNone/>
            </a:pPr>
            <a:r>
              <a:rPr lang="en-US" dirty="0" err="1">
                <a:uFillTx/>
              </a:rPr>
              <a:t>dynamic_snitch</a:t>
            </a:r>
            <a:r>
              <a:rPr lang="en-US" dirty="0">
                <a:uFillTx/>
              </a:rPr>
              <a:t>: This is a Boolean property that determines if the dynamic snitch is enabled. If not set, the default value is true.</a:t>
            </a:r>
          </a:p>
          <a:p>
            <a:pPr marL="158750" indent="0">
              <a:buNone/>
            </a:pPr>
            <a:r>
              <a:rPr lang="en-US" dirty="0">
                <a:uFillTx/>
              </a:rPr>
              <a:t>Note</a:t>
            </a:r>
          </a:p>
          <a:p>
            <a:pPr marL="158750" indent="0">
              <a:buNone/>
            </a:pPr>
            <a:r>
              <a:rPr lang="en-US" dirty="0">
                <a:uFillTx/>
              </a:rPr>
              <a:t>Jon Haddad (Principal Engineer for The Last Pickle) recently mentioned (Haddad, 2018) that disabling dynamic snitching often increases read performance.</a:t>
            </a:r>
          </a:p>
          <a:p>
            <a:pPr marL="158750" indent="0">
              <a:buNone/>
            </a:pPr>
            <a:endParaRPr lang="en-US" dirty="0">
              <a:uFillTx/>
            </a:endParaRPr>
          </a:p>
          <a:p>
            <a:pPr marL="158750" indent="0">
              <a:buNone/>
            </a:pPr>
            <a:r>
              <a:rPr lang="en-US" dirty="0" err="1">
                <a:uFillTx/>
              </a:rPr>
              <a:t>dynamic_snitch_update_interval_in_ms</a:t>
            </a:r>
            <a:r>
              <a:rPr lang="en-US" dirty="0">
                <a:uFillTx/>
              </a:rPr>
              <a:t>: The amount of time in milliseconds that determines how frequently to calculate host scores (expensive). The default is 100 milliseconds.</a:t>
            </a:r>
          </a:p>
          <a:p>
            <a:pPr marL="158750" indent="0">
              <a:buNone/>
            </a:pPr>
            <a:r>
              <a:rPr lang="en-US" dirty="0" err="1">
                <a:uFillTx/>
              </a:rPr>
              <a:t>dynamic_snitch_reset_interval_in_ms</a:t>
            </a:r>
            <a:r>
              <a:rPr lang="en-US" dirty="0">
                <a:uFillTx/>
              </a:rPr>
              <a:t>: The amount of time in milliseconds that determines how frequently the host scores are reset. The default is 600,000 milliseconds, or 10 minutes.</a:t>
            </a:r>
          </a:p>
          <a:p>
            <a:pPr marL="158750" indent="0">
              <a:buNone/>
            </a:pPr>
            <a:r>
              <a:rPr lang="en-US" dirty="0" err="1">
                <a:uFillTx/>
              </a:rPr>
              <a:t>dynamic_snitch_badness_threshold</a:t>
            </a:r>
            <a:r>
              <a:rPr lang="en-US" dirty="0">
                <a:uFillTx/>
              </a:rPr>
              <a:t>: This is a decimal representing a percentage of how much faster a competing node must be to be a preferred target for a specific replica.</a:t>
            </a:r>
          </a:p>
          <a:p>
            <a:pPr marL="158750" indent="0">
              <a:buNone/>
            </a:pPr>
            <a:r>
              <a:rPr lang="en-US" dirty="0" err="1">
                <a:uFillTx/>
              </a:rPr>
              <a:t>request_scheduler</a:t>
            </a:r>
            <a:r>
              <a:rPr lang="en-US" dirty="0">
                <a:uFillTx/>
              </a:rPr>
              <a:t>: This is a request scheduling class to be used for client requests. By default, the </a:t>
            </a:r>
            <a:r>
              <a:rPr lang="en-US" dirty="0" err="1">
                <a:uFillTx/>
              </a:rPr>
              <a:t>NoScheduler</a:t>
            </a:r>
            <a:r>
              <a:rPr lang="en-US" dirty="0">
                <a:uFillTx/>
              </a:rPr>
              <a:t> class is used. The </a:t>
            </a:r>
            <a:r>
              <a:rPr lang="en-US" dirty="0" err="1">
                <a:uFillTx/>
              </a:rPr>
              <a:t>RoundRobin</a:t>
            </a:r>
            <a:r>
              <a:rPr lang="en-US" dirty="0">
                <a:uFillTx/>
              </a:rPr>
              <a:t> class can also be used to adjust request throttling and per-</a:t>
            </a:r>
            <a:r>
              <a:rPr lang="en-US" dirty="0" err="1">
                <a:uFillTx/>
              </a:rPr>
              <a:t>keyspace</a:t>
            </a:r>
            <a:r>
              <a:rPr lang="en-US" dirty="0">
                <a:uFillTx/>
              </a:rPr>
              <a:t> weighting, which can be useful in multi-tenant clusters.</a:t>
            </a:r>
          </a:p>
          <a:p>
            <a:pPr marL="158750" indent="0">
              <a:buNone/>
            </a:pPr>
            <a:r>
              <a:rPr lang="en-US" dirty="0" err="1">
                <a:uFillTx/>
              </a:rPr>
              <a:t>server_encryption_options</a:t>
            </a:r>
            <a:r>
              <a:rPr lang="en-US" dirty="0">
                <a:uFillTx/>
              </a:rPr>
              <a:t>: This is a set of properties that configures node-to-node secure socket layer (SSL). Available properties are as follows:</a:t>
            </a:r>
          </a:p>
          <a:p>
            <a:pPr marL="158750" indent="0">
              <a:buNone/>
            </a:pPr>
            <a:r>
              <a:rPr lang="en-US" dirty="0" err="1">
                <a:uFillTx/>
              </a:rPr>
              <a:t>Internode_encryption</a:t>
            </a:r>
            <a:r>
              <a:rPr lang="en-US" dirty="0">
                <a:uFillTx/>
              </a:rPr>
              <a:t>: </a:t>
            </a:r>
          </a:p>
          <a:p>
            <a:pPr marL="158750" indent="0">
              <a:buNone/>
            </a:pPr>
            <a:r>
              <a:rPr lang="en-US" dirty="0">
                <a:uFillTx/>
              </a:rPr>
              <a:t>none: Node-to-node SSL is disabled</a:t>
            </a:r>
          </a:p>
          <a:p>
            <a:pPr marL="158750" indent="0">
              <a:buNone/>
            </a:pPr>
            <a:r>
              <a:rPr lang="en-US" dirty="0">
                <a:uFillTx/>
              </a:rPr>
              <a:t>all: All communication between nodes in the cluster is encrypted</a:t>
            </a:r>
          </a:p>
          <a:p>
            <a:pPr marL="158750" indent="0">
              <a:buNone/>
            </a:pPr>
            <a:r>
              <a:rPr lang="en-US" dirty="0">
                <a:uFillTx/>
              </a:rPr>
              <a:t>dc: Communication is encrypted between logical data centers</a:t>
            </a:r>
          </a:p>
          <a:p>
            <a:pPr marL="158750" indent="0">
              <a:buNone/>
            </a:pPr>
            <a:r>
              <a:rPr lang="en-US" dirty="0">
                <a:uFillTx/>
              </a:rPr>
              <a:t>rack: Communication is encrypted between logical racks</a:t>
            </a:r>
          </a:p>
          <a:p>
            <a:pPr marL="158750" indent="0">
              <a:buNone/>
            </a:pPr>
            <a:r>
              <a:rPr lang="en-US" dirty="0" err="1">
                <a:uFillTx/>
              </a:rPr>
              <a:t>keystore</a:t>
            </a:r>
            <a:r>
              <a:rPr lang="en-US" dirty="0">
                <a:uFillTx/>
              </a:rPr>
              <a:t>: The on-disk location of the Java KeyStore file</a:t>
            </a:r>
          </a:p>
          <a:p>
            <a:pPr marL="158750" indent="0">
              <a:buNone/>
            </a:pPr>
            <a:r>
              <a:rPr lang="en-US" dirty="0" err="1">
                <a:uFillTx/>
              </a:rPr>
              <a:t>keystore_password</a:t>
            </a:r>
            <a:r>
              <a:rPr lang="en-US" dirty="0">
                <a:uFillTx/>
              </a:rPr>
              <a:t>: The password of the Java KeyStore</a:t>
            </a:r>
          </a:p>
          <a:p>
            <a:pPr marL="158750" indent="0">
              <a:buNone/>
            </a:pPr>
            <a:r>
              <a:rPr lang="en-US" dirty="0" err="1">
                <a:uFillTx/>
              </a:rPr>
              <a:t>truststore</a:t>
            </a:r>
            <a:r>
              <a:rPr lang="en-US" dirty="0">
                <a:uFillTx/>
              </a:rPr>
              <a:t>: The on-disk location of the Java </a:t>
            </a:r>
            <a:r>
              <a:rPr lang="en-US" dirty="0" err="1">
                <a:uFillTx/>
              </a:rPr>
              <a:t>TrustStore</a:t>
            </a:r>
            <a:r>
              <a:rPr lang="en-US" dirty="0">
                <a:uFillTx/>
              </a:rPr>
              <a:t> file</a:t>
            </a:r>
          </a:p>
          <a:p>
            <a:pPr marL="158750" indent="0">
              <a:buNone/>
            </a:pPr>
            <a:r>
              <a:rPr lang="en-US" dirty="0" err="1">
                <a:uFillTx/>
              </a:rPr>
              <a:t>truststore_password</a:t>
            </a:r>
            <a:r>
              <a:rPr lang="en-US" dirty="0">
                <a:uFillTx/>
              </a:rPr>
              <a:t>: The password of the Java </a:t>
            </a:r>
            <a:r>
              <a:rPr lang="en-US" dirty="0" err="1">
                <a:uFillTx/>
              </a:rPr>
              <a:t>TrustStore</a:t>
            </a:r>
            <a:endParaRPr lang="en-US" dirty="0">
              <a:uFillTx/>
            </a:endParaRPr>
          </a:p>
          <a:p>
            <a:pPr marL="158750" indent="0">
              <a:buNone/>
            </a:pPr>
            <a:r>
              <a:rPr lang="en-US" dirty="0" err="1">
                <a:uFillTx/>
              </a:rPr>
              <a:t>require_client_auth</a:t>
            </a:r>
            <a:r>
              <a:rPr lang="en-US" dirty="0">
                <a:uFillTx/>
              </a:rPr>
              <a:t>: Sets whether or not certificate authentication is enabled (two-way SSL)</a:t>
            </a:r>
          </a:p>
          <a:p>
            <a:pPr marL="158750" indent="0">
              <a:buNone/>
            </a:pPr>
            <a:r>
              <a:rPr lang="en-US" dirty="0" err="1">
                <a:uFillTx/>
              </a:rPr>
              <a:t>require_endpoint_verification</a:t>
            </a:r>
            <a:r>
              <a:rPr lang="en-US" dirty="0">
                <a:uFillTx/>
              </a:rPr>
              <a:t>: Sets whether or not hostname verification is enabled</a:t>
            </a:r>
          </a:p>
          <a:p>
            <a:pPr marL="158750" indent="0">
              <a:buNone/>
            </a:pPr>
            <a:r>
              <a:rPr lang="en-US" dirty="0" err="1">
                <a:uFillTx/>
              </a:rPr>
              <a:t>client_encryption_options</a:t>
            </a:r>
            <a:r>
              <a:rPr lang="en-US" dirty="0">
                <a:uFillTx/>
              </a:rPr>
              <a:t>: This is a set of properties that configures client-to-node SSL. Available properties are as follows:</a:t>
            </a:r>
          </a:p>
          <a:p>
            <a:pPr marL="158750" indent="0">
              <a:buNone/>
            </a:pPr>
            <a:r>
              <a:rPr lang="en-US" dirty="0">
                <a:uFillTx/>
              </a:rPr>
              <a:t>enabled: A Boolean value indicating whether or not client-to-node SSL is enabled</a:t>
            </a:r>
          </a:p>
          <a:p>
            <a:pPr marL="158750" indent="0">
              <a:buNone/>
            </a:pPr>
            <a:r>
              <a:rPr lang="en-US" dirty="0" err="1">
                <a:uFillTx/>
              </a:rPr>
              <a:t>keystore</a:t>
            </a:r>
            <a:r>
              <a:rPr lang="en-US" dirty="0">
                <a:uFillTx/>
              </a:rPr>
              <a:t>: The on-disk location of the Java KeyStore file</a:t>
            </a:r>
          </a:p>
          <a:p>
            <a:pPr marL="158750" indent="0">
              <a:buNone/>
            </a:pPr>
            <a:r>
              <a:rPr lang="en-US" dirty="0" err="1">
                <a:uFillTx/>
              </a:rPr>
              <a:t>keystore_password</a:t>
            </a:r>
            <a:r>
              <a:rPr lang="en-US" dirty="0">
                <a:uFillTx/>
              </a:rPr>
              <a:t>: The password of the Java KeyStore</a:t>
            </a:r>
          </a:p>
          <a:p>
            <a:pPr marL="158750" indent="0">
              <a:buNone/>
            </a:pPr>
            <a:r>
              <a:rPr lang="en-US" dirty="0" err="1">
                <a:uFillTx/>
              </a:rPr>
              <a:t>truststore</a:t>
            </a:r>
            <a:r>
              <a:rPr lang="en-US" dirty="0">
                <a:uFillTx/>
              </a:rPr>
              <a:t>: The on-disk location of the Java </a:t>
            </a:r>
            <a:r>
              <a:rPr lang="en-US" dirty="0" err="1">
                <a:uFillTx/>
              </a:rPr>
              <a:t>TrustStore</a:t>
            </a:r>
            <a:r>
              <a:rPr lang="en-US" dirty="0">
                <a:uFillTx/>
              </a:rPr>
              <a:t> file</a:t>
            </a:r>
          </a:p>
          <a:p>
            <a:pPr marL="158750" indent="0">
              <a:buNone/>
            </a:pPr>
            <a:r>
              <a:rPr lang="en-US" dirty="0" err="1">
                <a:uFillTx/>
              </a:rPr>
              <a:t>truststore_password</a:t>
            </a:r>
            <a:r>
              <a:rPr lang="en-US" dirty="0">
                <a:uFillTx/>
              </a:rPr>
              <a:t>: The password of the Java </a:t>
            </a:r>
            <a:r>
              <a:rPr lang="en-US" dirty="0" err="1">
                <a:uFillTx/>
              </a:rPr>
              <a:t>TrustStore</a:t>
            </a:r>
            <a:endParaRPr lang="en-US" dirty="0">
              <a:uFillTx/>
            </a:endParaRPr>
          </a:p>
          <a:p>
            <a:pPr marL="158750" indent="0">
              <a:buNone/>
            </a:pPr>
            <a:r>
              <a:rPr lang="en-US" dirty="0" err="1">
                <a:uFillTx/>
              </a:rPr>
              <a:t>require_client_auth</a:t>
            </a:r>
            <a:r>
              <a:rPr lang="en-US" dirty="0">
                <a:uFillTx/>
              </a:rPr>
              <a:t>: Sets whether or not certificate authentication is enabled (two-way SSL)</a:t>
            </a:r>
          </a:p>
          <a:p>
            <a:pPr marL="158750" indent="0">
              <a:buNone/>
            </a:pPr>
            <a:r>
              <a:rPr lang="en-US" dirty="0" err="1">
                <a:uFillTx/>
              </a:rPr>
              <a:t>require_endpoint_verification</a:t>
            </a:r>
            <a:r>
              <a:rPr lang="en-US" dirty="0">
                <a:uFillTx/>
              </a:rPr>
              <a:t>: Sets whether or not hostname verification is enabled</a:t>
            </a:r>
          </a:p>
          <a:p>
            <a:pPr marL="158750" indent="0">
              <a:buNone/>
            </a:pPr>
            <a:r>
              <a:rPr lang="en-US" dirty="0">
                <a:uFillTx/>
              </a:rPr>
              <a:t>Note</a:t>
            </a:r>
          </a:p>
          <a:p>
            <a:pPr marL="158750" indent="0">
              <a:buNone/>
            </a:pPr>
            <a:r>
              <a:rPr lang="en-US" dirty="0">
                <a:uFillTx/>
              </a:rPr>
              <a:t>When installing and configuring a Java KeyStore with Apache Cassandra, remember to set the key with the same password as the KeyStore itself.</a:t>
            </a:r>
          </a:p>
          <a:p>
            <a:pPr marL="158750" indent="0">
              <a:buNone/>
            </a:pPr>
            <a:endParaRPr lang="en-US" dirty="0">
              <a:uFillTx/>
            </a:endParaRPr>
          </a:p>
          <a:p>
            <a:pPr marL="158750" indent="0">
              <a:buNone/>
            </a:pPr>
            <a:r>
              <a:rPr lang="en-US" dirty="0" err="1">
                <a:uFillTx/>
              </a:rPr>
              <a:t>internode_compression</a:t>
            </a:r>
            <a:r>
              <a:rPr lang="en-US" dirty="0">
                <a:uFillTx/>
              </a:rPr>
              <a:t>: This determines whether communication between nodes is sent in a compressed format. Possible values are as follows:</a:t>
            </a:r>
          </a:p>
          <a:p>
            <a:pPr marL="158750" indent="0">
              <a:buNone/>
            </a:pPr>
            <a:r>
              <a:rPr lang="en-US" dirty="0">
                <a:uFillTx/>
              </a:rPr>
              <a:t>all: All communication is compressed</a:t>
            </a:r>
          </a:p>
          <a:p>
            <a:pPr marL="158750" indent="0">
              <a:buNone/>
            </a:pPr>
            <a:r>
              <a:rPr lang="en-US" dirty="0">
                <a:uFillTx/>
              </a:rPr>
              <a:t>dc: Communication between data centers is compressed</a:t>
            </a:r>
          </a:p>
          <a:p>
            <a:pPr marL="158750" indent="0">
              <a:buNone/>
            </a:pPr>
            <a:r>
              <a:rPr lang="en-US" dirty="0">
                <a:uFillTx/>
              </a:rPr>
              <a:t>none: Internode compression is disabled</a:t>
            </a:r>
          </a:p>
          <a:p>
            <a:pPr marL="158750" indent="0">
              <a:buNone/>
            </a:pPr>
            <a:r>
              <a:rPr lang="en-US" dirty="0" err="1">
                <a:uFillTx/>
              </a:rPr>
              <a:t>inter_dc_tcp_nodelay</a:t>
            </a:r>
            <a:r>
              <a:rPr lang="en-US" dirty="0">
                <a:uFillTx/>
              </a:rPr>
              <a:t>: This allows for some adjustment of internode network communication. When disabled, larger but fewer network packets are sent, which can help in reducing TCP overhead.</a:t>
            </a:r>
          </a:p>
          <a:p>
            <a:pPr marL="158750" indent="0">
              <a:buNone/>
            </a:pPr>
            <a:r>
              <a:rPr lang="en-US" dirty="0" err="1">
                <a:uFillTx/>
              </a:rPr>
              <a:t>enable_user_defined_functions</a:t>
            </a:r>
            <a:r>
              <a:rPr lang="en-US" dirty="0">
                <a:uFillTx/>
              </a:rPr>
              <a:t>: This experimental feature allows the DBA to restrict UDFs.</a:t>
            </a:r>
          </a:p>
          <a:p>
            <a:pPr marL="158750" indent="0">
              <a:buNone/>
            </a:pPr>
            <a:r>
              <a:rPr lang="en-US" dirty="0" err="1">
                <a:uFillTx/>
              </a:rPr>
              <a:t>enable_scripted_user_defined_functions</a:t>
            </a:r>
            <a:r>
              <a:rPr lang="en-US" dirty="0">
                <a:uFillTx/>
              </a:rPr>
              <a:t>: This experimental feature allows for the use of languages other than Java to write UDFs. This setting becomes moot if </a:t>
            </a:r>
            <a:r>
              <a:rPr lang="en-US" dirty="0" err="1">
                <a:uFillTx/>
              </a:rPr>
              <a:t>enable_user_defined_functionsis</a:t>
            </a:r>
            <a:r>
              <a:rPr lang="en-US" dirty="0">
                <a:uFillTx/>
              </a:rPr>
              <a:t> false.</a:t>
            </a:r>
          </a:p>
          <a:p>
            <a:pPr marL="158750" indent="0">
              <a:buNone/>
            </a:pPr>
            <a:r>
              <a:rPr lang="en-US" dirty="0" err="1">
                <a:uFillTx/>
              </a:rPr>
              <a:t>enable_materialized_views</a:t>
            </a:r>
            <a:r>
              <a:rPr lang="en-US" dirty="0">
                <a:uFillTx/>
              </a:rPr>
              <a:t>: This experimental feature allows the DBA to restrict the usage of materialized views.</a:t>
            </a:r>
          </a:p>
          <a:p>
            <a:pPr marL="158750" indent="0">
              <a:buNone/>
            </a:pPr>
            <a:r>
              <a:rPr lang="en-US" dirty="0" err="1">
                <a:uFillTx/>
              </a:rPr>
              <a:t>transparent_data_encryption_options</a:t>
            </a:r>
            <a:r>
              <a:rPr lang="en-US" dirty="0">
                <a:uFillTx/>
              </a:rPr>
              <a:t>: This is a set of properties that configures </a:t>
            </a:r>
            <a:r>
              <a:rPr lang="en-US" dirty="0" err="1">
                <a:uFillTx/>
              </a:rPr>
              <a:t>commitlog</a:t>
            </a:r>
            <a:r>
              <a:rPr lang="en-US" dirty="0">
                <a:uFillTx/>
              </a:rPr>
              <a:t> and hint file encryption on-disk. Available properties are as follows:</a:t>
            </a:r>
          </a:p>
          <a:p>
            <a:pPr marL="158750" indent="0">
              <a:buNone/>
            </a:pPr>
            <a:r>
              <a:rPr lang="en-US" dirty="0">
                <a:uFillTx/>
              </a:rPr>
              <a:t>enabled: A Boolean value indicating whether or not Transparent Data Encryption (TDE) is enabled</a:t>
            </a:r>
          </a:p>
          <a:p>
            <a:pPr marL="158750" indent="0">
              <a:buNone/>
            </a:pPr>
            <a:r>
              <a:rPr lang="en-US" dirty="0" err="1">
                <a:uFillTx/>
              </a:rPr>
              <a:t>chunk_length_in_kb</a:t>
            </a:r>
            <a:r>
              <a:rPr lang="en-US" dirty="0">
                <a:uFillTx/>
              </a:rPr>
              <a:t>: Size of the encrypted chunk length</a:t>
            </a:r>
          </a:p>
          <a:p>
            <a:pPr marL="158750" indent="0">
              <a:buNone/>
            </a:pPr>
            <a:r>
              <a:rPr lang="en-US" dirty="0">
                <a:uFillTx/>
              </a:rPr>
              <a:t>cipher: Cipher standards to use with TDE</a:t>
            </a:r>
          </a:p>
          <a:p>
            <a:pPr marL="158750" indent="0">
              <a:buNone/>
            </a:pPr>
            <a:r>
              <a:rPr lang="en-US" dirty="0" err="1">
                <a:uFillTx/>
              </a:rPr>
              <a:t>key_alias</a:t>
            </a:r>
            <a:r>
              <a:rPr lang="en-US" dirty="0">
                <a:uFillTx/>
              </a:rPr>
              <a:t>: Alias of the specific key inside the KeyStore to use</a:t>
            </a:r>
          </a:p>
          <a:p>
            <a:pPr marL="158750" indent="0">
              <a:buNone/>
            </a:pPr>
            <a:r>
              <a:rPr lang="en-US" dirty="0" err="1">
                <a:uFillTx/>
              </a:rPr>
              <a:t>keystore</a:t>
            </a:r>
            <a:r>
              <a:rPr lang="en-US" dirty="0">
                <a:uFillTx/>
              </a:rPr>
              <a:t>: The on-disk location of the Java KeyStore file</a:t>
            </a:r>
          </a:p>
          <a:p>
            <a:pPr marL="158750" indent="0">
              <a:buNone/>
            </a:pPr>
            <a:r>
              <a:rPr lang="en-US" dirty="0" err="1">
                <a:uFillTx/>
              </a:rPr>
              <a:t>keystore_password</a:t>
            </a:r>
            <a:r>
              <a:rPr lang="en-US" dirty="0">
                <a:uFillTx/>
              </a:rPr>
              <a:t>: The password of the Java KeyStore</a:t>
            </a:r>
          </a:p>
          <a:p>
            <a:pPr marL="158750" indent="0">
              <a:buNone/>
            </a:pPr>
            <a:r>
              <a:rPr lang="en-US" dirty="0" err="1">
                <a:uFillTx/>
              </a:rPr>
              <a:t>store_type</a:t>
            </a:r>
            <a:r>
              <a:rPr lang="en-US" dirty="0">
                <a:uFillTx/>
              </a:rPr>
              <a:t>: Standard used by the KeyStore file</a:t>
            </a:r>
          </a:p>
          <a:p>
            <a:pPr marL="158750" indent="0">
              <a:buNone/>
            </a:pPr>
            <a:r>
              <a:rPr lang="en-US" dirty="0" err="1">
                <a:uFillTx/>
              </a:rPr>
              <a:t>key_password</a:t>
            </a:r>
            <a:r>
              <a:rPr lang="en-US" dirty="0">
                <a:uFillTx/>
              </a:rPr>
              <a:t>: The password of the specific key inside the KeyStore</a:t>
            </a:r>
          </a:p>
          <a:p>
            <a:pPr marL="158750" indent="0">
              <a:buNone/>
            </a:pPr>
            <a:r>
              <a:rPr lang="en-US" dirty="0" err="1">
                <a:uFillTx/>
              </a:rPr>
              <a:t>tombstone_warn_threshold</a:t>
            </a:r>
            <a:r>
              <a:rPr lang="en-US" dirty="0">
                <a:uFillTx/>
              </a:rPr>
              <a:t>: This indicates the number of tombstones that can be scanned in a partition or query before a warning message will be issued. The default value is 1,000 tombstones.</a:t>
            </a:r>
          </a:p>
          <a:p>
            <a:pPr marL="158750" indent="0">
              <a:buNone/>
            </a:pPr>
            <a:r>
              <a:rPr lang="en-US" dirty="0" err="1">
                <a:uFillTx/>
              </a:rPr>
              <a:t>tombstone_failure_threshold</a:t>
            </a:r>
            <a:r>
              <a:rPr lang="en-US" dirty="0">
                <a:uFillTx/>
              </a:rPr>
              <a:t>: This indicates the number of tombstones that can be scanned in a partition or query before the query will fail. The default value is 100,000 tombstones.</a:t>
            </a:r>
          </a:p>
          <a:p>
            <a:pPr marL="158750" indent="0">
              <a:buNone/>
            </a:pPr>
            <a:r>
              <a:rPr lang="en-US" dirty="0">
                <a:uFillTx/>
              </a:rPr>
              <a:t>Note</a:t>
            </a:r>
          </a:p>
          <a:p>
            <a:pPr marL="158750" indent="0">
              <a:buNone/>
            </a:pPr>
            <a:r>
              <a:rPr lang="en-US" dirty="0">
                <a:uFillTx/>
              </a:rPr>
              <a:t>Tombstone management is a part of the data modeling process, not operation or configuration. Data models should be built in such a way that minimizes obsoleted and </a:t>
            </a:r>
            <a:r>
              <a:rPr lang="en-US" dirty="0" err="1">
                <a:uFillTx/>
              </a:rPr>
              <a:t>tombstoned</a:t>
            </a:r>
            <a:r>
              <a:rPr lang="en-US" dirty="0">
                <a:uFillTx/>
              </a:rPr>
              <a:t> data. These properties exist to protect the cluster from spending too much resource managing tombstones. If you're looking at these properties as a way to solve a production problem, it's already too late.</a:t>
            </a:r>
          </a:p>
          <a:p>
            <a:pPr marL="158750" indent="0">
              <a:buNone/>
            </a:pPr>
            <a:endParaRPr lang="en-US" dirty="0">
              <a:uFillTx/>
            </a:endParaRPr>
          </a:p>
          <a:p>
            <a:pPr marL="158750" indent="0">
              <a:buNone/>
            </a:pPr>
            <a:r>
              <a:rPr lang="en-US" dirty="0" err="1">
                <a:uFillTx/>
              </a:rPr>
              <a:t>batch_size_warn_threshold_in_kb</a:t>
            </a:r>
            <a:r>
              <a:rPr lang="en-US" dirty="0">
                <a:uFillTx/>
              </a:rPr>
              <a:t>: This indicates the size of a multi-partition batch statement that will trigger a warning. The default is 5 KB.</a:t>
            </a:r>
          </a:p>
          <a:p>
            <a:pPr marL="158750" indent="0">
              <a:buNone/>
            </a:pPr>
            <a:r>
              <a:rPr lang="en-US" dirty="0" err="1">
                <a:uFillTx/>
              </a:rPr>
              <a:t>batch_size_fail_threshold_in_kb</a:t>
            </a:r>
            <a:r>
              <a:rPr lang="en-US" dirty="0">
                <a:uFillTx/>
              </a:rPr>
              <a:t>: This indicates the size of a multi-partition batch statement that will cause the batch statement to fail. The default is 50 KB.</a:t>
            </a:r>
          </a:p>
          <a:p>
            <a:pPr marL="158750" indent="0">
              <a:buNone/>
            </a:pPr>
            <a:r>
              <a:rPr lang="en-US" dirty="0" err="1">
                <a:uFillTx/>
              </a:rPr>
              <a:t>unlogged_batch_across_partitions_warn_threshold</a:t>
            </a:r>
            <a:r>
              <a:rPr lang="en-US" dirty="0">
                <a:uFillTx/>
              </a:rPr>
              <a:t>: This indicates the number of partitions that a batch statement can span before triggering a warning. The default is ten.</a:t>
            </a:r>
          </a:p>
          <a:p>
            <a:pPr marL="158750" indent="0">
              <a:buNone/>
            </a:pPr>
            <a:r>
              <a:rPr lang="en-US" dirty="0">
                <a:uFillTx/>
              </a:rPr>
              <a:t>Note</a:t>
            </a:r>
          </a:p>
          <a:p>
            <a:pPr marL="158750" indent="0">
              <a:buNone/>
            </a:pPr>
            <a:r>
              <a:rPr lang="en-US" dirty="0">
                <a:uFillTx/>
              </a:rPr>
              <a:t>Like the tombstone-specific properties mentioned, the batch threshold properties also exist to protect your cluster. I have seen coordinator nodes crash while processing large batch statements. If development teams report seeing this error, the most likely reason is that they are misusing the CQL batch functionality. The responsibility to fix it is on the development side.</a:t>
            </a:r>
          </a:p>
          <a:p>
            <a:pPr marL="158750" indent="0">
              <a:buNone/>
            </a:pPr>
            <a:endParaRPr lang="en-US" dirty="0">
              <a:uFillTx/>
            </a:endParaRPr>
          </a:p>
          <a:p>
            <a:pPr marL="158750" indent="0">
              <a:buNone/>
            </a:pPr>
            <a:r>
              <a:rPr lang="en-US" dirty="0" err="1">
                <a:uFillTx/>
              </a:rPr>
              <a:t>compaction_large_partition_warning_threshold_mb</a:t>
            </a:r>
            <a:r>
              <a:rPr lang="en-US" dirty="0">
                <a:uFillTx/>
              </a:rPr>
              <a:t>: This indicates the size of a partition in megabytes that will trigger a warning during the compaction process. The default is 100 MB.</a:t>
            </a:r>
          </a:p>
          <a:p>
            <a:pPr marL="158750" indent="0">
              <a:buNone/>
            </a:pPr>
            <a:r>
              <a:rPr lang="en-US" dirty="0" err="1">
                <a:uFillTx/>
              </a:rPr>
              <a:t>gc_warn_threshold_in_ms</a:t>
            </a:r>
            <a:r>
              <a:rPr lang="en-US" dirty="0">
                <a:uFillTx/>
              </a:rPr>
              <a:t>: This indicates the length of time in milliseconds after which a garbage collection process will trigger a warning. The default is 1000 milliseconds, or 1 second.</a:t>
            </a:r>
          </a:p>
          <a:p>
            <a:pPr marL="158750" indent="0">
              <a:buNone/>
            </a:pPr>
            <a:r>
              <a:rPr lang="en-US" dirty="0" err="1">
                <a:uFillTx/>
              </a:rPr>
              <a:t>back_pressure_enabled</a:t>
            </a:r>
            <a:r>
              <a:rPr lang="en-US" dirty="0">
                <a:uFillTx/>
              </a:rPr>
              <a:t>: This Boolean property allows a back-pressure strategy to be enabled on coordinator nodes. This is an effort to prevent a client connection from pushing through too much write traffic, overloading and possibly crashing a Cassandra node.</a:t>
            </a:r>
          </a:p>
          <a:p>
            <a:pPr marL="158750" indent="0">
              <a:buNone/>
            </a:pPr>
            <a:r>
              <a:rPr lang="en-US" dirty="0" err="1">
                <a:uFillTx/>
              </a:rPr>
              <a:t>back_pressure_strategy</a:t>
            </a:r>
            <a:r>
              <a:rPr lang="en-US" dirty="0">
                <a:uFillTx/>
              </a:rPr>
              <a:t>: This section provides access to a list of properties that configures the specific back-pressure strategy.</a:t>
            </a:r>
          </a:p>
          <a:p>
            <a:pPr marL="158750" indent="0">
              <a:buNone/>
            </a:pPr>
            <a:r>
              <a:rPr lang="en-US" dirty="0" err="1">
                <a:uFillTx/>
              </a:rPr>
              <a:t>class_name</a:t>
            </a:r>
            <a:r>
              <a:rPr lang="en-US" dirty="0">
                <a:uFillTx/>
              </a:rPr>
              <a:t>: This indicates the name of the back-pressure strategy class to use, which can be a delivered class or a custom written class. Apache Cassandra delivers with the default </a:t>
            </a:r>
            <a:r>
              <a:rPr lang="en-US" dirty="0" err="1">
                <a:uFillTx/>
              </a:rPr>
              <a:t>org.apache.cassandra.net.RateBasedBackPressurestrategy</a:t>
            </a:r>
            <a:r>
              <a:rPr lang="en-US" dirty="0">
                <a:uFillTx/>
              </a:rPr>
              <a:t>, which accepts three parameters, as follows:</a:t>
            </a:r>
          </a:p>
          <a:p>
            <a:pPr marL="158750" indent="0">
              <a:buNone/>
            </a:pPr>
            <a:r>
              <a:rPr lang="en-US" dirty="0" err="1">
                <a:uFillTx/>
              </a:rPr>
              <a:t>high_ratio</a:t>
            </a:r>
            <a:r>
              <a:rPr lang="en-US" dirty="0">
                <a:uFillTx/>
              </a:rPr>
              <a:t>: This represents a target ratio of mutation responses to mutation requests. The default value is 0.90.</a:t>
            </a:r>
          </a:p>
          <a:p>
            <a:pPr marL="158750" indent="0">
              <a:buNone/>
            </a:pPr>
            <a:r>
              <a:rPr lang="en-US" dirty="0">
                <a:uFillTx/>
              </a:rPr>
              <a:t>factor: If the ratio of responses to requests exceeds the value specified for </a:t>
            </a:r>
            <a:r>
              <a:rPr lang="en-US" dirty="0" err="1">
                <a:uFillTx/>
              </a:rPr>
              <a:t>high_ratio</a:t>
            </a:r>
            <a:r>
              <a:rPr lang="en-US" dirty="0">
                <a:uFillTx/>
              </a:rPr>
              <a:t>, then the rate limiting of the requests is increased by the specified value. The default value for the factor increase is five, and is recommended to be set between one and ten.</a:t>
            </a:r>
          </a:p>
          <a:p>
            <a:pPr marL="158750" indent="0">
              <a:buNone/>
            </a:pPr>
            <a:r>
              <a:rPr lang="en-US" dirty="0">
                <a:uFillTx/>
              </a:rPr>
              <a:t>flow: This property has two possible values, FAST or SLOW. It controls how the rate limiting of mutations is applied, setting it to the speed of the fastest data replica or the slowest, respectively. The default value is FAST.</a:t>
            </a:r>
            <a:endParaRPr dirty="0">
              <a:uFillTx/>
            </a:endParaRPr>
          </a:p>
        </p:txBody>
      </p:sp>
    </p:spTree>
    <p:extLst>
      <p:ext uri="{BB962C8B-B14F-4D97-AF65-F5344CB8AC3E}">
        <p14:creationId xmlns:p14="http://schemas.microsoft.com/office/powerpoint/2010/main" val="3416234272"/>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Upon starting, it polls available system resources, and uses that data to calculate an acceptable heap size. It also applies some additional checks for specific versions of the JVM. Here are some additional, common settings that can be applied in </a:t>
            </a:r>
            <a:r>
              <a:rPr lang="en-US" dirty="0" err="1">
                <a:uFillTx/>
              </a:rPr>
              <a:t>thecassandra-env.shfile</a:t>
            </a:r>
            <a:r>
              <a:rPr lang="en-US" dirty="0">
                <a:uFillTx/>
              </a:rPr>
              <a:t>:</a:t>
            </a:r>
          </a:p>
          <a:p>
            <a:pPr marL="158750" indent="0">
              <a:buNone/>
            </a:pPr>
            <a:endParaRPr lang="en-US" dirty="0">
              <a:uFillTx/>
            </a:endParaRPr>
          </a:p>
          <a:p>
            <a:pPr marL="158750" indent="0">
              <a:buNone/>
            </a:pPr>
            <a:r>
              <a:rPr lang="en-US" dirty="0">
                <a:uFillTx/>
              </a:rPr>
              <a:t>JMX_PORT: This specifies which port should be used for Java Management Extensions (JMX) communications. It is passed to the JVM as -</a:t>
            </a:r>
            <a:r>
              <a:rPr lang="en-US" dirty="0" err="1">
                <a:uFillTx/>
              </a:rPr>
              <a:t>Dcassandra.jmx.remote.port</a:t>
            </a:r>
            <a:r>
              <a:rPr lang="en-US" dirty="0">
                <a:uFillTx/>
              </a:rPr>
              <a:t>.</a:t>
            </a:r>
          </a:p>
          <a:p>
            <a:pPr marL="158750" indent="0">
              <a:buNone/>
            </a:pPr>
            <a:r>
              <a:rPr lang="en-US" dirty="0">
                <a:uFillTx/>
              </a:rPr>
              <a:t>LOCAL_JMX: This defaults to yes, which means that JMX-based commands for a particular node can only be issued from that node itself.</a:t>
            </a:r>
          </a:p>
          <a:p>
            <a:pPr marL="158750" indent="0">
              <a:buNone/>
            </a:pPr>
            <a:r>
              <a:rPr lang="en-US" dirty="0">
                <a:uFillTx/>
              </a:rPr>
              <a:t>-</a:t>
            </a:r>
            <a:r>
              <a:rPr lang="en-US" dirty="0" err="1">
                <a:uFillTx/>
              </a:rPr>
              <a:t>Dcom.sun.management.jmxremote.authenticate</a:t>
            </a:r>
            <a:r>
              <a:rPr lang="en-US" dirty="0">
                <a:uFillTx/>
              </a:rPr>
              <a:t>: This is a Boolean parameter that determines whether JMX commands should require a valid username and password combination to run. It defaults to false, because </a:t>
            </a:r>
            <a:r>
              <a:rPr lang="en-US" dirty="0" err="1">
                <a:uFillTx/>
              </a:rPr>
              <a:t>LOCAL_JMXdefaults</a:t>
            </a:r>
            <a:r>
              <a:rPr lang="en-US" dirty="0">
                <a:uFillTx/>
              </a:rPr>
              <a:t> to yes.</a:t>
            </a:r>
          </a:p>
          <a:p>
            <a:pPr marL="158750" indent="0">
              <a:buNone/>
            </a:pPr>
            <a:r>
              <a:rPr lang="en-US" dirty="0">
                <a:uFillTx/>
              </a:rPr>
              <a:t>-</a:t>
            </a:r>
            <a:r>
              <a:rPr lang="en-US" dirty="0" err="1">
                <a:uFillTx/>
              </a:rPr>
              <a:t>Dcom.sun.management.jmxremote.rmi.port</a:t>
            </a:r>
            <a:r>
              <a:rPr lang="en-US" dirty="0">
                <a:uFillTx/>
              </a:rPr>
              <a:t>: This specifies which port should be used for Remote Method Invocation (RMI) traffic. It can be set to the same port as JMX (default).</a:t>
            </a:r>
            <a:endParaRPr dirty="0">
              <a:uFillTx/>
            </a:endParaRPr>
          </a:p>
        </p:txBody>
      </p:sp>
    </p:spTree>
    <p:extLst>
      <p:ext uri="{BB962C8B-B14F-4D97-AF65-F5344CB8AC3E}">
        <p14:creationId xmlns:p14="http://schemas.microsoft.com/office/powerpoint/2010/main" val="3749309934"/>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a:t>
            </a:r>
            <a:r>
              <a:rPr lang="en-US" dirty="0" err="1">
                <a:uFillTx/>
              </a:rPr>
              <a:t>Dcassandra.replace_address</a:t>
            </a:r>
            <a:r>
              <a:rPr lang="en-US" dirty="0">
                <a:uFillTx/>
              </a:rPr>
              <a:t>: This is an optional parameter that allows a new node to join the cluster and assume the token ranges of a removed node. This becomes useful when a node experiences a hardware failure, and must be re-bootstrapped after maintenance. Without this parameter, starting an empty node with an IP address that is already in gossip will fail.</a:t>
            </a:r>
            <a:endParaRPr dirty="0">
              <a:uFillTx/>
            </a:endParaRPr>
          </a:p>
        </p:txBody>
      </p:sp>
    </p:spTree>
    <p:extLst>
      <p:ext uri="{BB962C8B-B14F-4D97-AF65-F5344CB8AC3E}">
        <p14:creationId xmlns:p14="http://schemas.microsoft.com/office/powerpoint/2010/main" val="3331543747"/>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In a vast improvement over the previously required </a:t>
            </a:r>
            <a:r>
              <a:rPr lang="en-US" dirty="0" err="1">
                <a:uFillTx/>
              </a:rPr>
              <a:t>cassandra-topology.properties</a:t>
            </a:r>
            <a:r>
              <a:rPr lang="en-US" dirty="0">
                <a:uFillTx/>
              </a:rPr>
              <a:t> file, the </a:t>
            </a:r>
            <a:r>
              <a:rPr lang="en-US" dirty="0" err="1">
                <a:uFillTx/>
              </a:rPr>
              <a:t>cassandra-rackdc.properties</a:t>
            </a:r>
            <a:r>
              <a:rPr lang="en-US" dirty="0">
                <a:uFillTx/>
              </a:rPr>
              <a:t> file makes configuring a multi data center deployment much easier. Remember that all data center, rack, and suffix names are case sensitive. This file is utilized only when the node is configured to use one of the following snitches:</a:t>
            </a:r>
          </a:p>
          <a:p>
            <a:pPr marL="158750" indent="0">
              <a:buNone/>
            </a:pPr>
            <a:endParaRPr dirty="0">
              <a:uFillTx/>
            </a:endParaRPr>
          </a:p>
        </p:txBody>
      </p:sp>
    </p:spTree>
    <p:extLst>
      <p:ext uri="{BB962C8B-B14F-4D97-AF65-F5344CB8AC3E}">
        <p14:creationId xmlns:p14="http://schemas.microsoft.com/office/powerpoint/2010/main" val="1973101303"/>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525071404"/>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FFFFFF"/>
                </a:solidFill>
                <a:effectLst/>
                <a:latin typeface="Montserrat-subs"/>
              </a:rPr>
              <a:t>Note</a:t>
            </a:r>
          </a:p>
          <a:p>
            <a:pPr algn="l"/>
            <a:r>
              <a:rPr lang="en-US" b="0" i="0" dirty="0">
                <a:solidFill>
                  <a:srgbClr val="FFFFFF"/>
                </a:solidFill>
                <a:effectLst/>
                <a:latin typeface="Lato" panose="020F0502020204030203" pitchFamily="34" charset="0"/>
              </a:rPr>
              <a:t>Public cloud availability zones can and do go down. Therefore, it is a good idea to make sure to take availability zones into account during deployment. This will help to ensure both even data distribution and maximum availability.</a:t>
            </a:r>
          </a:p>
          <a:p>
            <a:pPr marL="158750" indent="0">
              <a:buNone/>
            </a:pPr>
            <a:endParaRPr dirty="0">
              <a:uFillTx/>
            </a:endParaRPr>
          </a:p>
        </p:txBody>
      </p:sp>
    </p:spTree>
    <p:extLst>
      <p:ext uri="{BB962C8B-B14F-4D97-AF65-F5344CB8AC3E}">
        <p14:creationId xmlns:p14="http://schemas.microsoft.com/office/powerpoint/2010/main" val="3766232428"/>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FFFFFF"/>
                </a:solidFill>
                <a:effectLst/>
                <a:latin typeface="Montserrat-subs"/>
              </a:rPr>
              <a:t>Note</a:t>
            </a:r>
          </a:p>
          <a:p>
            <a:pPr algn="l"/>
            <a:r>
              <a:rPr lang="en-US" b="0" i="0" dirty="0">
                <a:solidFill>
                  <a:srgbClr val="FFFFFF"/>
                </a:solidFill>
                <a:effectLst/>
                <a:latin typeface="Lato" panose="020F0502020204030203" pitchFamily="34" charset="0"/>
              </a:rPr>
              <a:t>This property is ignored unless using a snitch that is specific to a public cloud provider (</a:t>
            </a:r>
            <a:r>
              <a:rPr lang="en-US" b="0" i="0" dirty="0" err="1">
                <a:solidFill>
                  <a:srgbClr val="FFFFFF"/>
                </a:solidFill>
                <a:effectLst/>
                <a:latin typeface="Lato" panose="020F0502020204030203" pitchFamily="34" charset="0"/>
              </a:rPr>
              <a:t>GoogleCloudSnitch</a:t>
            </a:r>
            <a:r>
              <a:rPr lang="en-US" b="0" i="0" dirty="0">
                <a:solidFill>
                  <a:srgbClr val="FFFFFF"/>
                </a:solidFill>
                <a:effectLst/>
                <a:latin typeface="Lato" panose="020F0502020204030203" pitchFamily="34" charset="0"/>
              </a:rPr>
              <a:t>, Ec2Snitch, or Ec2MultiRegionSnitch).</a:t>
            </a:r>
          </a:p>
          <a:p>
            <a:pPr marL="158750" indent="0">
              <a:buNone/>
            </a:pPr>
            <a:endParaRPr dirty="0">
              <a:uFillTx/>
            </a:endParaRPr>
          </a:p>
        </p:txBody>
      </p:sp>
    </p:spTree>
    <p:extLst>
      <p:ext uri="{BB962C8B-B14F-4D97-AF65-F5344CB8AC3E}">
        <p14:creationId xmlns:p14="http://schemas.microsoft.com/office/powerpoint/2010/main" val="580782977"/>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840086161"/>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265576503"/>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55000" lnSpcReduction="20000"/>
          </a:bodyPr>
          <a:lstStyle/>
          <a:p>
            <a:pPr algn="l"/>
            <a:r>
              <a:rPr lang="en-US" b="0" i="0" dirty="0">
                <a:solidFill>
                  <a:srgbClr val="FFFFFF"/>
                </a:solidFill>
                <a:effectLst/>
                <a:latin typeface="Lato" panose="020F0502020204030203" pitchFamily="34" charset="0"/>
              </a:rPr>
              <a:t>Whenever a new node is added, it must be added to this file on every single node. In larger environments, this quickly becomes untenable. It can be especially tedious when employed in a frequently-scaling cloud environment.</a:t>
            </a:r>
          </a:p>
          <a:p>
            <a:pPr marL="457200" marR="457200" algn="l"/>
            <a:r>
              <a:rPr lang="en-US" b="0" i="0" dirty="0">
                <a:solidFill>
                  <a:srgbClr val="FFFFFF"/>
                </a:solidFill>
                <a:effectLst/>
                <a:latin typeface="Montserrat-subs"/>
              </a:rPr>
              <a:t>Note</a:t>
            </a:r>
          </a:p>
          <a:p>
            <a:pPr marL="457200" marR="457200" algn="l"/>
            <a:r>
              <a:rPr lang="en-US" b="0" i="0" dirty="0">
                <a:solidFill>
                  <a:srgbClr val="FFFFFF"/>
                </a:solidFill>
                <a:effectLst/>
                <a:latin typeface="Lato" panose="020F0502020204030203" pitchFamily="34" charset="0"/>
              </a:rPr>
              <a:t>While this file can serve as a backup to the </a:t>
            </a:r>
            <a:r>
              <a:rPr lang="en-US" b="0" i="0" dirty="0" err="1">
                <a:solidFill>
                  <a:srgbClr val="FFFFFF"/>
                </a:solidFill>
                <a:effectLst/>
                <a:latin typeface="Lato" panose="020F0502020204030203" pitchFamily="34" charset="0"/>
              </a:rPr>
              <a:t>cassandra-rackdc.properties</a:t>
            </a:r>
            <a:r>
              <a:rPr lang="en-US" b="0" i="0" dirty="0">
                <a:solidFill>
                  <a:srgbClr val="FFFFFF"/>
                </a:solidFill>
                <a:effectLst/>
                <a:latin typeface="Lato" panose="020F0502020204030203" pitchFamily="34" charset="0"/>
              </a:rPr>
              <a:t> file when using </a:t>
            </a:r>
            <a:r>
              <a:rPr lang="en-US" b="0" i="0" dirty="0" err="1">
                <a:solidFill>
                  <a:srgbClr val="FFFFFF"/>
                </a:solidFill>
                <a:effectLst/>
                <a:latin typeface="Lato" panose="020F0502020204030203" pitchFamily="34" charset="0"/>
              </a:rPr>
              <a:t>GossipingPropertyFileSnitch</a:t>
            </a:r>
            <a:r>
              <a:rPr lang="en-US" b="0" i="0" dirty="0">
                <a:solidFill>
                  <a:srgbClr val="FFFFFF"/>
                </a:solidFill>
                <a:effectLst/>
                <a:latin typeface="Lato" panose="020F0502020204030203" pitchFamily="34" charset="0"/>
              </a:rPr>
              <a:t>, it is really only meant to be used that way for migration purposes. Old </a:t>
            </a:r>
            <a:r>
              <a:rPr lang="en-US" b="0" i="0" dirty="0" err="1">
                <a:solidFill>
                  <a:srgbClr val="FFFFFF"/>
                </a:solidFill>
                <a:effectLst/>
                <a:latin typeface="Lato" panose="020F0502020204030203" pitchFamily="34" charset="0"/>
              </a:rPr>
              <a:t>cassandra-topology.properties</a:t>
            </a:r>
            <a:r>
              <a:rPr lang="en-US" b="0" i="0" dirty="0">
                <a:solidFill>
                  <a:srgbClr val="FFFFFF"/>
                </a:solidFill>
                <a:effectLst/>
                <a:latin typeface="Lato" panose="020F0502020204030203" pitchFamily="34" charset="0"/>
              </a:rPr>
              <a:t> files have been known to cause gossip issues when using </a:t>
            </a:r>
            <a:r>
              <a:rPr lang="en-US" b="0" i="0" dirty="0" err="1">
                <a:solidFill>
                  <a:srgbClr val="FFFFFF"/>
                </a:solidFill>
                <a:effectLst/>
                <a:latin typeface="Lato" panose="020F0502020204030203" pitchFamily="34" charset="0"/>
              </a:rPr>
              <a:t>GossipingPropertyFileSnitch</a:t>
            </a:r>
            <a:r>
              <a:rPr lang="en-US" b="0" i="0" dirty="0">
                <a:solidFill>
                  <a:srgbClr val="FFFFFF"/>
                </a:solidFill>
                <a:effectLst/>
                <a:latin typeface="Lato" panose="020F0502020204030203" pitchFamily="34" charset="0"/>
              </a:rPr>
              <a:t>. Thus, that file should be renamed or deleted once migration is completed.</a:t>
            </a:r>
          </a:p>
          <a:p>
            <a:pPr marL="158750" indent="0">
              <a:buNone/>
            </a:pPr>
            <a:endParaRPr lang="en-US" dirty="0">
              <a:uFillTx/>
            </a:endParaRPr>
          </a:p>
          <a:p>
            <a:pPr marL="158750" indent="0">
              <a:buNone/>
            </a:pPr>
            <a:r>
              <a:rPr lang="en-US" dirty="0" err="1">
                <a:uFillTx/>
              </a:rPr>
              <a:t>jvm.options</a:t>
            </a:r>
            <a:endParaRPr lang="en-US" dirty="0">
              <a:uFillTx/>
            </a:endParaRPr>
          </a:p>
          <a:p>
            <a:pPr marL="158750" indent="0">
              <a:buNone/>
            </a:pPr>
            <a:r>
              <a:rPr lang="en-US" dirty="0">
                <a:uFillTx/>
              </a:rPr>
              <a:t>The </a:t>
            </a:r>
            <a:r>
              <a:rPr lang="en-US" dirty="0" err="1">
                <a:uFillTx/>
              </a:rPr>
              <a:t>jvm.options</a:t>
            </a:r>
            <a:r>
              <a:rPr lang="en-US" dirty="0">
                <a:uFillTx/>
              </a:rPr>
              <a:t> file is intended to apply custom, JVM-specific settings to a Cassandra node. The most common configurations applied in this file are those of heap sizing and garbage collection, as covered earlier in this lesson.</a:t>
            </a:r>
          </a:p>
          <a:p>
            <a:pPr marL="158750" indent="0">
              <a:buNone/>
            </a:pPr>
            <a:endParaRPr lang="en-US" dirty="0">
              <a:uFillTx/>
            </a:endParaRPr>
          </a:p>
          <a:p>
            <a:pPr marL="158750" indent="0">
              <a:buNone/>
            </a:pPr>
            <a:r>
              <a:rPr lang="en-US" dirty="0">
                <a:uFillTx/>
              </a:rPr>
              <a:t>Note</a:t>
            </a:r>
          </a:p>
          <a:p>
            <a:pPr marL="158750" indent="0">
              <a:buNone/>
            </a:pPr>
            <a:r>
              <a:rPr lang="en-US" dirty="0" err="1">
                <a:uFillTx/>
              </a:rPr>
              <a:t>jvm.options</a:t>
            </a:r>
            <a:r>
              <a:rPr lang="en-US" dirty="0">
                <a:uFillTx/>
              </a:rPr>
              <a:t> is a new configuration file added as of Cassandra 3.0. If you are using an older version of Cassandra, these properties should be set inside the cassandra-env.sh file instead.</a:t>
            </a:r>
          </a:p>
          <a:p>
            <a:pPr marL="158750" indent="0">
              <a:buNone/>
            </a:pPr>
            <a:endParaRPr lang="en-US" dirty="0">
              <a:uFillTx/>
            </a:endParaRPr>
          </a:p>
          <a:p>
            <a:pPr marL="158750" indent="0">
              <a:buNone/>
            </a:pPr>
            <a:r>
              <a:rPr lang="en-US" dirty="0">
                <a:uFillTx/>
              </a:rPr>
              <a:t>Here is a list of commonly adjusted properties in </a:t>
            </a:r>
            <a:r>
              <a:rPr lang="en-US" dirty="0" err="1">
                <a:uFillTx/>
              </a:rPr>
              <a:t>jvm.options</a:t>
            </a:r>
            <a:r>
              <a:rPr lang="en-US" dirty="0">
                <a:uFillTx/>
              </a:rPr>
              <a:t>:</a:t>
            </a:r>
          </a:p>
          <a:p>
            <a:pPr marL="158750" indent="0">
              <a:buNone/>
            </a:pPr>
            <a:endParaRPr lang="en-US" dirty="0">
              <a:uFillTx/>
            </a:endParaRPr>
          </a:p>
          <a:p>
            <a:pPr marL="158750" indent="0">
              <a:buNone/>
            </a:pPr>
            <a:r>
              <a:rPr lang="en-US" dirty="0">
                <a:uFillTx/>
              </a:rPr>
              <a:t>-</a:t>
            </a:r>
            <a:r>
              <a:rPr lang="en-US" dirty="0" err="1">
                <a:uFillTx/>
              </a:rPr>
              <a:t>Dcassandra.load_ring_state</a:t>
            </a:r>
            <a:r>
              <a:rPr lang="en-US" dirty="0">
                <a:uFillTx/>
              </a:rPr>
              <a:t>: This property takes a Boolean value, and determines whether locally-stored gossip information should be used or wiped out at start time.</a:t>
            </a:r>
          </a:p>
          <a:p>
            <a:pPr marL="158750" indent="0">
              <a:buNone/>
            </a:pPr>
            <a:r>
              <a:rPr lang="en-US" dirty="0">
                <a:uFillTx/>
              </a:rPr>
              <a:t>-</a:t>
            </a:r>
            <a:r>
              <a:rPr lang="en-US" dirty="0" err="1">
                <a:uFillTx/>
              </a:rPr>
              <a:t>Dcassandra.replace_address</a:t>
            </a:r>
            <a:r>
              <a:rPr lang="en-US" dirty="0">
                <a:uFillTx/>
              </a:rPr>
              <a:t>: If you are replacing a dead node with a new node, this allows you to set the new node to have the old node's token ranges. Note that the data directories of the new node must be empty.</a:t>
            </a:r>
          </a:p>
          <a:p>
            <a:pPr marL="158750" indent="0">
              <a:buNone/>
            </a:pPr>
            <a:r>
              <a:rPr lang="en-US" dirty="0">
                <a:uFillTx/>
              </a:rPr>
              <a:t>-</a:t>
            </a:r>
            <a:r>
              <a:rPr lang="en-US" dirty="0" err="1">
                <a:uFillTx/>
              </a:rPr>
              <a:t>Dcassandra.ring_delay_ms</a:t>
            </a:r>
            <a:r>
              <a:rPr lang="en-US" dirty="0">
                <a:uFillTx/>
              </a:rPr>
              <a:t>: This allows specification of a custom time to wait before joining the cluster. The default value is 30,000 milliseconds, or 30 seconds.</a:t>
            </a:r>
          </a:p>
          <a:p>
            <a:pPr marL="158750" indent="0">
              <a:buNone/>
            </a:pPr>
            <a:r>
              <a:rPr lang="en-US" dirty="0">
                <a:uFillTx/>
              </a:rPr>
              <a:t>-</a:t>
            </a:r>
            <a:r>
              <a:rPr lang="en-US" dirty="0" err="1">
                <a:uFillTx/>
              </a:rPr>
              <a:t>Dcassandra.triggers_dir</a:t>
            </a:r>
            <a:r>
              <a:rPr lang="en-US" dirty="0">
                <a:uFillTx/>
              </a:rPr>
              <a:t>: This property overrides the default location in which Cassandra will look for custom trigger JAR files. The default is the $CASSANDRA_HOME/conf/</a:t>
            </a:r>
            <a:r>
              <a:rPr lang="en-US" dirty="0" err="1">
                <a:uFillTx/>
              </a:rPr>
              <a:t>triggersdirectory</a:t>
            </a:r>
            <a:r>
              <a:rPr lang="en-US" dirty="0">
                <a:uFillTx/>
              </a:rPr>
              <a:t>.</a:t>
            </a:r>
          </a:p>
          <a:p>
            <a:pPr marL="158750" indent="0">
              <a:buNone/>
            </a:pPr>
            <a:r>
              <a:rPr lang="en-US" dirty="0">
                <a:uFillTx/>
              </a:rPr>
              <a:t>-</a:t>
            </a:r>
            <a:r>
              <a:rPr lang="en-US" dirty="0" err="1">
                <a:uFillTx/>
              </a:rPr>
              <a:t>Xss</a:t>
            </a:r>
            <a:r>
              <a:rPr lang="en-US" dirty="0">
                <a:uFillTx/>
              </a:rPr>
              <a:t>: This indicates the per-thread stack size. This setting was commonly adjusted in older versions of Cassandra when upgrading the JVM to a newer version (thus requiring a larger stack size). The default value of 256 should be sufficient.</a:t>
            </a:r>
          </a:p>
          <a:p>
            <a:pPr marL="158750" indent="0">
              <a:buNone/>
            </a:pPr>
            <a:r>
              <a:rPr lang="en-US" dirty="0">
                <a:uFillTx/>
              </a:rPr>
              <a:t>-</a:t>
            </a:r>
            <a:r>
              <a:rPr lang="en-US" dirty="0" err="1">
                <a:uFillTx/>
              </a:rPr>
              <a:t>Dcassandra.expiration_date_overflow_policy</a:t>
            </a:r>
            <a:r>
              <a:rPr lang="en-US" dirty="0">
                <a:uFillTx/>
              </a:rPr>
              <a:t>: This defines how to handle mutations with TTLs exceeding the 20 years maximum. Possible values are as follows:</a:t>
            </a:r>
          </a:p>
          <a:p>
            <a:pPr marL="158750" indent="0">
              <a:buNone/>
            </a:pPr>
            <a:r>
              <a:rPr lang="en-US" dirty="0">
                <a:uFillTx/>
              </a:rPr>
              <a:t>REJECT: TTLs exceeding 20 years from the current date will be rejected (default)</a:t>
            </a:r>
          </a:p>
          <a:p>
            <a:pPr marL="158750" indent="0">
              <a:buNone/>
            </a:pPr>
            <a:r>
              <a:rPr lang="en-US" dirty="0">
                <a:uFillTx/>
              </a:rPr>
              <a:t>CAP: TTLs exceeding 20 years will be capped at 20 years, and a warning will be given</a:t>
            </a:r>
          </a:p>
          <a:p>
            <a:pPr marL="158750" indent="0">
              <a:buNone/>
            </a:pPr>
            <a:r>
              <a:rPr lang="en-US" dirty="0">
                <a:uFillTx/>
              </a:rPr>
              <a:t>CAP_NOWARD: TTLs exceeding 20 years will be capped at 20 years, and a warning will not be given</a:t>
            </a:r>
          </a:p>
          <a:p>
            <a:pPr marL="158750" indent="0">
              <a:buNone/>
            </a:pPr>
            <a:r>
              <a:rPr lang="en-US" dirty="0">
                <a:uFillTx/>
              </a:rPr>
              <a:t>-XX:+</a:t>
            </a:r>
            <a:r>
              <a:rPr lang="en-US" dirty="0" err="1">
                <a:uFillTx/>
              </a:rPr>
              <a:t>PrintGCDetails</a:t>
            </a:r>
            <a:r>
              <a:rPr lang="en-US" dirty="0">
                <a:uFillTx/>
              </a:rPr>
              <a:t>: This enables GC logging, with more available details than -XX:+</a:t>
            </a:r>
            <a:r>
              <a:rPr lang="en-US" dirty="0" err="1">
                <a:uFillTx/>
              </a:rPr>
              <a:t>PrintGC</a:t>
            </a:r>
            <a:r>
              <a:rPr lang="en-US" dirty="0">
                <a:uFillTx/>
              </a:rPr>
              <a:t>.</a:t>
            </a:r>
          </a:p>
          <a:p>
            <a:pPr marL="158750" indent="0">
              <a:buNone/>
            </a:pPr>
            <a:r>
              <a:rPr lang="en-US" dirty="0">
                <a:uFillTx/>
              </a:rPr>
              <a:t>-XX:+</a:t>
            </a:r>
            <a:r>
              <a:rPr lang="en-US" dirty="0" err="1">
                <a:uFillTx/>
              </a:rPr>
              <a:t>PrintGCDateStamps</a:t>
            </a:r>
            <a:r>
              <a:rPr lang="en-US" dirty="0">
                <a:uFillTx/>
              </a:rPr>
              <a:t>: This adds an absolute date and time to each line of the GC log.</a:t>
            </a:r>
          </a:p>
          <a:p>
            <a:pPr marL="158750" indent="0">
              <a:buNone/>
            </a:pPr>
            <a:r>
              <a:rPr lang="en-US" dirty="0">
                <a:uFillTx/>
              </a:rPr>
              <a:t>-XX:+</a:t>
            </a:r>
            <a:r>
              <a:rPr lang="en-US" dirty="0" err="1">
                <a:uFillTx/>
              </a:rPr>
              <a:t>PrintGCTimeStamps</a:t>
            </a:r>
            <a:r>
              <a:rPr lang="en-US" dirty="0">
                <a:uFillTx/>
              </a:rPr>
              <a:t>: This adds a time to each line of the GC log, representing the number of seconds since the start of the JVM.</a:t>
            </a:r>
          </a:p>
          <a:p>
            <a:pPr marL="158750" indent="0">
              <a:buNone/>
            </a:pPr>
            <a:r>
              <a:rPr lang="en-US" dirty="0">
                <a:uFillTx/>
              </a:rPr>
              <a:t>-XX:+</a:t>
            </a:r>
            <a:r>
              <a:rPr lang="en-US" dirty="0" err="1">
                <a:uFillTx/>
              </a:rPr>
              <a:t>PrintHeapAtGC</a:t>
            </a:r>
            <a:r>
              <a:rPr lang="en-US" dirty="0">
                <a:uFillTx/>
              </a:rPr>
              <a:t>: This outputs the contents of the heap (at collection time) to the GC log.</a:t>
            </a:r>
          </a:p>
          <a:p>
            <a:pPr marL="158750" indent="0">
              <a:buNone/>
            </a:pPr>
            <a:r>
              <a:rPr lang="en-US" dirty="0">
                <a:uFillTx/>
              </a:rPr>
              <a:t>-XX:+</a:t>
            </a:r>
            <a:r>
              <a:rPr lang="en-US" dirty="0" err="1">
                <a:uFillTx/>
              </a:rPr>
              <a:t>PrintTenuringDistribution</a:t>
            </a:r>
            <a:r>
              <a:rPr lang="en-US" dirty="0">
                <a:uFillTx/>
              </a:rPr>
              <a:t>: This displays information about objects on the heap, including how old they are and how soon they may be collected. It can be useful when investigating long-lived objects on the heap.</a:t>
            </a:r>
          </a:p>
          <a:p>
            <a:pPr marL="158750" indent="0">
              <a:buNone/>
            </a:pPr>
            <a:r>
              <a:rPr lang="en-US" dirty="0">
                <a:uFillTx/>
              </a:rPr>
              <a:t>-XX:+</a:t>
            </a:r>
            <a:r>
              <a:rPr lang="en-US" dirty="0" err="1">
                <a:uFillTx/>
              </a:rPr>
              <a:t>PrintGCApplicationStoppedTime</a:t>
            </a:r>
            <a:r>
              <a:rPr lang="en-US" dirty="0">
                <a:uFillTx/>
              </a:rPr>
              <a:t>: This gives an approximation of how much time the application has waited for GC pauses.</a:t>
            </a:r>
          </a:p>
          <a:p>
            <a:pPr marL="158750" indent="0">
              <a:buNone/>
            </a:pPr>
            <a:r>
              <a:rPr lang="en-US" dirty="0">
                <a:uFillTx/>
              </a:rPr>
              <a:t>-XX:+</a:t>
            </a:r>
            <a:r>
              <a:rPr lang="en-US" dirty="0" err="1">
                <a:uFillTx/>
              </a:rPr>
              <a:t>PrintPromotionFailure</a:t>
            </a:r>
            <a:r>
              <a:rPr lang="en-US" dirty="0">
                <a:uFillTx/>
              </a:rPr>
              <a:t>: This displays information about objects that have failed promotion between generations.</a:t>
            </a:r>
          </a:p>
          <a:p>
            <a:pPr marL="158750" indent="0">
              <a:buNone/>
            </a:pPr>
            <a:r>
              <a:rPr lang="en-US" dirty="0">
                <a:uFillTx/>
              </a:rPr>
              <a:t>-</a:t>
            </a:r>
            <a:r>
              <a:rPr lang="en-US" dirty="0" err="1">
                <a:uFillTx/>
              </a:rPr>
              <a:t>xloggc</a:t>
            </a:r>
            <a:r>
              <a:rPr lang="en-US" dirty="0">
                <a:uFillTx/>
              </a:rPr>
              <a:t>:/var/log/</a:t>
            </a:r>
            <a:r>
              <a:rPr lang="en-US" dirty="0" err="1">
                <a:uFillTx/>
              </a:rPr>
              <a:t>cassandra</a:t>
            </a:r>
            <a:r>
              <a:rPr lang="en-US" dirty="0">
                <a:uFillTx/>
              </a:rPr>
              <a:t>/gc.log: This sets the directory location for the GC logs.</a:t>
            </a:r>
          </a:p>
          <a:p>
            <a:pPr marL="158750" indent="0">
              <a:buNone/>
            </a:pPr>
            <a:r>
              <a:rPr lang="en-US" dirty="0">
                <a:uFillTx/>
              </a:rPr>
              <a:t>-XX:+</a:t>
            </a:r>
            <a:r>
              <a:rPr lang="en-US" dirty="0" err="1">
                <a:uFillTx/>
              </a:rPr>
              <a:t>UseGCLogFileRotation</a:t>
            </a:r>
            <a:r>
              <a:rPr lang="en-US" dirty="0">
                <a:uFillTx/>
              </a:rPr>
              <a:t>: This prevents the JVM continually taking up disk space with GC logs, by only keeping the most-recent files used.</a:t>
            </a:r>
          </a:p>
          <a:p>
            <a:pPr marL="158750" indent="0">
              <a:buNone/>
            </a:pPr>
            <a:r>
              <a:rPr lang="en-US" dirty="0">
                <a:uFillTx/>
              </a:rPr>
              <a:t>-</a:t>
            </a:r>
            <a:r>
              <a:rPr lang="en-US" dirty="0" err="1">
                <a:uFillTx/>
              </a:rPr>
              <a:t>XX:NumberOfGCLogFiles</a:t>
            </a:r>
            <a:r>
              <a:rPr lang="en-US" dirty="0">
                <a:uFillTx/>
              </a:rPr>
              <a:t>: This allows you to set the maximum number of GC log files to be on-disk at any time.</a:t>
            </a:r>
          </a:p>
          <a:p>
            <a:pPr marL="158750" indent="0">
              <a:buNone/>
            </a:pPr>
            <a:r>
              <a:rPr lang="en-US" dirty="0">
                <a:uFillTx/>
              </a:rPr>
              <a:t>-</a:t>
            </a:r>
            <a:r>
              <a:rPr lang="en-US" dirty="0" err="1">
                <a:uFillTx/>
              </a:rPr>
              <a:t>XX:GCLogFileSize</a:t>
            </a:r>
            <a:r>
              <a:rPr lang="en-US" dirty="0">
                <a:uFillTx/>
              </a:rPr>
              <a:t>: This allows you to configure the size of each GC log file.</a:t>
            </a:r>
          </a:p>
          <a:p>
            <a:pPr marL="158750" indent="0">
              <a:buNone/>
            </a:pPr>
            <a:r>
              <a:rPr lang="en-US" dirty="0">
                <a:uFillTx/>
              </a:rPr>
              <a:t>Note</a:t>
            </a:r>
          </a:p>
          <a:p>
            <a:pPr marL="158750" indent="0">
              <a:buNone/>
            </a:pPr>
            <a:r>
              <a:rPr lang="en-US" dirty="0">
                <a:uFillTx/>
              </a:rPr>
              <a:t>GC logging is now enabled by default (as of Apache Cassandra versions 2.2.5, 3.0.3, and 3.3). In the more recent versions of the JVM, it has been found not to slow things down, and its disk usage can be contained.</a:t>
            </a:r>
            <a:endParaRPr dirty="0">
              <a:uFillTx/>
            </a:endParaRPr>
          </a:p>
        </p:txBody>
      </p:sp>
    </p:spTree>
    <p:extLst>
      <p:ext uri="{BB962C8B-B14F-4D97-AF65-F5344CB8AC3E}">
        <p14:creationId xmlns:p14="http://schemas.microsoft.com/office/powerpoint/2010/main" val="26925914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965098042"/>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marL="158750" indent="0">
              <a:buNone/>
            </a:pPr>
            <a:r>
              <a:rPr lang="en-US" dirty="0">
                <a:uFillTx/>
              </a:rPr>
              <a:t>The name and format of the log files and their archives can be adjusted in this file. Log file size and archival and retention specifications can be configured here as well.</a:t>
            </a:r>
          </a:p>
          <a:p>
            <a:pPr marL="158750" indent="0">
              <a:buNone/>
            </a:pPr>
            <a:endParaRPr lang="en-US" dirty="0">
              <a:uFillTx/>
            </a:endParaRPr>
          </a:p>
          <a:p>
            <a:pPr marL="158750" indent="0">
              <a:buNone/>
            </a:pPr>
            <a:r>
              <a:rPr lang="en-US" dirty="0">
                <a:uFillTx/>
              </a:rPr>
              <a:t>By default, system.log will archive when it reaches a size of 20 MB. At this point, the log file will be compressed and numbered with the next available index between one and twenty. A new system.log file will then be created and appended to. Once the number of archived log files exceeds its configured maximum, the oldest file is deleted.</a:t>
            </a:r>
          </a:p>
          <a:p>
            <a:pPr marL="158750" indent="0">
              <a:buNone/>
            </a:pPr>
            <a:endParaRPr lang="en-US" dirty="0">
              <a:uFillTx/>
            </a:endParaRPr>
          </a:p>
          <a:p>
            <a:pPr marL="158750" indent="0">
              <a:buNone/>
            </a:pPr>
            <a:r>
              <a:rPr lang="en-US" dirty="0">
                <a:uFillTx/>
              </a:rPr>
              <a:t> </a:t>
            </a:r>
          </a:p>
          <a:p>
            <a:pPr marL="158750" indent="0">
              <a:buNone/>
            </a:pPr>
            <a:endParaRPr lang="en-US" dirty="0">
              <a:uFillTx/>
            </a:endParaRPr>
          </a:p>
          <a:p>
            <a:pPr marL="158750" indent="0">
              <a:buNone/>
            </a:pPr>
            <a:r>
              <a:rPr lang="en-US" dirty="0">
                <a:uFillTx/>
              </a:rPr>
              <a:t>Most logs allow for the adjustment of the logging level. The default logging level for system.log is INFO, which is sufficient for production use. The complete list of logging levels is shown here, sorted in descending order of verbosity:</a:t>
            </a:r>
          </a:p>
          <a:p>
            <a:pPr marL="158750" indent="0">
              <a:buNone/>
            </a:pPr>
            <a:endParaRPr lang="en-US" dirty="0">
              <a:uFillTx/>
            </a:endParaRPr>
          </a:p>
          <a:p>
            <a:pPr marL="158750" indent="0">
              <a:buNone/>
            </a:pPr>
            <a:r>
              <a:rPr lang="en-US" dirty="0">
                <a:uFillTx/>
              </a:rPr>
              <a:t>ALL</a:t>
            </a:r>
          </a:p>
          <a:p>
            <a:pPr marL="158750" indent="0">
              <a:buNone/>
            </a:pPr>
            <a:r>
              <a:rPr lang="en-US" dirty="0">
                <a:uFillTx/>
              </a:rPr>
              <a:t>TRACE</a:t>
            </a:r>
          </a:p>
          <a:p>
            <a:pPr marL="158750" indent="0">
              <a:buNone/>
            </a:pPr>
            <a:r>
              <a:rPr lang="en-US" dirty="0">
                <a:uFillTx/>
              </a:rPr>
              <a:t>DEBUG</a:t>
            </a:r>
          </a:p>
          <a:p>
            <a:pPr marL="158750" indent="0">
              <a:buNone/>
            </a:pPr>
            <a:r>
              <a:rPr lang="en-US" dirty="0">
                <a:uFillTx/>
              </a:rPr>
              <a:t>INFO</a:t>
            </a:r>
          </a:p>
          <a:p>
            <a:pPr marL="158750" indent="0">
              <a:buNone/>
            </a:pPr>
            <a:r>
              <a:rPr lang="en-US" dirty="0">
                <a:uFillTx/>
              </a:rPr>
              <a:t>WARN</a:t>
            </a:r>
          </a:p>
          <a:p>
            <a:pPr marL="158750" indent="0">
              <a:buNone/>
            </a:pPr>
            <a:r>
              <a:rPr lang="en-US" dirty="0">
                <a:uFillTx/>
              </a:rPr>
              <a:t>ERROR</a:t>
            </a:r>
          </a:p>
          <a:p>
            <a:pPr marL="158750" indent="0">
              <a:buNone/>
            </a:pPr>
            <a:r>
              <a:rPr lang="en-US" dirty="0">
                <a:uFillTx/>
              </a:rPr>
              <a:t>OFF</a:t>
            </a:r>
          </a:p>
          <a:p>
            <a:pPr marL="158750" indent="0">
              <a:buNone/>
            </a:pPr>
            <a:r>
              <a:rPr lang="en-US" dirty="0">
                <a:uFillTx/>
              </a:rPr>
              <a:t>Note</a:t>
            </a:r>
          </a:p>
          <a:p>
            <a:pPr marL="158750" indent="0">
              <a:buNone/>
            </a:pPr>
            <a:r>
              <a:rPr lang="en-US" dirty="0">
                <a:uFillTx/>
              </a:rPr>
              <a:t>When using a logging level higher than DEBUG, keep an eye on the disk space used by your logs.</a:t>
            </a:r>
            <a:endParaRPr dirty="0">
              <a:uFillTx/>
            </a:endParaRPr>
          </a:p>
        </p:txBody>
      </p:sp>
    </p:spTree>
    <p:extLst>
      <p:ext uri="{BB962C8B-B14F-4D97-AF65-F5344CB8AC3E}">
        <p14:creationId xmlns:p14="http://schemas.microsoft.com/office/powerpoint/2010/main" val="1601273359"/>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FFFFFF"/>
                </a:solidFill>
                <a:effectLst/>
                <a:latin typeface="Montserrat-subs"/>
              </a:rPr>
              <a:t>Note</a:t>
            </a:r>
          </a:p>
          <a:p>
            <a:pPr algn="l"/>
            <a:r>
              <a:rPr lang="en-US" b="0" i="0" dirty="0">
                <a:solidFill>
                  <a:srgbClr val="FFFFFF"/>
                </a:solidFill>
                <a:effectLst/>
                <a:latin typeface="Lato" panose="020F0502020204030203" pitchFamily="34" charset="0"/>
              </a:rPr>
              <a:t>Setting </a:t>
            </a:r>
            <a:r>
              <a:rPr lang="en-US" b="0" i="0" dirty="0" err="1">
                <a:solidFill>
                  <a:srgbClr val="FFFFFF"/>
                </a:solidFill>
                <a:effectLst/>
                <a:latin typeface="Lato" panose="020F0502020204030203" pitchFamily="34" charset="0"/>
              </a:rPr>
              <a:t>cassandra.logdir</a:t>
            </a:r>
            <a:r>
              <a:rPr lang="en-US" b="0" i="0" dirty="0">
                <a:solidFill>
                  <a:srgbClr val="FFFFFF"/>
                </a:solidFill>
                <a:effectLst/>
                <a:latin typeface="Lato" panose="020F0502020204030203" pitchFamily="34" charset="0"/>
              </a:rPr>
              <a:t> as a JVM option has been reported to be problematic with some versions of Apache Cassandra. If you have problems enforcing a new log location, you can always adjust the logback.xml file manually or with a regular expression via sed:</a:t>
            </a:r>
          </a:p>
          <a:p>
            <a:pPr marL="158750" indent="0">
              <a:buNone/>
            </a:pPr>
            <a:endParaRPr dirty="0">
              <a:uFillTx/>
            </a:endParaRPr>
          </a:p>
        </p:txBody>
      </p:sp>
    </p:spTree>
    <p:extLst>
      <p:ext uri="{BB962C8B-B14F-4D97-AF65-F5344CB8AC3E}">
        <p14:creationId xmlns:p14="http://schemas.microsoft.com/office/powerpoint/2010/main" val="3512571948"/>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This comes into play when cluster-wide changes must be applied, such as a new SSL certificate or an upgrade to a new patch level. Manual methods, which are fine for the three-node cluster, quickly become untenable at a large scale.</a:t>
            </a:r>
          </a:p>
          <a:p>
            <a:pPr marL="158750" indent="0">
              <a:buNone/>
            </a:pPr>
            <a:endParaRPr lang="en-US" dirty="0">
              <a:uFillTx/>
            </a:endParaRPr>
          </a:p>
          <a:p>
            <a:pPr marL="158750" indent="0">
              <a:buNone/>
            </a:pPr>
            <a:r>
              <a:rPr lang="en-US" dirty="0">
                <a:uFillTx/>
              </a:rPr>
              <a:t> </a:t>
            </a:r>
          </a:p>
          <a:p>
            <a:pPr marL="158750" indent="0">
              <a:buNone/>
            </a:pPr>
            <a:endParaRPr lang="en-US" dirty="0">
              <a:uFillTx/>
            </a:endParaRPr>
          </a:p>
          <a:p>
            <a:pPr marL="158750" indent="0">
              <a:buNone/>
            </a:pPr>
            <a:r>
              <a:rPr lang="en-US" dirty="0">
                <a:uFillTx/>
              </a:rPr>
              <a:t> </a:t>
            </a:r>
          </a:p>
          <a:p>
            <a:pPr marL="158750" indent="0">
              <a:buNone/>
            </a:pPr>
            <a:endParaRPr lang="en-US" dirty="0">
              <a:uFillTx/>
            </a:endParaRPr>
          </a:p>
          <a:p>
            <a:pPr marL="158750" indent="0">
              <a:buNone/>
            </a:pPr>
            <a:r>
              <a:rPr lang="en-US" dirty="0">
                <a:uFillTx/>
              </a:rPr>
              <a:t>For some Cassandra teams, a collection of Python or shell scripts will suffice for running some of the repeatable parts of their deployment process. But as scale increases and configurations change, this approach relies on the team to adjust the scripts so that they continue to work with changing requirements.</a:t>
            </a:r>
          </a:p>
          <a:p>
            <a:pPr marL="158750" indent="0">
              <a:buNone/>
            </a:pPr>
            <a:endParaRPr lang="en-US" dirty="0">
              <a:uFillTx/>
            </a:endParaRPr>
          </a:p>
          <a:p>
            <a:pPr marL="158750" indent="0">
              <a:buNone/>
            </a:pPr>
            <a:r>
              <a:rPr lang="en-US" dirty="0">
                <a:uFillTx/>
              </a:rPr>
              <a:t>As the problems of maintaining a distributed database at a large scale begin to manifest themselves, forward-thinking teams begin to look at implementing and augmenting pre-built tools to do some of the heavy lifting.</a:t>
            </a:r>
          </a:p>
          <a:p>
            <a:pPr marL="158750" indent="0">
              <a:buNone/>
            </a:pPr>
            <a:endParaRPr lang="en-US" dirty="0">
              <a:uFillTx/>
            </a:endParaRPr>
          </a:p>
          <a:p>
            <a:pPr marL="158750" indent="0">
              <a:buNone/>
            </a:pPr>
            <a:r>
              <a:rPr lang="en-US" dirty="0">
                <a:uFillTx/>
              </a:rPr>
              <a:t>There are two types of tools that can aid in solving this problem: orchestration tools, and configuration management tools.</a:t>
            </a:r>
            <a:endParaRPr dirty="0">
              <a:uFillTx/>
            </a:endParaRPr>
          </a:p>
        </p:txBody>
      </p:sp>
    </p:spTree>
    <p:extLst>
      <p:ext uri="{BB962C8B-B14F-4D97-AF65-F5344CB8AC3E}">
        <p14:creationId xmlns:p14="http://schemas.microsoft.com/office/powerpoint/2010/main" val="1693745323"/>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Additionally, these tools allow DBAs the ability to scale up quickly, as well as providing intrinsic management of availability zones. With these tools, adding a new node to a cluster can be as simple as clicking a button.</a:t>
            </a:r>
          </a:p>
          <a:p>
            <a:pPr marL="158750" indent="0">
              <a:buNone/>
            </a:pPr>
            <a:endParaRPr dirty="0">
              <a:uFillTx/>
            </a:endParaRPr>
          </a:p>
        </p:txBody>
      </p:sp>
    </p:spTree>
    <p:extLst>
      <p:ext uri="{BB962C8B-B14F-4D97-AF65-F5344CB8AC3E}">
        <p14:creationId xmlns:p14="http://schemas.microsoft.com/office/powerpoint/2010/main" val="773840076"/>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Essentially, changes are implemented as code, and existing instances are modified in place. Examples of tools that work in this manner are Chef and Ansible.</a:t>
            </a:r>
          </a:p>
          <a:p>
            <a:pPr marL="158750" indent="0">
              <a:buNone/>
            </a:pPr>
            <a:endParaRPr dirty="0">
              <a:uFillTx/>
            </a:endParaRPr>
          </a:p>
        </p:txBody>
      </p:sp>
    </p:spTree>
    <p:extLst>
      <p:ext uri="{BB962C8B-B14F-4D97-AF65-F5344CB8AC3E}">
        <p14:creationId xmlns:p14="http://schemas.microsoft.com/office/powerpoint/2010/main" val="3240218402"/>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As they both have their strengths, you may find that building an environment that utilizes both an orchestration tool and a configuration management tool helps lay the best course on the road to success</a:t>
            </a:r>
            <a:endParaRPr dirty="0">
              <a:uFillTx/>
            </a:endParaRPr>
          </a:p>
        </p:txBody>
      </p:sp>
    </p:spTree>
    <p:extLst>
      <p:ext uri="{BB962C8B-B14F-4D97-AF65-F5344CB8AC3E}">
        <p14:creationId xmlns:p14="http://schemas.microsoft.com/office/powerpoint/2010/main" val="201853644"/>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85000" lnSpcReduction="2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How do you deploy a new node if those sites go down, and you can't reach a suitable mirror?</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The solution is to construct a repository of all your build’s components, which prevents you from having to download everything for each deploy. The build process should use something like a network storage drive, or even a tool like </a:t>
            </a:r>
            <a:r>
              <a:rPr kumimoji="0" lang="en-US" sz="2400" b="0" i="0" u="none" strike="noStrike" kern="0" cap="none" spc="0" normalizeH="0" baseline="0" noProof="0" dirty="0" err="1">
                <a:ln>
                  <a:noFill/>
                </a:ln>
                <a:solidFill>
                  <a:srgbClr val="000000"/>
                </a:solidFill>
                <a:effectLst/>
                <a:uLnTx/>
                <a:uFillTx/>
                <a:latin typeface="Arial"/>
                <a:cs typeface="Arial"/>
                <a:sym typeface="Arial"/>
              </a:rPr>
              <a:t>JFrog</a:t>
            </a:r>
            <a:r>
              <a:rPr kumimoji="0" lang="en-US" sz="2400" b="0" i="0" u="none" strike="noStrike" kern="0" cap="none" spc="0" normalizeH="0" baseline="0" noProof="0" dirty="0">
                <a:ln>
                  <a:noFill/>
                </a:ln>
                <a:solidFill>
                  <a:srgbClr val="000000"/>
                </a:solidFill>
                <a:effectLst/>
                <a:uLnTx/>
                <a:uFillTx/>
                <a:latin typeface="Arial"/>
                <a:cs typeface="Arial"/>
                <a:sym typeface="Arial"/>
              </a:rPr>
              <a:t> Artifactory.</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Remember that relying on connectivity to multiple, remote internet locations simply adds more points of failure to your deployment or build process.</a:t>
            </a:r>
          </a:p>
          <a:p>
            <a:pPr marL="158750" indent="0">
              <a:buNone/>
            </a:pPr>
            <a:endParaRPr dirty="0">
              <a:uFillTx/>
            </a:endParaRPr>
          </a:p>
        </p:txBody>
      </p:sp>
    </p:spTree>
    <p:extLst>
      <p:ext uri="{BB962C8B-B14F-4D97-AF65-F5344CB8AC3E}">
        <p14:creationId xmlns:p14="http://schemas.microsoft.com/office/powerpoint/2010/main" val="2807996548"/>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As Cassandra runs on a JVM, we have analyzed approaches to sizing and configuring the Java heap. After that, we examined Apache Cassandra configuration files. Detailed explanations for various properties were put forth, as well as the benefits (and possible drawbacks) that each can provide. Finally, some brief recommendations on deployment strategy were put forward, comparing the difference between configuration management and orchestration.</a:t>
            </a:r>
          </a:p>
          <a:p>
            <a:pPr marL="158750" indent="0">
              <a:buNone/>
            </a:pPr>
            <a:endParaRPr lang="en-US" dirty="0">
              <a:uFillTx/>
            </a:endParaRPr>
          </a:p>
          <a:p>
            <a:pPr marL="158750" indent="0">
              <a:buNone/>
            </a:pPr>
            <a:r>
              <a:rPr lang="en-US" dirty="0">
                <a:uFillTx/>
              </a:rPr>
              <a:t>One last piece of advice, is to test thoroughly. Start the cluster, examine its performance, make an adjustment, and test again. Rinse and repeat. There absolutely is no substitute for it.</a:t>
            </a:r>
          </a:p>
          <a:p>
            <a:pPr marL="158750" indent="0">
              <a:buNone/>
            </a:pPr>
            <a:endParaRPr lang="en-US" dirty="0">
              <a:uFillTx/>
            </a:endParaRPr>
          </a:p>
          <a:p>
            <a:pPr marL="158750" indent="0">
              <a:buNone/>
            </a:pPr>
            <a:r>
              <a:rPr lang="en-US" dirty="0">
                <a:uFillTx/>
              </a:rPr>
              <a:t> </a:t>
            </a:r>
          </a:p>
          <a:p>
            <a:pPr marL="158750" indent="0">
              <a:buNone/>
            </a:pPr>
            <a:endParaRPr lang="en-US" dirty="0">
              <a:uFillTx/>
            </a:endParaRPr>
          </a:p>
          <a:p>
            <a:pPr marL="158750" indent="0">
              <a:buNone/>
            </a:pPr>
            <a:r>
              <a:rPr lang="en-US" dirty="0">
                <a:uFillTx/>
              </a:rPr>
              <a:t> </a:t>
            </a:r>
          </a:p>
          <a:p>
            <a:pPr marL="158750" indent="0">
              <a:buNone/>
            </a:pPr>
            <a:endParaRPr lang="en-US" dirty="0">
              <a:uFillTx/>
            </a:endParaRPr>
          </a:p>
          <a:p>
            <a:pPr marL="158750" indent="0">
              <a:buNone/>
            </a:pPr>
            <a:r>
              <a:rPr lang="en-US" dirty="0">
                <a:uFillTx/>
              </a:rPr>
              <a:t>One can only theorize about the performance capabilities of a cluster when the different possible combinations of resource sizing, OS config, and node configuration are all taken into account. Even the most well-thought out approaches to cluster deployment and management can fall victim to performance bottlenecks, because of one overlooked aspect of configuration.</a:t>
            </a:r>
          </a:p>
          <a:p>
            <a:pPr marL="158750" indent="0">
              <a:buNone/>
            </a:pPr>
            <a:endParaRPr lang="en-US" dirty="0">
              <a:uFillTx/>
            </a:endParaRPr>
          </a:p>
          <a:p>
            <a:pPr marL="158750" indent="0">
              <a:buNone/>
            </a:pPr>
            <a:r>
              <a:rPr lang="en-US" dirty="0">
                <a:uFillTx/>
              </a:rPr>
              <a:t>In the next lesson, we will discuss some of the finer points of configuring a cluster for optimal performance. </a:t>
            </a:r>
            <a:endParaRPr dirty="0">
              <a:uFillTx/>
            </a:endParaRPr>
          </a:p>
        </p:txBody>
      </p:sp>
    </p:spTree>
    <p:extLst>
      <p:ext uri="{BB962C8B-B14F-4D97-AF65-F5344CB8AC3E}">
        <p14:creationId xmlns:p14="http://schemas.microsoft.com/office/powerpoint/2010/main" val="2446884502"/>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algn="l"/>
            <a:r>
              <a:rPr lang="en-US" b="0" i="0" dirty="0">
                <a:solidFill>
                  <a:srgbClr val="FFFFFF"/>
                </a:solidFill>
                <a:effectLst/>
                <a:latin typeface="Lato" panose="020F0502020204030203" pitchFamily="34" charset="0"/>
              </a:rPr>
              <a:t>As an author, I have some reservations about discussing performance tuning for Apache Cassandra. Too often, application development teams will complain to their Cassandra DBA (database administrator) that their cluster is performing too slowly. The mere existence of a lesson entitled </a:t>
            </a:r>
            <a:r>
              <a:rPr lang="en-US" b="1" i="0" dirty="0">
                <a:solidFill>
                  <a:srgbClr val="FFFFFF"/>
                </a:solidFill>
                <a:effectLst/>
                <a:latin typeface="Lato" panose="020F0502020204030203" pitchFamily="34" charset="0"/>
              </a:rPr>
              <a:t>Performance Tuning</a:t>
            </a:r>
            <a:r>
              <a:rPr lang="en-US" b="0" i="0" dirty="0">
                <a:solidFill>
                  <a:srgbClr val="FFFFFF"/>
                </a:solidFill>
                <a:effectLst/>
                <a:latin typeface="Lato" panose="020F0502020204030203" pitchFamily="34" charset="0"/>
              </a:rPr>
              <a:t> in a Cassandra COURSE implies that there must be some hidden gems of knowledge within these pages that will give a DBA the power to wave their magic wand and instantly cure slow queries. This could not be further from the truth.</a:t>
            </a:r>
          </a:p>
          <a:p>
            <a:pPr algn="l"/>
            <a:r>
              <a:rPr lang="en-US" b="0" i="0" dirty="0">
                <a:solidFill>
                  <a:srgbClr val="FFFFFF"/>
                </a:solidFill>
                <a:effectLst/>
                <a:latin typeface="Lato" panose="020F0502020204030203" pitchFamily="34" charset="0"/>
              </a:rPr>
              <a:t>In </a:t>
            </a:r>
            <a:r>
              <a:rPr lang="en-US" b="0" i="0" u="none" strike="noStrike" dirty="0">
                <a:solidFill>
                  <a:srgbClr val="FFFFFF"/>
                </a:solidFill>
                <a:effectLst/>
                <a:latin typeface="Lato" panose="020F0502020204030203" pitchFamily="34" charset="0"/>
                <a:hlinkClick r:id="rId3">
                  <a:extLst>
                    <a:ext uri="{A12FA001-AC4F-418D-AE19-62706E023703}">
                      <ahyp:hlinkClr xmlns:ahyp="http://schemas.microsoft.com/office/drawing/2018/hyperlinkcolor" xmlns="" val="tx"/>
                    </a:ext>
                  </a:extLst>
                </a:hlinkClick>
              </a:rPr>
              <a:t>lesson 3</a:t>
            </a:r>
            <a:r>
              <a:rPr lang="en-US" b="0" i="0" dirty="0">
                <a:solidFill>
                  <a:srgbClr val="FFFFFF"/>
                </a:solidFill>
                <a:effectLst/>
                <a:latin typeface="Lato" panose="020F0502020204030203" pitchFamily="34" charset="0"/>
              </a:rPr>
              <a:t>, </a:t>
            </a:r>
            <a:r>
              <a:rPr lang="en-US" b="1" i="0" dirty="0">
                <a:solidFill>
                  <a:srgbClr val="FFFFFF"/>
                </a:solidFill>
                <a:effectLst/>
                <a:latin typeface="Lato" panose="020F0502020204030203" pitchFamily="34" charset="0"/>
              </a:rPr>
              <a:t>Effective CQL</a:t>
            </a:r>
            <a:r>
              <a:rPr lang="en-US" b="0" i="0" dirty="0">
                <a:solidFill>
                  <a:srgbClr val="FFFFFF"/>
                </a:solidFill>
                <a:effectLst/>
                <a:latin typeface="Lato" panose="020F0502020204030203" pitchFamily="34" charset="0"/>
              </a:rPr>
              <a:t> we covered how to write good CQL, which relies on designing well-thought-out Cassandra data models. To be completely clear, building tables with primary keys designed to (both) distribute well and serve specific queries is the </a:t>
            </a:r>
            <a:r>
              <a:rPr lang="en-US" b="1" i="0" dirty="0">
                <a:solidFill>
                  <a:srgbClr val="FFFFFF"/>
                </a:solidFill>
                <a:effectLst/>
                <a:latin typeface="Lato" panose="020F0502020204030203" pitchFamily="34" charset="0"/>
              </a:rPr>
              <a:t>best</a:t>
            </a:r>
            <a:r>
              <a:rPr lang="en-US" b="0" i="0" dirty="0">
                <a:solidFill>
                  <a:srgbClr val="FFFFFF"/>
                </a:solidFill>
                <a:effectLst/>
                <a:latin typeface="Lato" panose="020F0502020204030203" pitchFamily="34" charset="0"/>
              </a:rPr>
              <a:t> way to achieve high performance with distributed databases, and that includes Apache Cassandra. There is no </a:t>
            </a:r>
            <a:r>
              <a:rPr lang="en-US" b="1" i="0" dirty="0">
                <a:solidFill>
                  <a:srgbClr val="FFFFFF"/>
                </a:solidFill>
                <a:effectLst/>
                <a:latin typeface="Lato" panose="020F0502020204030203" pitchFamily="34" charset="0"/>
              </a:rPr>
              <a:t>magic bullet</a:t>
            </a:r>
            <a:r>
              <a:rPr lang="en-US" b="0" i="0" dirty="0">
                <a:solidFill>
                  <a:srgbClr val="FFFFFF"/>
                </a:solidFill>
                <a:effectLst/>
                <a:latin typeface="Lato" panose="020F0502020204030203" pitchFamily="34" charset="0"/>
              </a:rPr>
              <a:t> to make overloaded clusters perform well. The data model is the magic bullet.</a:t>
            </a:r>
          </a:p>
          <a:p>
            <a:pPr marL="457200" marR="457200" algn="l"/>
            <a:r>
              <a:rPr lang="en-US" b="0" i="0" dirty="0">
                <a:solidFill>
                  <a:srgbClr val="FFFFFF"/>
                </a:solidFill>
                <a:effectLst/>
                <a:latin typeface="Montserrat-subs"/>
              </a:rPr>
              <a:t>Note</a:t>
            </a:r>
          </a:p>
          <a:p>
            <a:pPr marL="457200" marR="457200" algn="l"/>
            <a:r>
              <a:rPr lang="en-US" b="0" i="0" dirty="0">
                <a:solidFill>
                  <a:srgbClr val="FFFFFF"/>
                </a:solidFill>
                <a:effectLst/>
                <a:latin typeface="Lato" panose="020F0502020204030203" pitchFamily="34" charset="0"/>
              </a:rPr>
              <a:t>No amount of cluster-side tuning or configuration can make a bad data model perform well.</a:t>
            </a:r>
          </a:p>
          <a:p>
            <a:pPr algn="l"/>
            <a:r>
              <a:rPr lang="en-US" b="0" i="0" dirty="0">
                <a:solidFill>
                  <a:srgbClr val="FFFFFF"/>
                </a:solidFill>
                <a:effectLst/>
                <a:latin typeface="Lato" panose="020F0502020204030203" pitchFamily="34" charset="0"/>
              </a:rPr>
              <a:t>However, once the data model is already sound, there are some things that can be done to increase query speeds, lower latencies, and improve upon write throughput. </a:t>
            </a:r>
          </a:p>
          <a:p>
            <a:pPr marL="158750" indent="0">
              <a:buNone/>
            </a:pPr>
            <a:r>
              <a:rPr lang="en-US" dirty="0">
                <a:uFillTx/>
              </a:rPr>
              <a:t>At the end of this lesson, you will have an understanding of some of the finer points of configuring your cluster for optimal performance. You will have used the Cassandra-Stress tool, which will prove to be a valuable experience for assessing the performance of data models. Within those models, you should understand how certain options can improve read or write performance for different use cases. And you should have a thorough understanding of common anti-patterns that can cause problems for users of Apache Cassandra.</a:t>
            </a:r>
            <a:endParaRPr dirty="0">
              <a:uFillTx/>
            </a:endParaRPr>
          </a:p>
        </p:txBody>
      </p:sp>
    </p:spTree>
    <p:extLst>
      <p:ext uri="{BB962C8B-B14F-4D97-AF65-F5344CB8AC3E}">
        <p14:creationId xmlns:p14="http://schemas.microsoft.com/office/powerpoint/2010/main" val="2672697046"/>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When running these queries, Cassandra-Stress will report figures on latency and operations per second. Its ultimate value lies in the information that it can provide about your data model, and its ability to perform at scale and under load.</a:t>
            </a:r>
            <a:endParaRPr dirty="0">
              <a:uFillTx/>
            </a:endParaRPr>
          </a:p>
        </p:txBody>
      </p:sp>
    </p:spTree>
    <p:extLst>
      <p:ext uri="{BB962C8B-B14F-4D97-AF65-F5344CB8AC3E}">
        <p14:creationId xmlns:p14="http://schemas.microsoft.com/office/powerpoint/2010/main" val="37712520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037947871"/>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FFFFFF"/>
                </a:solidFill>
                <a:effectLst/>
                <a:latin typeface="Lato" panose="020F0502020204030203" pitchFamily="34" charset="0"/>
              </a:rPr>
              <a:t>Cassandra-Stress randomly generates column values for each row, so we want to ensure that its data doesn't become commingled with real data. To that end, let's recreate the </a:t>
            </a:r>
            <a:r>
              <a:rPr lang="en-US" dirty="0" err="1"/>
              <a:t>security_logs_by_location_id_desc</a:t>
            </a:r>
            <a:r>
              <a:rPr lang="en-US" b="0" i="0" dirty="0">
                <a:solidFill>
                  <a:srgbClr val="FFFFFF"/>
                </a:solidFill>
                <a:effectLst/>
                <a:latin typeface="Lato" panose="020F0502020204030203" pitchFamily="34" charset="0"/>
              </a:rPr>
              <a:t> table with one small adjustment. </a:t>
            </a:r>
            <a:endParaRPr dirty="0">
              <a:uFillTx/>
            </a:endParaRPr>
          </a:p>
        </p:txBody>
      </p:sp>
    </p:spTree>
    <p:extLst>
      <p:ext uri="{BB962C8B-B14F-4D97-AF65-F5344CB8AC3E}">
        <p14:creationId xmlns:p14="http://schemas.microsoft.com/office/powerpoint/2010/main" val="723821043"/>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With an understanding of what we are testing, let's create our new YAML file, and name it </a:t>
            </a:r>
            <a:r>
              <a:rPr lang="en-US" dirty="0" err="1">
                <a:uFillTx/>
              </a:rPr>
              <a:t>security_logs_by_location_desc_stress.yaml</a:t>
            </a:r>
            <a:r>
              <a:rPr lang="en-US" dirty="0">
                <a:uFillTx/>
              </a:rPr>
              <a:t>. </a:t>
            </a:r>
            <a:endParaRPr dirty="0">
              <a:uFillTx/>
            </a:endParaRPr>
          </a:p>
        </p:txBody>
      </p:sp>
    </p:spTree>
    <p:extLst>
      <p:ext uri="{BB962C8B-B14F-4D97-AF65-F5344CB8AC3E}">
        <p14:creationId xmlns:p14="http://schemas.microsoft.com/office/powerpoint/2010/main" val="1801582361"/>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62500" lnSpcReduction="20000"/>
          </a:bodyPr>
          <a:lstStyle/>
          <a:p>
            <a:pPr marL="158750" indent="0">
              <a:buNone/>
            </a:pPr>
            <a:r>
              <a:rPr lang="en-US" dirty="0">
                <a:uFillTx/>
              </a:rPr>
              <a:t>Cassandra-Stress also allows you to specify your entire table definition inside of the </a:t>
            </a:r>
            <a:r>
              <a:rPr lang="en-US" dirty="0" err="1">
                <a:uFillTx/>
              </a:rPr>
              <a:t>stress.yaml</a:t>
            </a:r>
            <a:r>
              <a:rPr lang="en-US" dirty="0">
                <a:uFillTx/>
              </a:rPr>
              <a:t> file. But for our purposes, we'll ensure that everything is created ahead of time.</a:t>
            </a:r>
          </a:p>
          <a:p>
            <a:pPr marL="158750" indent="0">
              <a:buNone/>
            </a:pPr>
            <a:endParaRPr lang="en-US" dirty="0">
              <a:uFillTx/>
            </a:endParaRPr>
          </a:p>
          <a:p>
            <a:pPr marL="158750" indent="0">
              <a:buNone/>
            </a:pPr>
            <a:r>
              <a:rPr lang="en-US" dirty="0">
                <a:uFillTx/>
              </a:rPr>
              <a:t>Note</a:t>
            </a:r>
          </a:p>
          <a:p>
            <a:pPr marL="158750" indent="0">
              <a:buNone/>
            </a:pPr>
            <a:r>
              <a:rPr lang="en-US" dirty="0">
                <a:uFillTx/>
              </a:rPr>
              <a:t>The reason for creating our table and </a:t>
            </a:r>
            <a:r>
              <a:rPr lang="en-US" dirty="0" err="1">
                <a:uFillTx/>
              </a:rPr>
              <a:t>keyspace</a:t>
            </a:r>
            <a:r>
              <a:rPr lang="en-US" dirty="0">
                <a:uFillTx/>
              </a:rPr>
              <a:t> ahead of time is that earlier versions of Cassandra-Stress achieved table-creation with varying degrees of success. Defining them ourselves removes a possible point of failure.</a:t>
            </a:r>
          </a:p>
          <a:p>
            <a:pPr marL="158750" indent="0">
              <a:buNone/>
            </a:pPr>
            <a:endParaRPr lang="en-US" dirty="0">
              <a:uFillTx/>
            </a:endParaRPr>
          </a:p>
          <a:p>
            <a:pPr marL="158750" indent="0">
              <a:buNone/>
            </a:pPr>
            <a:r>
              <a:rPr lang="en-US" dirty="0">
                <a:uFillTx/>
              </a:rPr>
              <a:t>Now, we can configure our column definitions and data distribution. This is done in the </a:t>
            </a:r>
            <a:r>
              <a:rPr lang="en-US" dirty="0" err="1">
                <a:uFillTx/>
              </a:rPr>
              <a:t>columnspec</a:t>
            </a:r>
            <a:r>
              <a:rPr lang="en-US" dirty="0">
                <a:uFillTx/>
              </a:rPr>
              <a:t> section of the </a:t>
            </a:r>
            <a:r>
              <a:rPr lang="en-US" dirty="0" err="1">
                <a:uFillTx/>
              </a:rPr>
              <a:t>stress.yaml</a:t>
            </a:r>
            <a:r>
              <a:rPr lang="en-US" dirty="0">
                <a:uFillTx/>
              </a:rPr>
              <a:t> file. Cassandra-Stress allows for constraints to be applied to the data that it randomly generates, as this helps to ensure that the tests are run with data of relative size and cardinality to the actual data. To this end, there are three distribution types that can be applied to the different properties:</a:t>
            </a:r>
          </a:p>
          <a:p>
            <a:pPr marL="158750" indent="0">
              <a:buNone/>
            </a:pPr>
            <a:endParaRPr lang="en-US" dirty="0">
              <a:uFillTx/>
            </a:endParaRPr>
          </a:p>
          <a:p>
            <a:pPr marL="158750" indent="0">
              <a:buNone/>
            </a:pPr>
            <a:r>
              <a:rPr lang="en-US" dirty="0">
                <a:uFillTx/>
              </a:rPr>
              <a:t>UNIFORM: Designates an even distribution of values</a:t>
            </a:r>
          </a:p>
          <a:p>
            <a:pPr marL="158750" indent="0">
              <a:buNone/>
            </a:pPr>
            <a:r>
              <a:rPr lang="en-US" dirty="0">
                <a:uFillTx/>
              </a:rPr>
              <a:t>FIXED: Designates a specific, static distribution of values</a:t>
            </a:r>
          </a:p>
          <a:p>
            <a:pPr marL="158750" indent="0">
              <a:buNone/>
            </a:pPr>
            <a:r>
              <a:rPr lang="en-US" dirty="0">
                <a:uFillTx/>
              </a:rPr>
              <a:t>GAUSSIAN: Designates a normal, bell-curve distribution, with more values centered around the middle of the range than the ends</a:t>
            </a:r>
          </a:p>
          <a:p>
            <a:pPr marL="158750" indent="0">
              <a:buNone/>
            </a:pPr>
            <a:r>
              <a:rPr lang="en-US" dirty="0">
                <a:uFillTx/>
              </a:rPr>
              <a:t>Given each of these distribution levels, each column in your </a:t>
            </a:r>
            <a:r>
              <a:rPr lang="en-US" dirty="0" err="1">
                <a:uFillTx/>
              </a:rPr>
              <a:t>stress.yaml</a:t>
            </a:r>
            <a:r>
              <a:rPr lang="en-US" dirty="0">
                <a:uFillTx/>
              </a:rPr>
              <a:t> has four properties that can be defined: name, size, population, and cluster.</a:t>
            </a:r>
          </a:p>
          <a:p>
            <a:pPr marL="158750" indent="0">
              <a:buNone/>
            </a:pPr>
            <a:endParaRPr lang="en-US" dirty="0">
              <a:uFillTx/>
            </a:endParaRPr>
          </a:p>
          <a:p>
            <a:pPr marL="158750" indent="0">
              <a:buNone/>
            </a:pPr>
            <a:r>
              <a:rPr lang="en-US" dirty="0">
                <a:uFillTx/>
              </a:rPr>
              <a:t>name</a:t>
            </a:r>
          </a:p>
          <a:p>
            <a:pPr marL="158750" indent="0">
              <a:buNone/>
            </a:pPr>
            <a:r>
              <a:rPr lang="en-US" dirty="0">
                <a:uFillTx/>
              </a:rPr>
              <a:t>Each column defined in your </a:t>
            </a:r>
            <a:r>
              <a:rPr lang="en-US" dirty="0" err="1">
                <a:uFillTx/>
              </a:rPr>
              <a:t>columnspec</a:t>
            </a:r>
            <a:r>
              <a:rPr lang="en-US" dirty="0">
                <a:uFillTx/>
              </a:rPr>
              <a:t> section must contain a name that matches a corresponding column name in the table.</a:t>
            </a:r>
          </a:p>
          <a:p>
            <a:pPr marL="158750" indent="0">
              <a:buNone/>
            </a:pPr>
            <a:endParaRPr lang="en-US" dirty="0">
              <a:uFillTx/>
            </a:endParaRPr>
          </a:p>
          <a:p>
            <a:pPr marL="158750" indent="0">
              <a:buNone/>
            </a:pPr>
            <a:r>
              <a:rPr lang="en-US" dirty="0">
                <a:uFillTx/>
              </a:rPr>
              <a:t> </a:t>
            </a:r>
          </a:p>
          <a:p>
            <a:pPr marL="158750" indent="0">
              <a:buNone/>
            </a:pPr>
            <a:endParaRPr lang="en-US" dirty="0">
              <a:uFillTx/>
            </a:endParaRPr>
          </a:p>
          <a:p>
            <a:pPr marL="158750" indent="0">
              <a:buNone/>
            </a:pPr>
            <a:r>
              <a:rPr lang="en-US" dirty="0">
                <a:uFillTx/>
              </a:rPr>
              <a:t>size</a:t>
            </a:r>
          </a:p>
          <a:p>
            <a:pPr marL="158750" indent="0">
              <a:buNone/>
            </a:pPr>
            <a:r>
              <a:rPr lang="en-US" dirty="0">
                <a:uFillTx/>
              </a:rPr>
              <a:t>Defines the distribution off the size of each column value. If not specified, the size distribution will default to UNIFORM(4..8).</a:t>
            </a:r>
          </a:p>
          <a:p>
            <a:pPr marL="158750" indent="0">
              <a:buNone/>
            </a:pPr>
            <a:endParaRPr lang="en-US" dirty="0">
              <a:uFillTx/>
            </a:endParaRPr>
          </a:p>
          <a:p>
            <a:pPr marL="158750" indent="0">
              <a:buNone/>
            </a:pPr>
            <a:r>
              <a:rPr lang="en-US" dirty="0">
                <a:uFillTx/>
              </a:rPr>
              <a:t>population</a:t>
            </a:r>
          </a:p>
          <a:p>
            <a:pPr marL="158750" indent="0">
              <a:buNone/>
            </a:pPr>
            <a:r>
              <a:rPr lang="en-US" dirty="0">
                <a:uFillTx/>
              </a:rPr>
              <a:t>Defines the cardinality or distribution of unique values for this column. If not specified, the population distribution will default to UNIFORM(1..100B).</a:t>
            </a:r>
          </a:p>
          <a:p>
            <a:pPr marL="158750" indent="0">
              <a:buNone/>
            </a:pPr>
            <a:endParaRPr lang="en-US" dirty="0">
              <a:uFillTx/>
            </a:endParaRPr>
          </a:p>
          <a:p>
            <a:pPr marL="158750" indent="0">
              <a:buNone/>
            </a:pPr>
            <a:r>
              <a:rPr lang="en-US" dirty="0">
                <a:uFillTx/>
              </a:rPr>
              <a:t>cluster</a:t>
            </a:r>
          </a:p>
          <a:p>
            <a:pPr marL="158750" indent="0">
              <a:buNone/>
            </a:pPr>
            <a:r>
              <a:rPr lang="en-US" dirty="0">
                <a:uFillTx/>
              </a:rPr>
              <a:t>Only applies to clustering columns, and is used to control the number of rows underneath each partition. If not specified, the default cluster distribution will default to FIXED(1).</a:t>
            </a:r>
          </a:p>
          <a:p>
            <a:pPr marL="158750" indent="0">
              <a:buNone/>
            </a:pPr>
            <a:endParaRPr lang="en-US" dirty="0">
              <a:uFillTx/>
            </a:endParaRPr>
          </a:p>
          <a:p>
            <a:pPr marL="158750" indent="0">
              <a:buNone/>
            </a:pPr>
            <a:r>
              <a:rPr lang="en-US" dirty="0">
                <a:uFillTx/>
              </a:rPr>
              <a:t>Note</a:t>
            </a:r>
          </a:p>
          <a:p>
            <a:pPr marL="158750" indent="0">
              <a:buNone/>
            </a:pPr>
            <a:r>
              <a:rPr lang="en-US" dirty="0">
                <a:uFillTx/>
              </a:rPr>
              <a:t>Data will still be generated for columns that are omitted from the </a:t>
            </a:r>
            <a:r>
              <a:rPr lang="en-US" dirty="0" err="1">
                <a:uFillTx/>
              </a:rPr>
              <a:t>columnspec</a:t>
            </a:r>
            <a:r>
              <a:rPr lang="en-US" dirty="0">
                <a:uFillTx/>
              </a:rPr>
              <a:t> section. The preceding specified distribution defaults will be applied.</a:t>
            </a:r>
            <a:endParaRPr dirty="0">
              <a:uFillTx/>
            </a:endParaRPr>
          </a:p>
        </p:txBody>
      </p:sp>
    </p:spTree>
    <p:extLst>
      <p:ext uri="{BB962C8B-B14F-4D97-AF65-F5344CB8AC3E}">
        <p14:creationId xmlns:p14="http://schemas.microsoft.com/office/powerpoint/2010/main" val="159304023"/>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FFFFFF"/>
                </a:solidFill>
                <a:effectLst/>
                <a:latin typeface="Lato" panose="020F0502020204030203" pitchFamily="34" charset="0"/>
              </a:rPr>
              <a:t>With our data distribution configured, we'll move on to the insert and query definition sections. </a:t>
            </a:r>
            <a:endParaRPr dirty="0">
              <a:uFillTx/>
            </a:endParaRPr>
          </a:p>
        </p:txBody>
      </p:sp>
    </p:spTree>
    <p:extLst>
      <p:ext uri="{BB962C8B-B14F-4D97-AF65-F5344CB8AC3E}">
        <p14:creationId xmlns:p14="http://schemas.microsoft.com/office/powerpoint/2010/main" val="600180667"/>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Here, we will predefine the queries that Cassandra-Stress will run. This should be easy to do, as Cassandra tables are only defined to serve a small, finite numbers of queries. We will specify our </a:t>
            </a:r>
            <a:r>
              <a:rPr lang="en-US" dirty="0" err="1">
                <a:uFillTx/>
              </a:rPr>
              <a:t>cql</a:t>
            </a:r>
            <a:r>
              <a:rPr lang="en-US" dirty="0">
                <a:uFillTx/>
              </a:rPr>
              <a:t> query with question marks (?) for key values.</a:t>
            </a:r>
            <a:endParaRPr dirty="0">
              <a:uFillTx/>
            </a:endParaRPr>
          </a:p>
        </p:txBody>
      </p:sp>
    </p:spTree>
    <p:extLst>
      <p:ext uri="{BB962C8B-B14F-4D97-AF65-F5344CB8AC3E}">
        <p14:creationId xmlns:p14="http://schemas.microsoft.com/office/powerpoint/2010/main" val="1179409387"/>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FFFFFF"/>
                </a:solidFill>
                <a:effectLst/>
                <a:latin typeface="Lato" panose="020F0502020204030203" pitchFamily="34" charset="0"/>
              </a:rPr>
              <a:t>Now that our </a:t>
            </a:r>
            <a:r>
              <a:rPr lang="en-US" dirty="0" err="1"/>
              <a:t>security_logs_by_location_desc_stress.yaml</a:t>
            </a:r>
            <a:r>
              <a:rPr lang="en-US" b="0" i="0" dirty="0">
                <a:solidFill>
                  <a:srgbClr val="FFFFFF"/>
                </a:solidFill>
                <a:effectLst/>
                <a:latin typeface="Lato" panose="020F0502020204030203" pitchFamily="34" charset="0"/>
              </a:rPr>
              <a:t> file is complete, we can run our stress test. We can call </a:t>
            </a:r>
            <a:r>
              <a:rPr lang="en-US" dirty="0" err="1"/>
              <a:t>cassandra</a:t>
            </a:r>
            <a:r>
              <a:rPr lang="en-US" dirty="0"/>
              <a:t>-stress</a:t>
            </a:r>
            <a:r>
              <a:rPr lang="en-US" b="0" i="0" dirty="0">
                <a:solidFill>
                  <a:srgbClr val="FFFFFF"/>
                </a:solidFill>
                <a:effectLst/>
                <a:latin typeface="Lato" panose="020F0502020204030203" pitchFamily="34" charset="0"/>
              </a:rPr>
              <a:t> to invoke either a mixed load, write load, or read load. For now, we'll stick with separating reads and writes. This means we need to run our write load first, or else we won't have any data with which to test our reads.</a:t>
            </a:r>
            <a:endParaRPr dirty="0">
              <a:uFillTx/>
            </a:endParaRPr>
          </a:p>
        </p:txBody>
      </p:sp>
    </p:spTree>
    <p:extLst>
      <p:ext uri="{BB962C8B-B14F-4D97-AF65-F5344CB8AC3E}">
        <p14:creationId xmlns:p14="http://schemas.microsoft.com/office/powerpoint/2010/main" val="918370743"/>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020757336"/>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Note</a:t>
            </a:r>
          </a:p>
          <a:p>
            <a:pPr marL="158750" indent="0">
              <a:buNone/>
            </a:pPr>
            <a:r>
              <a:rPr lang="en-US" dirty="0">
                <a:uFillTx/>
              </a:rPr>
              <a:t>As we want to analyze the results, it is a good idea to send the output of </a:t>
            </a:r>
            <a:r>
              <a:rPr lang="en-US" dirty="0" err="1">
                <a:uFillTx/>
              </a:rPr>
              <a:t>cassandra</a:t>
            </a:r>
            <a:r>
              <a:rPr lang="en-US" dirty="0">
                <a:uFillTx/>
              </a:rPr>
              <a:t>-stress to a file. You can add the Linux tee command on the end of the statement to pipe the onscreen output for each operation to a file: | tee stress_query1.log.</a:t>
            </a:r>
          </a:p>
          <a:p>
            <a:pPr marL="158750" indent="0">
              <a:buNone/>
            </a:pPr>
            <a:endParaRPr lang="en-US" dirty="0">
              <a:uFillTx/>
            </a:endParaRPr>
          </a:p>
          <a:p>
            <a:pPr marL="158750" indent="0">
              <a:buNone/>
            </a:pPr>
            <a:r>
              <a:rPr lang="en-US" dirty="0">
                <a:uFillTx/>
              </a:rPr>
              <a:t>All of these operations will iterate through a large volume of requests, and increase the operational thread count as they go. Cassandra-Stress keeps going until it determines that the cluster is being saturated and performance is not improving, or after it reaches a count of more than 900 threads.</a:t>
            </a:r>
            <a:endParaRPr dirty="0">
              <a:uFillTx/>
            </a:endParaRPr>
          </a:p>
        </p:txBody>
      </p:sp>
    </p:spTree>
    <p:extLst>
      <p:ext uri="{BB962C8B-B14F-4D97-AF65-F5344CB8AC3E}">
        <p14:creationId xmlns:p14="http://schemas.microsoft.com/office/powerpoint/2010/main" val="654000885"/>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The results for both insert and query workloads will look very similar. Once each thread iteration is complete, it will display the progress in line with an increasing total operations count:</a:t>
            </a:r>
          </a:p>
          <a:p>
            <a:pPr marL="158750" indent="0">
              <a:buNone/>
            </a:pPr>
            <a:endParaRPr lang="en-US" dirty="0">
              <a:uFillTx/>
            </a:endParaRPr>
          </a:p>
          <a:p>
            <a:pPr marL="158750" indent="0">
              <a:buNone/>
            </a:pPr>
            <a:r>
              <a:rPr lang="en-US" dirty="0">
                <a:uFillTx/>
              </a:rPr>
              <a:t>Figure 5.1: A report for query1 with a thread count of 24</a:t>
            </a:r>
          </a:p>
          <a:p>
            <a:pPr marL="158750" indent="0">
              <a:buNone/>
            </a:pPr>
            <a:endParaRPr lang="en-US" dirty="0">
              <a:uFillTx/>
            </a:endParaRPr>
          </a:p>
          <a:p>
            <a:pPr marL="158750" indent="0">
              <a:buNone/>
            </a:pPr>
            <a:r>
              <a:rPr lang="en-US" dirty="0">
                <a:uFillTx/>
              </a:rPr>
              <a:t>As you can see in preceding screenshot, the operations report shows many aspects of the workload. The following is a quick summary and explanation for each column of data:</a:t>
            </a:r>
          </a:p>
          <a:p>
            <a:pPr marL="158750" indent="0">
              <a:buNone/>
            </a:pPr>
            <a:endParaRPr lang="en-US" dirty="0">
              <a:uFillTx/>
            </a:endParaRPr>
          </a:p>
          <a:p>
            <a:pPr marL="158750" indent="0">
              <a:buNone/>
            </a:pPr>
            <a:r>
              <a:rPr lang="en-US" dirty="0">
                <a:uFillTx/>
              </a:rPr>
              <a:t>total ops: Total number of operations</a:t>
            </a:r>
          </a:p>
          <a:p>
            <a:pPr marL="158750" indent="0">
              <a:buNone/>
            </a:pPr>
            <a:r>
              <a:rPr lang="en-US" dirty="0">
                <a:uFillTx/>
              </a:rPr>
              <a:t>op/s: Operations per second</a:t>
            </a:r>
          </a:p>
          <a:p>
            <a:pPr marL="158750" indent="0">
              <a:buNone/>
            </a:pPr>
            <a:r>
              <a:rPr lang="en-US" dirty="0">
                <a:uFillTx/>
              </a:rPr>
              <a:t>pk/s: Primary keys processed per second</a:t>
            </a:r>
          </a:p>
          <a:p>
            <a:pPr marL="158750" indent="0">
              <a:buNone/>
            </a:pPr>
            <a:r>
              <a:rPr lang="en-US" dirty="0">
                <a:uFillTx/>
              </a:rPr>
              <a:t>rows: Rows processed per second</a:t>
            </a:r>
          </a:p>
          <a:p>
            <a:pPr marL="158750" indent="0">
              <a:buNone/>
            </a:pPr>
            <a:r>
              <a:rPr lang="en-US" dirty="0">
                <a:uFillTx/>
              </a:rPr>
              <a:t>mean: Mean latency of the operations</a:t>
            </a:r>
          </a:p>
          <a:p>
            <a:pPr marL="158750" indent="0">
              <a:buNone/>
            </a:pPr>
            <a:r>
              <a:rPr lang="en-US" dirty="0">
                <a:uFillTx/>
              </a:rPr>
              <a:t>med: Median latency of the operations</a:t>
            </a:r>
          </a:p>
          <a:p>
            <a:pPr marL="158750" indent="0">
              <a:buNone/>
            </a:pPr>
            <a:r>
              <a:rPr lang="en-US" dirty="0">
                <a:uFillTx/>
              </a:rPr>
              <a:t>.95: Latency for the 95th percentile of the operations (the worst 5%)</a:t>
            </a:r>
          </a:p>
          <a:p>
            <a:pPr marL="158750" indent="0">
              <a:buNone/>
            </a:pPr>
            <a:r>
              <a:rPr lang="en-US" dirty="0">
                <a:uFillTx/>
              </a:rPr>
              <a:t>.99: Latency for the 99th percentile of the operations (the worst 1%)</a:t>
            </a:r>
          </a:p>
          <a:p>
            <a:pPr marL="158750" indent="0">
              <a:buNone/>
            </a:pPr>
            <a:r>
              <a:rPr lang="en-US" dirty="0">
                <a:uFillTx/>
              </a:rPr>
              <a:t>.999: Latency for the 99.9th percentile of the operations (the worst 0.1%)</a:t>
            </a:r>
          </a:p>
          <a:p>
            <a:pPr marL="158750" indent="0">
              <a:buNone/>
            </a:pPr>
            <a:r>
              <a:rPr lang="en-US" dirty="0">
                <a:uFillTx/>
              </a:rPr>
              <a:t>max: Maximum latency of the operations</a:t>
            </a:r>
          </a:p>
          <a:p>
            <a:pPr marL="158750" indent="0">
              <a:buNone/>
            </a:pPr>
            <a:r>
              <a:rPr lang="en-US" dirty="0">
                <a:uFillTx/>
              </a:rPr>
              <a:t>time: Total time for the current thread count</a:t>
            </a:r>
          </a:p>
          <a:p>
            <a:pPr marL="158750" indent="0">
              <a:buNone/>
            </a:pPr>
            <a:r>
              <a:rPr lang="en-US" dirty="0">
                <a:uFillTx/>
              </a:rPr>
              <a:t>stderr: Standard error of the mean latency</a:t>
            </a:r>
          </a:p>
          <a:p>
            <a:pPr marL="158750" indent="0">
              <a:buNone/>
            </a:pPr>
            <a:r>
              <a:rPr lang="en-US" dirty="0">
                <a:uFillTx/>
              </a:rPr>
              <a:t>errors: Errors encountered</a:t>
            </a:r>
          </a:p>
          <a:p>
            <a:pPr marL="158750" indent="0">
              <a:buNone/>
            </a:pPr>
            <a:r>
              <a:rPr lang="en-US" dirty="0" err="1">
                <a:uFillTx/>
              </a:rPr>
              <a:t>gc</a:t>
            </a:r>
            <a:r>
              <a:rPr lang="en-US" dirty="0">
                <a:uFillTx/>
              </a:rPr>
              <a:t>: #: Number of times garbage collection was triggered</a:t>
            </a:r>
          </a:p>
          <a:p>
            <a:pPr marL="158750" indent="0">
              <a:buNone/>
            </a:pPr>
            <a:r>
              <a:rPr lang="en-US" dirty="0">
                <a:uFillTx/>
              </a:rPr>
              <a:t>max </a:t>
            </a:r>
            <a:r>
              <a:rPr lang="en-US" dirty="0" err="1">
                <a:uFillTx/>
              </a:rPr>
              <a:t>ms</a:t>
            </a:r>
            <a:r>
              <a:rPr lang="en-US" dirty="0">
                <a:uFillTx/>
              </a:rPr>
              <a:t>: Time of the longest garbage-collection pause</a:t>
            </a:r>
          </a:p>
          <a:p>
            <a:pPr marL="158750" indent="0">
              <a:buNone/>
            </a:pPr>
            <a:r>
              <a:rPr lang="en-US" dirty="0">
                <a:uFillTx/>
              </a:rPr>
              <a:t>sum </a:t>
            </a:r>
            <a:r>
              <a:rPr lang="en-US" dirty="0" err="1">
                <a:uFillTx/>
              </a:rPr>
              <a:t>ms</a:t>
            </a:r>
            <a:r>
              <a:rPr lang="en-US" dirty="0">
                <a:uFillTx/>
              </a:rPr>
              <a:t>: Total time of all garbage-collection pauses for the current operations</a:t>
            </a:r>
          </a:p>
          <a:p>
            <a:pPr marL="158750" indent="0">
              <a:buNone/>
            </a:pPr>
            <a:r>
              <a:rPr lang="en-US" dirty="0" err="1">
                <a:uFillTx/>
              </a:rPr>
              <a:t>sdv</a:t>
            </a:r>
            <a:r>
              <a:rPr lang="en-US" dirty="0">
                <a:uFillTx/>
              </a:rPr>
              <a:t> </a:t>
            </a:r>
            <a:r>
              <a:rPr lang="en-US" dirty="0" err="1">
                <a:uFillTx/>
              </a:rPr>
              <a:t>ms</a:t>
            </a:r>
            <a:r>
              <a:rPr lang="en-US" dirty="0">
                <a:uFillTx/>
              </a:rPr>
              <a:t>: Standard deviation of the garbage-collection times</a:t>
            </a:r>
          </a:p>
          <a:p>
            <a:pPr marL="158750" indent="0">
              <a:buNone/>
            </a:pPr>
            <a:r>
              <a:rPr lang="en-US" dirty="0">
                <a:uFillTx/>
              </a:rPr>
              <a:t>mb: Total size of the garbage collected in megabytes</a:t>
            </a:r>
          </a:p>
          <a:p>
            <a:pPr marL="158750" indent="0">
              <a:buNone/>
            </a:pPr>
            <a:r>
              <a:rPr lang="en-US" dirty="0">
                <a:uFillTx/>
              </a:rPr>
              <a:t>Note</a:t>
            </a:r>
          </a:p>
          <a:p>
            <a:pPr marL="158750" indent="0">
              <a:buNone/>
            </a:pPr>
            <a:r>
              <a:rPr lang="en-US" dirty="0">
                <a:uFillTx/>
              </a:rPr>
              <a:t>All the preceding times are in milliseconds (</a:t>
            </a:r>
            <a:r>
              <a:rPr lang="en-US" dirty="0" err="1">
                <a:uFillTx/>
              </a:rPr>
              <a:t>ms</a:t>
            </a:r>
            <a:r>
              <a:rPr lang="en-US" dirty="0">
                <a:uFillTx/>
              </a:rPr>
              <a:t>).</a:t>
            </a:r>
          </a:p>
        </p:txBody>
      </p:sp>
    </p:spTree>
    <p:extLst>
      <p:ext uri="{BB962C8B-B14F-4D97-AF65-F5344CB8AC3E}">
        <p14:creationId xmlns:p14="http://schemas.microsoft.com/office/powerpoint/2010/main" val="2869462016"/>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FFFFFF"/>
                </a:solidFill>
                <a:effectLst/>
                <a:latin typeface="Lato" panose="020F0502020204030203" pitchFamily="34" charset="0"/>
              </a:rPr>
              <a:t>At the end of the run, a total summary will be given, which will be used to gain insight as to which parts of your data model may need improving.</a:t>
            </a:r>
            <a:endParaRPr dirty="0">
              <a:uFillTx/>
            </a:endParaRPr>
          </a:p>
        </p:txBody>
      </p:sp>
    </p:spTree>
    <p:extLst>
      <p:ext uri="{BB962C8B-B14F-4D97-AF65-F5344CB8AC3E}">
        <p14:creationId xmlns:p14="http://schemas.microsoft.com/office/powerpoint/2010/main" val="22845986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165699280"/>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Here is a short list of things to check when write performance suffers.</a:t>
            </a:r>
            <a:endParaRPr dirty="0">
              <a:uFillTx/>
            </a:endParaRPr>
          </a:p>
        </p:txBody>
      </p:sp>
    </p:spTree>
    <p:extLst>
      <p:ext uri="{BB962C8B-B14F-4D97-AF65-F5344CB8AC3E}">
        <p14:creationId xmlns:p14="http://schemas.microsoft.com/office/powerpoint/2010/main" val="3336342354"/>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62500" lnSpcReduction="2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As solid state drive (SSD) technology evolved, it was discovered that this was less of an issue than it is with spinning disks. However, the era of cloud computing has significantly muddied the waters on this issue. For convenience and versatility, we have traded away specific knowledge of our backend. Even if you continue to separate them, it's still possible for your </a:t>
            </a:r>
            <a:r>
              <a:rPr kumimoji="0" lang="en-US" sz="2400" b="0" i="0" u="none" strike="noStrike" kern="0" cap="none" spc="0" normalizeH="0" baseline="0" noProof="0" dirty="0" err="1">
                <a:ln>
                  <a:noFill/>
                </a:ln>
                <a:solidFill>
                  <a:srgbClr val="000000"/>
                </a:solidFill>
                <a:effectLst/>
                <a:uLnTx/>
                <a:uFillTx/>
                <a:latin typeface="Arial"/>
                <a:cs typeface="Arial"/>
                <a:sym typeface="Arial"/>
              </a:rPr>
              <a:t>commitlog</a:t>
            </a:r>
            <a:r>
              <a:rPr kumimoji="0" lang="en-US" sz="2400" b="0" i="0" u="none" strike="noStrike" kern="0" cap="none" spc="0" normalizeH="0" baseline="0" noProof="0" dirty="0">
                <a:ln>
                  <a:noFill/>
                </a:ln>
                <a:solidFill>
                  <a:srgbClr val="000000"/>
                </a:solidFill>
                <a:effectLst/>
                <a:uLnTx/>
                <a:uFillTx/>
                <a:latin typeface="Arial"/>
                <a:cs typeface="Arial"/>
                <a:sym typeface="Arial"/>
              </a:rPr>
              <a:t> and data to end up on the same physical device. If disk I/O becomes an issue, you should speak to your cloud provider about appropriate storage types and provisioning strategies.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Scaling out</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The obvious answer to solving write throughput issues is to scale horizontally by adding more nodes. Cassandra scales linearly. Assume that your application can write at 10,000 operations per second with 10 nodes without issue (assuming that the nodes are not becoming overwhelmed during periods of high-frequency writes). Therefore, if you want to be able to support writing at 20,000 operations per second, you could double the size of your cluster.</a:t>
            </a:r>
          </a:p>
          <a:p>
            <a:pPr marL="158750" indent="0">
              <a:buNone/>
            </a:pPr>
            <a:endParaRPr dirty="0">
              <a:uFillTx/>
            </a:endParaRPr>
          </a:p>
        </p:txBody>
      </p:sp>
    </p:spTree>
    <p:extLst>
      <p:ext uri="{BB962C8B-B14F-4D97-AF65-F5344CB8AC3E}">
        <p14:creationId xmlns:p14="http://schemas.microsoft.com/office/powerpoint/2010/main" val="508063832"/>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543940280"/>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85000" lnSpcReduction="20000"/>
          </a:bodyPr>
          <a:lstStyle/>
          <a:p>
            <a:pPr marL="158750" indent="0">
              <a:buNone/>
            </a:pPr>
            <a:r>
              <a:rPr lang="en-US" dirty="0">
                <a:uFillTx/>
              </a:rPr>
              <a:t>Table : An example 42-node cluster for an e-commerce implementation</a:t>
            </a:r>
          </a:p>
          <a:p>
            <a:pPr marL="158750" indent="0">
              <a:buNone/>
            </a:pPr>
            <a:endParaRPr lang="en-US" dirty="0">
              <a:uFillTx/>
            </a:endParaRPr>
          </a:p>
          <a:p>
            <a:pPr marL="158750" indent="0">
              <a:buNone/>
            </a:pPr>
            <a:r>
              <a:rPr lang="en-US" dirty="0">
                <a:uFillTx/>
              </a:rPr>
              <a:t>Given the cluster setup in Table , over time, writes per second may begin to increase. If we start to notice that the CPU usage becomes maxed out and the application team starts to report write timeouts during the loading phase, we have a few options:</a:t>
            </a:r>
          </a:p>
          <a:p>
            <a:pPr marL="158750" indent="0">
              <a:buNone/>
            </a:pPr>
            <a:endParaRPr lang="en-US" dirty="0">
              <a:uFillTx/>
            </a:endParaRPr>
          </a:p>
          <a:p>
            <a:pPr marL="158750" indent="0">
              <a:buNone/>
            </a:pPr>
            <a:r>
              <a:rPr lang="en-US" dirty="0">
                <a:uFillTx/>
              </a:rPr>
              <a:t>Increase the number of nodes to accommodate the higher levels of write throughput.</a:t>
            </a:r>
          </a:p>
          <a:p>
            <a:pPr marL="158750" indent="0">
              <a:buNone/>
            </a:pPr>
            <a:r>
              <a:rPr lang="en-US" dirty="0">
                <a:uFillTx/>
              </a:rPr>
              <a:t>Adjust the backpressure strategy settings.</a:t>
            </a:r>
          </a:p>
          <a:p>
            <a:pPr marL="158750" indent="0">
              <a:buNone/>
            </a:pPr>
            <a:r>
              <a:rPr lang="en-US" dirty="0">
                <a:uFillTx/>
              </a:rPr>
              <a:t>Check the node(s) for issues with excessive resource consumption due to compaction or garbage collection.</a:t>
            </a:r>
          </a:p>
          <a:p>
            <a:pPr marL="158750" indent="0">
              <a:buNone/>
            </a:pPr>
            <a:r>
              <a:rPr lang="en-US" dirty="0">
                <a:uFillTx/>
              </a:rPr>
              <a:t>Build a throttling mechanism on the loading application, and lower the level of write throughput. This can be accomplished by limiting the number of asynchronous threads in flight at any given time.</a:t>
            </a:r>
          </a:p>
          <a:p>
            <a:pPr marL="158750" indent="0">
              <a:buNone/>
            </a:pPr>
            <a:r>
              <a:rPr lang="en-US" dirty="0">
                <a:uFillTx/>
              </a:rPr>
              <a:t>As the nodes in this example are experiencing a significant amount of increased writes per second (</a:t>
            </a:r>
            <a:r>
              <a:rPr lang="en-US" dirty="0" err="1">
                <a:uFillTx/>
              </a:rPr>
              <a:t>wps</a:t>
            </a:r>
            <a:r>
              <a:rPr lang="en-US" dirty="0">
                <a:uFillTx/>
              </a:rPr>
              <a:t>), adjusting the backpressure settings will have little effect. Improperly-built applications can also cause nodes in a cluster to experience issues. Often this can be solved by limiting the write throughput at the application. We will cover how to accomplish this in the lesson 8, Application Development.</a:t>
            </a:r>
          </a:p>
          <a:p>
            <a:pPr marL="158750" indent="0">
              <a:buNone/>
            </a:pPr>
            <a:endParaRPr lang="en-US" dirty="0">
              <a:uFillTx/>
            </a:endParaRPr>
          </a:p>
          <a:p>
            <a:pPr marL="158750" indent="0">
              <a:buNone/>
            </a:pPr>
            <a:r>
              <a:rPr lang="en-US" dirty="0">
                <a:uFillTx/>
              </a:rPr>
              <a:t>Note</a:t>
            </a:r>
          </a:p>
          <a:p>
            <a:pPr marL="158750" indent="0">
              <a:buNone/>
            </a:pPr>
            <a:r>
              <a:rPr lang="en-US" dirty="0">
                <a:uFillTx/>
              </a:rPr>
              <a:t>Be sure to check with your application team to ensure that they are not improperly using the BATCH functionality, as this has been known to cause similar problems.</a:t>
            </a:r>
          </a:p>
          <a:p>
            <a:pPr marL="158750" indent="0">
              <a:buNone/>
            </a:pPr>
            <a:endParaRPr lang="en-US" dirty="0">
              <a:uFillTx/>
            </a:endParaRPr>
          </a:p>
          <a:p>
            <a:pPr marL="158750" indent="0">
              <a:buNone/>
            </a:pPr>
            <a:r>
              <a:rPr lang="en-US" dirty="0">
                <a:uFillTx/>
              </a:rPr>
              <a:t>In terms of scaling, the only viable option is the first. Given the data in Table 5.1, the BBDC1 data center (where the loading job runs) could previously support 18,000 </a:t>
            </a:r>
            <a:r>
              <a:rPr lang="en-US" dirty="0" err="1">
                <a:uFillTx/>
              </a:rPr>
              <a:t>wps</a:t>
            </a:r>
            <a:r>
              <a:rPr lang="en-US" dirty="0">
                <a:uFillTx/>
              </a:rPr>
              <a:t> with 6 nodes. This tells us that each node can handle 3,000 </a:t>
            </a:r>
            <a:r>
              <a:rPr lang="en-US" dirty="0" err="1">
                <a:uFillTx/>
              </a:rPr>
              <a:t>wps</a:t>
            </a:r>
            <a:r>
              <a:rPr lang="en-US" dirty="0">
                <a:uFillTx/>
              </a:rPr>
              <a:t> itself. If the cluster now has to support 30,000 </a:t>
            </a:r>
            <a:r>
              <a:rPr lang="en-US" dirty="0" err="1">
                <a:uFillTx/>
              </a:rPr>
              <a:t>wps</a:t>
            </a:r>
            <a:r>
              <a:rPr lang="en-US" dirty="0">
                <a:uFillTx/>
              </a:rPr>
              <a:t>, then adding another 4 nodes (for a total of 10) will allow the cluster to do this.</a:t>
            </a:r>
          </a:p>
          <a:p>
            <a:pPr marL="158750" indent="0">
              <a:buNone/>
            </a:pPr>
            <a:endParaRPr lang="en-US" dirty="0">
              <a:uFillTx/>
            </a:endParaRPr>
          </a:p>
          <a:p>
            <a:pPr marL="158750" indent="0">
              <a:buNone/>
            </a:pPr>
            <a:r>
              <a:rPr lang="en-US" dirty="0">
                <a:uFillTx/>
              </a:rPr>
              <a:t>Note</a:t>
            </a:r>
          </a:p>
          <a:p>
            <a:pPr marL="158750" indent="0">
              <a:buNone/>
            </a:pPr>
            <a:r>
              <a:rPr lang="en-US" dirty="0">
                <a:uFillTx/>
              </a:rPr>
              <a:t>While Apache Cassandra 3.0 and up has the ability to apply a backpressure strategy, this is only viable for small amounts of write backpressure. If a node is truly maxed out and trying to handle something in the realm of 2x normal throughput, no amount of backpressure configuration is going to help.</a:t>
            </a:r>
            <a:endParaRPr dirty="0">
              <a:uFillTx/>
            </a:endParaRPr>
          </a:p>
        </p:txBody>
      </p:sp>
    </p:spTree>
    <p:extLst>
      <p:ext uri="{BB962C8B-B14F-4D97-AF65-F5344CB8AC3E}">
        <p14:creationId xmlns:p14="http://schemas.microsoft.com/office/powerpoint/2010/main" val="2421789725"/>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If application teams are complaining about operation slowness for multi-key queries or queries that contact multiple nodes, there is little that can be done to improve the situation. On the other hand, if you are confident about the table design and are not violating any known anti-patterns (see the Cassandra anti-patterns section, under Other performance considerations), then configuration in some of these areas may be helpful</a:t>
            </a:r>
            <a:endParaRPr dirty="0">
              <a:uFillTx/>
            </a:endParaRPr>
          </a:p>
        </p:txBody>
      </p:sp>
    </p:spTree>
    <p:extLst>
      <p:ext uri="{BB962C8B-B14F-4D97-AF65-F5344CB8AC3E}">
        <p14:creationId xmlns:p14="http://schemas.microsoft.com/office/powerpoint/2010/main" val="1814859198"/>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As previously mentioned, if not specified at table-creation time, a table will be built with </a:t>
            </a:r>
            <a:r>
              <a:rPr kumimoji="0" lang="en-US" sz="2400" b="0" i="0" u="none" strike="noStrike" kern="0" cap="none" spc="0" normalizeH="0" baseline="0" noProof="0" dirty="0" err="1">
                <a:ln>
                  <a:noFill/>
                </a:ln>
                <a:solidFill>
                  <a:srgbClr val="000000"/>
                </a:solidFill>
                <a:effectLst/>
                <a:uLnTx/>
                <a:uFillTx/>
                <a:latin typeface="Arial"/>
                <a:cs typeface="Arial"/>
                <a:sym typeface="Arial"/>
              </a:rPr>
              <a:t>with</a:t>
            </a:r>
            <a:r>
              <a:rPr kumimoji="0" lang="en-US" sz="2400" b="0" i="0" u="none" strike="noStrike" kern="0" cap="none" spc="0" normalizeH="0" baseline="0" noProof="0" dirty="0">
                <a:ln>
                  <a:noFill/>
                </a:ln>
                <a:solidFill>
                  <a:srgbClr val="000000"/>
                </a:solidFill>
                <a:effectLst/>
                <a:uLnTx/>
                <a:uFillTx/>
                <a:latin typeface="Arial"/>
                <a:cs typeface="Arial"/>
                <a:sym typeface="Arial"/>
              </a:rPr>
              <a:t> </a:t>
            </a:r>
            <a:r>
              <a:rPr kumimoji="0" lang="en-US" sz="2400" b="0" i="0" u="none" strike="noStrike" kern="0" cap="none" spc="0" normalizeH="0" baseline="0" noProof="0" dirty="0" err="1">
                <a:ln>
                  <a:noFill/>
                </a:ln>
                <a:solidFill>
                  <a:srgbClr val="000000"/>
                </a:solidFill>
                <a:effectLst/>
                <a:uLnTx/>
                <a:uFillTx/>
                <a:latin typeface="Arial"/>
                <a:cs typeface="Arial"/>
                <a:sym typeface="Arial"/>
              </a:rPr>
              <a:t>SizeTieredCompactionStrategy</a:t>
            </a:r>
            <a:r>
              <a:rPr kumimoji="0" lang="en-US" sz="2400" b="0" i="0" u="none" strike="noStrike" kern="0" cap="none" spc="0" normalizeH="0" baseline="0" noProof="0" dirty="0">
                <a:ln>
                  <a:noFill/>
                </a:ln>
                <a:solidFill>
                  <a:srgbClr val="000000"/>
                </a:solidFill>
                <a:effectLst/>
                <a:uLnTx/>
                <a:uFillTx/>
                <a:latin typeface="Arial"/>
                <a:cs typeface="Arial"/>
                <a:sym typeface="Arial"/>
              </a:rPr>
              <a:t>. While the size-tiered strategy does make for a good default, there are situations where performance can be improved by using a different strategy. One of Apache Cassandra's early main goals was the optimization of write throughput. Likewise, the size-tiered strategy is not necessarily the best option for read-heavy use cases.</a:t>
            </a:r>
          </a:p>
          <a:p>
            <a:pPr marL="158750" indent="0">
              <a:buNone/>
            </a:pPr>
            <a:endParaRPr dirty="0">
              <a:uFillTx/>
            </a:endParaRPr>
          </a:p>
        </p:txBody>
      </p:sp>
    </p:spTree>
    <p:extLst>
      <p:ext uri="{BB962C8B-B14F-4D97-AF65-F5344CB8AC3E}">
        <p14:creationId xmlns:p14="http://schemas.microsoft.com/office/powerpoint/2010/main" val="1677544852"/>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This was efficient, as the idea with time-series models is that the application really only cares about specific date ranges of data. This allowed data for specific dates/times to be queried, while older, irrelevant data was ignored.</a:t>
            </a:r>
          </a:p>
          <a:p>
            <a:pPr marL="158750" indent="0">
              <a:buNone/>
            </a:pPr>
            <a:endParaRPr lang="en-US" dirty="0">
              <a:uFillTx/>
            </a:endParaRPr>
          </a:p>
          <a:p>
            <a:pPr marL="158750" indent="0">
              <a:buNone/>
            </a:pPr>
            <a:r>
              <a:rPr lang="en-US" dirty="0">
                <a:uFillTx/>
              </a:rPr>
              <a:t>With Cassandra 3.10 came the advent of  </a:t>
            </a:r>
            <a:r>
              <a:rPr lang="en-US" dirty="0" err="1">
                <a:uFillTx/>
              </a:rPr>
              <a:t>TimeWindowCompactionStrategy</a:t>
            </a:r>
            <a:r>
              <a:rPr lang="en-US" dirty="0">
                <a:uFillTx/>
              </a:rPr>
              <a:t>. This was an improvement over the date-tiered strategy in several areas (and was less buggy). But the general idea remains the same, where only data in a specific time window is queried. Again, data in different time windows does not interfere with requested data.</a:t>
            </a:r>
          </a:p>
          <a:p>
            <a:pPr marL="158750" indent="0">
              <a:buNone/>
            </a:pPr>
            <a:endParaRPr lang="en-US" dirty="0">
              <a:uFillTx/>
            </a:endParaRPr>
          </a:p>
          <a:p>
            <a:pPr marL="158750" indent="0">
              <a:buNone/>
            </a:pPr>
            <a:r>
              <a:rPr lang="en-US" dirty="0">
                <a:uFillTx/>
              </a:rPr>
              <a:t>While only applicable to certain use cases, time-specific strategies are good at keeping data rows together, relative to the time they were written. This also results in a much lower possibility of a row having to be read from multiple </a:t>
            </a:r>
            <a:r>
              <a:rPr lang="en-US" dirty="0" err="1">
                <a:uFillTx/>
              </a:rPr>
              <a:t>SSTable</a:t>
            </a:r>
            <a:r>
              <a:rPr lang="en-US" dirty="0">
                <a:uFillTx/>
              </a:rPr>
              <a:t> files. As there are fewer (ideally one) </a:t>
            </a:r>
            <a:r>
              <a:rPr lang="en-US" dirty="0" err="1">
                <a:uFillTx/>
              </a:rPr>
              <a:t>SSTable</a:t>
            </a:r>
            <a:r>
              <a:rPr lang="en-US" dirty="0">
                <a:uFillTx/>
              </a:rPr>
              <a:t> files to have to look through, reads are faster.</a:t>
            </a:r>
          </a:p>
          <a:p>
            <a:pPr marL="158750" indent="0">
              <a:buNone/>
            </a:pPr>
            <a:endParaRPr dirty="0">
              <a:uFillTx/>
            </a:endParaRPr>
          </a:p>
        </p:txBody>
      </p:sp>
    </p:spTree>
    <p:extLst>
      <p:ext uri="{BB962C8B-B14F-4D97-AF65-F5344CB8AC3E}">
        <p14:creationId xmlns:p14="http://schemas.microsoft.com/office/powerpoint/2010/main" val="3068710441"/>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The original size-tiered strategy should work fine for use cases where the read/write ratio is less than 50:50, and thus is slanted more toward the write-heavy side. But if a table’s use case calls for it to be read much more often than written to, </a:t>
            </a:r>
            <a:r>
              <a:rPr lang="en-US" dirty="0" err="1">
                <a:uFillTx/>
              </a:rPr>
              <a:t>LeveledCompactionStrategy</a:t>
            </a:r>
            <a:r>
              <a:rPr lang="en-US" dirty="0">
                <a:uFillTx/>
              </a:rPr>
              <a:t> should make for a good fit.</a:t>
            </a:r>
          </a:p>
          <a:p>
            <a:pPr marL="158750" indent="0">
              <a:buNone/>
            </a:pPr>
            <a:endParaRPr lang="en-US" dirty="0">
              <a:uFillTx/>
            </a:endParaRPr>
          </a:p>
          <a:p>
            <a:pPr marL="158750" indent="0">
              <a:buNone/>
            </a:pPr>
            <a:r>
              <a:rPr lang="en-US" dirty="0">
                <a:uFillTx/>
              </a:rPr>
              <a:t>Using the leveled strategy helps read-heavy workloads perform better, as it significantly increases the chance of a row existing in a single </a:t>
            </a:r>
            <a:r>
              <a:rPr lang="en-US" dirty="0" err="1">
                <a:uFillTx/>
              </a:rPr>
              <a:t>SSTable</a:t>
            </a:r>
            <a:r>
              <a:rPr lang="en-US" dirty="0">
                <a:uFillTx/>
              </a:rPr>
              <a:t> file.</a:t>
            </a:r>
            <a:endParaRPr dirty="0">
              <a:uFillTx/>
            </a:endParaRPr>
          </a:p>
        </p:txBody>
      </p:sp>
    </p:spTree>
    <p:extLst>
      <p:ext uri="{BB962C8B-B14F-4D97-AF65-F5344CB8AC3E}">
        <p14:creationId xmlns:p14="http://schemas.microsoft.com/office/powerpoint/2010/main" val="4208198592"/>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As this row (r) gets updated every time an employee's information needs to be updated, it is likely that it will span multiple </a:t>
            </a:r>
            <a:r>
              <a:rPr lang="en-US" dirty="0" err="1">
                <a:uFillTx/>
              </a:rPr>
              <a:t>SSTables</a:t>
            </a:r>
            <a:r>
              <a:rPr lang="en-US" dirty="0">
                <a:uFillTx/>
              </a:rPr>
              <a:t> under size-tiered compaction. </a:t>
            </a:r>
          </a:p>
          <a:p>
            <a:pPr marL="158750" indent="0">
              <a:buNone/>
            </a:pPr>
            <a:endParaRPr lang="en-US" dirty="0">
              <a:uFillTx/>
            </a:endParaRPr>
          </a:p>
          <a:p>
            <a:pPr marL="158750" indent="0">
              <a:buNone/>
            </a:pPr>
            <a:r>
              <a:rPr lang="en-US" dirty="0">
                <a:uFillTx/>
              </a:rPr>
              <a:t>Figure : An example showing four </a:t>
            </a:r>
            <a:r>
              <a:rPr lang="en-US" dirty="0" err="1">
                <a:uFillTx/>
              </a:rPr>
              <a:t>SSTable</a:t>
            </a:r>
            <a:r>
              <a:rPr lang="en-US" dirty="0">
                <a:uFillTx/>
              </a:rPr>
              <a:t> files of different sizes, with three of them containing part of the row for IT and </a:t>
            </a:r>
            <a:r>
              <a:rPr lang="en-US" dirty="0" err="1">
                <a:uFillTx/>
              </a:rPr>
              <a:t>tedk</a:t>
            </a:r>
            <a:endParaRPr lang="en-US" dirty="0">
              <a:uFillTx/>
            </a:endParaRPr>
          </a:p>
          <a:p>
            <a:pPr marL="158750" indent="0">
              <a:buNone/>
            </a:pPr>
            <a:endParaRPr lang="en-US" dirty="0">
              <a:uFillTx/>
            </a:endParaRPr>
          </a:p>
          <a:p>
            <a:pPr marL="158750" indent="0">
              <a:buNone/>
            </a:pPr>
            <a:r>
              <a:rPr lang="en-US" dirty="0">
                <a:uFillTx/>
              </a:rPr>
              <a:t>As shown in the preceding figure, the </a:t>
            </a:r>
            <a:r>
              <a:rPr lang="en-US" dirty="0" err="1">
                <a:uFillTx/>
              </a:rPr>
              <a:t>tedk</a:t>
            </a:r>
            <a:r>
              <a:rPr lang="en-US" dirty="0">
                <a:uFillTx/>
              </a:rPr>
              <a:t> user from the IT dept spans three </a:t>
            </a:r>
            <a:r>
              <a:rPr lang="en-US" dirty="0" err="1">
                <a:uFillTx/>
              </a:rPr>
              <a:t>SSTable</a:t>
            </a:r>
            <a:r>
              <a:rPr lang="en-US" dirty="0">
                <a:uFillTx/>
              </a:rPr>
              <a:t> files. When the preceding query is executed, each of those files will have to be read, and then the results of each will have to be compared and merged. From a time perspective, a disk seek takes 10 </a:t>
            </a:r>
            <a:r>
              <a:rPr lang="en-US" dirty="0" err="1">
                <a:uFillTx/>
              </a:rPr>
              <a:t>ms</a:t>
            </a:r>
            <a:r>
              <a:rPr lang="en-US" dirty="0">
                <a:uFillTx/>
              </a:rPr>
              <a:t> (Dean, </a:t>
            </a:r>
            <a:r>
              <a:rPr lang="en-US" dirty="0" err="1">
                <a:uFillTx/>
              </a:rPr>
              <a:t>Norvig</a:t>
            </a:r>
            <a:r>
              <a:rPr lang="en-US" dirty="0">
                <a:uFillTx/>
              </a:rPr>
              <a:t> 2012), and (with the preceding example) that will have to be done three times.</a:t>
            </a:r>
            <a:endParaRPr dirty="0">
              <a:uFillTx/>
            </a:endParaRPr>
          </a:p>
        </p:txBody>
      </p:sp>
    </p:spTree>
    <p:extLst>
      <p:ext uri="{BB962C8B-B14F-4D97-AF65-F5344CB8AC3E}">
        <p14:creationId xmlns:p14="http://schemas.microsoft.com/office/powerpoint/2010/main" val="1284641858"/>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Figure : An example showing two levels of </a:t>
            </a:r>
            <a:r>
              <a:rPr lang="en-US" dirty="0" err="1">
                <a:uFillTx/>
              </a:rPr>
              <a:t>SSTable</a:t>
            </a:r>
            <a:r>
              <a:rPr lang="en-US" dirty="0">
                <a:uFillTx/>
              </a:rPr>
              <a:t> files, with one of them containing the row for IT and </a:t>
            </a:r>
            <a:r>
              <a:rPr lang="en-US" dirty="0" err="1">
                <a:uFillTx/>
              </a:rPr>
              <a:t>tedk</a:t>
            </a:r>
            <a:endParaRPr lang="en-US" dirty="0">
              <a:uFillTx/>
            </a:endParaRPr>
          </a:p>
          <a:p>
            <a:pPr marL="158750" indent="0">
              <a:buNone/>
            </a:pPr>
            <a:endParaRPr lang="en-US" dirty="0">
              <a:uFillTx/>
            </a:endParaRPr>
          </a:p>
          <a:p>
            <a:pPr marL="158750" indent="0">
              <a:buNone/>
            </a:pPr>
            <a:r>
              <a:rPr lang="en-US" dirty="0">
                <a:uFillTx/>
              </a:rPr>
              <a:t>In this way, leveled compaction actually does a better job of mitigating issues that come from executing in-place updates (Hobbs 2012). Under these conditions, an Apache Cassandra node should only have to perform a single disk seek/read to return this row.</a:t>
            </a:r>
          </a:p>
          <a:p>
            <a:pPr marL="158750" indent="0">
              <a:buNone/>
            </a:pPr>
            <a:endParaRPr lang="en-US" dirty="0">
              <a:uFillTx/>
            </a:endParaRPr>
          </a:p>
          <a:p>
            <a:pPr marL="158750" indent="0">
              <a:buNone/>
            </a:pPr>
            <a:r>
              <a:rPr lang="en-US" dirty="0">
                <a:uFillTx/>
              </a:rPr>
              <a:t>Note</a:t>
            </a:r>
          </a:p>
          <a:p>
            <a:pPr marL="158750" indent="0">
              <a:buNone/>
            </a:pPr>
            <a:r>
              <a:rPr lang="en-US" dirty="0">
                <a:uFillTx/>
              </a:rPr>
              <a:t>Remember that leveled compaction does a better job of mitigating the effects of in-place updates. This does not make it a better compaction strategy for use cases with a higher ratio of writes to reads. This distinction is important to make.</a:t>
            </a:r>
            <a:endParaRPr dirty="0">
              <a:uFillTx/>
            </a:endParaRPr>
          </a:p>
        </p:txBody>
      </p:sp>
    </p:spTree>
    <p:extLst>
      <p:ext uri="{BB962C8B-B14F-4D97-AF65-F5344CB8AC3E}">
        <p14:creationId xmlns:p14="http://schemas.microsoft.com/office/powerpoint/2010/main" val="8998420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Note</a:t>
            </a:r>
          </a:p>
          <a:p>
            <a:pPr marL="158750" indent="0">
              <a:buNone/>
            </a:pPr>
            <a:r>
              <a:rPr lang="en-US" dirty="0">
                <a:uFillTx/>
              </a:rPr>
              <a:t>As stated in the preceding error message, this query could be solved by adding the ALLOW FILTERING directive. Queries using ALLOW FILTERING are notorious for performing poorly, so it is a good idea to build your data model so that you do not use it.</a:t>
            </a:r>
            <a:endParaRPr dirty="0">
              <a:uFillTx/>
            </a:endParaRPr>
          </a:p>
        </p:txBody>
      </p:sp>
    </p:spTree>
    <p:extLst>
      <p:ext uri="{BB962C8B-B14F-4D97-AF65-F5344CB8AC3E}">
        <p14:creationId xmlns:p14="http://schemas.microsoft.com/office/powerpoint/2010/main" val="915514662"/>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Similarly, enabling row-caching stores the entire row in cache. Hits on the row cache perform significantly better than reads from disk, as reads from RAM happen in a matter of nanoseconds (Dean, </a:t>
            </a:r>
            <a:r>
              <a:rPr lang="en-US" dirty="0" err="1">
                <a:uFillTx/>
              </a:rPr>
              <a:t>Norvig</a:t>
            </a:r>
            <a:r>
              <a:rPr lang="en-US" dirty="0">
                <a:uFillTx/>
              </a:rPr>
              <a:t> 2012).</a:t>
            </a:r>
          </a:p>
          <a:p>
            <a:pPr marL="158750" indent="0">
              <a:buNone/>
            </a:pPr>
            <a:endParaRPr lang="en-US" dirty="0">
              <a:uFillTx/>
            </a:endParaRPr>
          </a:p>
          <a:p>
            <a:pPr marL="158750" indent="0">
              <a:buNone/>
            </a:pPr>
            <a:r>
              <a:rPr lang="en-US" dirty="0">
                <a:uFillTx/>
              </a:rPr>
              <a:t>Row-caching requires the size to be set in </a:t>
            </a:r>
            <a:r>
              <a:rPr lang="en-US" dirty="0" err="1">
                <a:uFillTx/>
              </a:rPr>
              <a:t>cassandra.yaml</a:t>
            </a:r>
            <a:r>
              <a:rPr lang="en-US" dirty="0">
                <a:uFillTx/>
              </a:rPr>
              <a:t> as well as the number of rows (per partition) to be set at the table level. Do note that row-caching is disabled by default, as its use is known to interfere with a node's ability to serve requests. However, key-caching helps in most use cases, so it is enabled by default (and also has a corresponding size setting in </a:t>
            </a:r>
            <a:r>
              <a:rPr lang="en-US" dirty="0" err="1">
                <a:uFillTx/>
              </a:rPr>
              <a:t>cassandra.yaml</a:t>
            </a:r>
            <a:r>
              <a:rPr lang="en-US" dirty="0">
                <a:uFillTx/>
              </a:rPr>
              <a:t>).</a:t>
            </a:r>
          </a:p>
          <a:p>
            <a:pPr marL="158750" indent="0">
              <a:buNone/>
            </a:pPr>
            <a:endParaRPr lang="en-US" dirty="0">
              <a:uFillTx/>
            </a:endParaRPr>
          </a:p>
          <a:p>
            <a:pPr marL="158750" indent="0">
              <a:buNone/>
            </a:pPr>
            <a:r>
              <a:rPr lang="en-US" dirty="0">
                <a:uFillTx/>
              </a:rPr>
              <a:t>Note</a:t>
            </a:r>
          </a:p>
          <a:p>
            <a:pPr marL="158750" indent="0">
              <a:buNone/>
            </a:pPr>
            <a:r>
              <a:rPr lang="en-US" dirty="0">
                <a:uFillTx/>
              </a:rPr>
              <a:t>Size settings for both row and key caches represent a single amount of memory that is shared by all tables.</a:t>
            </a:r>
          </a:p>
          <a:p>
            <a:pPr marL="158750" indent="0">
              <a:buNone/>
            </a:pPr>
            <a:endParaRPr dirty="0">
              <a:uFillTx/>
            </a:endParaRPr>
          </a:p>
        </p:txBody>
      </p:sp>
    </p:spTree>
    <p:extLst>
      <p:ext uri="{BB962C8B-B14F-4D97-AF65-F5344CB8AC3E}">
        <p14:creationId xmlns:p14="http://schemas.microsoft.com/office/powerpoint/2010/main" val="4031113432"/>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However, partitions with wide rows or rows with lots of data in collections are best left in tables with row-caching disabled. Row-caching also works best when applied to datasets with access patterns that follow a gaussian (normal) distribution (Gilmore 2011).</a:t>
            </a:r>
            <a:endParaRPr dirty="0">
              <a:uFillTx/>
            </a:endParaRPr>
          </a:p>
        </p:txBody>
      </p:sp>
    </p:spTree>
    <p:extLst>
      <p:ext uri="{BB962C8B-B14F-4D97-AF65-F5344CB8AC3E}">
        <p14:creationId xmlns:p14="http://schemas.microsoft.com/office/powerpoint/2010/main" val="2975745735"/>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Compression of table data in Cassandra not only leads to a lighter disk footprint, but also to improved performance, due to a smaller amount of disk I/O at operation time.</a:t>
            </a:r>
            <a:endParaRPr dirty="0">
              <a:uFillTx/>
            </a:endParaRPr>
          </a:p>
        </p:txBody>
      </p:sp>
    </p:spTree>
    <p:extLst>
      <p:ext uri="{BB962C8B-B14F-4D97-AF65-F5344CB8AC3E}">
        <p14:creationId xmlns:p14="http://schemas.microsoft.com/office/powerpoint/2010/main" val="3539024611"/>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marL="158750" indent="0">
              <a:buNone/>
            </a:pPr>
            <a:r>
              <a:rPr lang="en-US" dirty="0">
                <a:uFillTx/>
              </a:rPr>
              <a:t>This is especially true if your data model is performing small, frequent reads. Jon Haddad of The Last Pickle put it best when he wrote the following:</a:t>
            </a:r>
          </a:p>
          <a:p>
            <a:pPr marL="158750" indent="0">
              <a:buNone/>
            </a:pPr>
            <a:endParaRPr lang="en-US" dirty="0">
              <a:uFillTx/>
            </a:endParaRPr>
          </a:p>
          <a:p>
            <a:pPr marL="158750" indent="0">
              <a:buNone/>
            </a:pPr>
            <a:r>
              <a:rPr lang="en-US" dirty="0">
                <a:uFillTx/>
              </a:rPr>
              <a:t>Ultimately, we need to ensure we use a chunk length that allows us to minimize our I/O. Larger chunks can compress better, giving us a smaller disk footprint, but we end up needing more hardware, so the space savings becomes meaningless for certain workloads. There’s no perfect setting that we can apply to every workload. Frequently, the most reads you do, the smaller the chunk size (Haddad 2018).</a:t>
            </a:r>
          </a:p>
          <a:p>
            <a:pPr marL="158750" indent="0">
              <a:buNone/>
            </a:pPr>
            <a:endParaRPr lang="en-US" dirty="0">
              <a:uFillTx/>
            </a:endParaRPr>
          </a:p>
          <a:p>
            <a:pPr marL="158750" indent="0">
              <a:buNone/>
            </a:pPr>
            <a:r>
              <a:rPr lang="en-US" dirty="0">
                <a:uFillTx/>
              </a:rPr>
              <a:t>When data is queried, it is read as chunks from an </a:t>
            </a:r>
            <a:r>
              <a:rPr lang="en-US" dirty="0" err="1">
                <a:uFillTx/>
              </a:rPr>
              <a:t>SSTable</a:t>
            </a:r>
            <a:r>
              <a:rPr lang="en-US" dirty="0">
                <a:uFillTx/>
              </a:rPr>
              <a:t> file. The chunks are of a fixed size, as we mentioned  earlier, with a default value of </a:t>
            </a:r>
            <a:r>
              <a:rPr lang="en-US" dirty="0" err="1">
                <a:uFillTx/>
              </a:rPr>
              <a:t>chunk_length_in_kb</a:t>
            </a:r>
            <a:r>
              <a:rPr lang="en-US" dirty="0">
                <a:uFillTx/>
              </a:rPr>
              <a:t>=64. The problem though, is that Cassandra ends up having to read (and decompress) the entire 64 K chunk, instead of only the data that we actually need (Haddad 2018). By lowering the default size of the chunks, we can eliminate unnecessary disk I/O.</a:t>
            </a:r>
          </a:p>
          <a:p>
            <a:pPr marL="158750" indent="0">
              <a:buNone/>
            </a:pPr>
            <a:endParaRPr lang="en-US" dirty="0">
              <a:uFillTx/>
            </a:endParaRPr>
          </a:p>
          <a:p>
            <a:pPr marL="158750" indent="0">
              <a:buNone/>
            </a:pPr>
            <a:r>
              <a:rPr lang="en-US" dirty="0">
                <a:uFillTx/>
              </a:rPr>
              <a:t>Note</a:t>
            </a:r>
          </a:p>
          <a:p>
            <a:pPr marL="158750" indent="0">
              <a:buNone/>
            </a:pPr>
            <a:r>
              <a:rPr lang="en-US" dirty="0">
                <a:uFillTx/>
              </a:rPr>
              <a:t>In the article referenced in this section, Haddad lowers </a:t>
            </a:r>
            <a:r>
              <a:rPr lang="en-US" dirty="0" err="1">
                <a:uFillTx/>
              </a:rPr>
              <a:t>chunk_length_in_kb</a:t>
            </a:r>
            <a:r>
              <a:rPr lang="en-US" dirty="0">
                <a:uFillTx/>
              </a:rPr>
              <a:t> to 4, and sees improvements along the lines of 50% additional ops and a 2x reduction in p99 latency (2018).</a:t>
            </a:r>
          </a:p>
          <a:p>
            <a:pPr marL="158750" indent="0">
              <a:buNone/>
            </a:pPr>
            <a:endParaRPr lang="en-US" dirty="0">
              <a:uFillTx/>
            </a:endParaRPr>
          </a:p>
          <a:p>
            <a:pPr marL="158750" indent="0">
              <a:buNone/>
            </a:pPr>
            <a:r>
              <a:rPr lang="en-US" dirty="0">
                <a:uFillTx/>
              </a:rPr>
              <a:t>However, lowering the default chunk size for a table does not come without its trade-offs. The compression metadata is stored off-heap, and the size used is directly proportional to the number of chunks. A smaller default chunk size equals more chunks, which equals more off-heap memory used. Lowering the chunk size to 16 K (from 64 K) may help ops and latency, but it increases that table's off-heap compression metadata size usage by 4x.</a:t>
            </a:r>
          </a:p>
          <a:p>
            <a:pPr marL="158750" indent="0">
              <a:buNone/>
            </a:pPr>
            <a:endParaRPr lang="en-US" dirty="0">
              <a:uFillTx/>
            </a:endParaRPr>
          </a:p>
          <a:p>
            <a:pPr marL="158750" indent="0">
              <a:buNone/>
            </a:pPr>
            <a:r>
              <a:rPr lang="en-US" dirty="0">
                <a:uFillTx/>
              </a:rPr>
              <a:t>Also, Haddad notes that there isn't a one-size-fits-all value for this setting. Like many settings in Cassandra, changes should be made incrementally, and then monitored to verify their impact. Additionally, he adds warnings at the end of his article:</a:t>
            </a:r>
          </a:p>
          <a:p>
            <a:pPr marL="158750" indent="0">
              <a:buNone/>
            </a:pPr>
            <a:endParaRPr lang="en-US" dirty="0">
              <a:uFillTx/>
            </a:endParaRPr>
          </a:p>
          <a:p>
            <a:pPr marL="158750" indent="0">
              <a:buNone/>
            </a:pPr>
            <a:r>
              <a:rPr lang="en-US" dirty="0">
                <a:uFillTx/>
              </a:rPr>
              <a:t>I highly recommend taking the time to understand your workload and analyze your system resources to understand where your bottleneck is, as there is no absolute correct setting to use for every workload.</a:t>
            </a:r>
          </a:p>
          <a:p>
            <a:pPr marL="158750" indent="0">
              <a:buNone/>
            </a:pPr>
            <a:endParaRPr lang="en-US" dirty="0">
              <a:uFillTx/>
            </a:endParaRPr>
          </a:p>
          <a:p>
            <a:pPr marL="158750" indent="0">
              <a:buNone/>
            </a:pPr>
            <a:r>
              <a:rPr lang="en-US" dirty="0">
                <a:uFillTx/>
              </a:rPr>
              <a:t>He also cautions readers to consider the following: </a:t>
            </a:r>
          </a:p>
          <a:p>
            <a:pPr marL="158750" indent="0">
              <a:buNone/>
            </a:pPr>
            <a:endParaRPr lang="en-US" dirty="0">
              <a:uFillTx/>
            </a:endParaRPr>
          </a:p>
          <a:p>
            <a:pPr marL="158750" indent="0">
              <a:buNone/>
            </a:pPr>
            <a:r>
              <a:rPr lang="en-US" dirty="0">
                <a:uFillTx/>
              </a:rPr>
              <a:t>When working with a memory constrained environment it may seem tempting to use 4 KB chunks everywhere, but it's important to understand that it'll use more memory.</a:t>
            </a:r>
            <a:endParaRPr dirty="0">
              <a:uFillTx/>
            </a:endParaRPr>
          </a:p>
        </p:txBody>
      </p:sp>
    </p:spTree>
    <p:extLst>
      <p:ext uri="{BB962C8B-B14F-4D97-AF65-F5344CB8AC3E}">
        <p14:creationId xmlns:p14="http://schemas.microsoft.com/office/powerpoint/2010/main" val="2073722338"/>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Specifically, the bloom filter is capable of indicating whether or not the requested data might be present in a particular </a:t>
            </a:r>
            <a:r>
              <a:rPr kumimoji="0" lang="en-US" sz="2400" b="0" i="0" u="none" strike="noStrike" kern="0" cap="none" spc="0" normalizeH="0" baseline="0" noProof="0" dirty="0" err="1">
                <a:ln>
                  <a:noFill/>
                </a:ln>
                <a:solidFill>
                  <a:srgbClr val="000000"/>
                </a:solidFill>
                <a:effectLst/>
                <a:uLnTx/>
                <a:uFillTx/>
                <a:latin typeface="Arial"/>
                <a:cs typeface="Arial"/>
                <a:sym typeface="Arial"/>
              </a:rPr>
              <a:t>SSTable</a:t>
            </a:r>
            <a:r>
              <a:rPr kumimoji="0" lang="en-US" sz="2400" b="0" i="0" u="none" strike="noStrike" kern="0" cap="none" spc="0" normalizeH="0" baseline="0" noProof="0" dirty="0">
                <a:ln>
                  <a:noFill/>
                </a:ln>
                <a:solidFill>
                  <a:srgbClr val="000000"/>
                </a:solidFill>
                <a:effectLst/>
                <a:uLnTx/>
                <a:uFillTx/>
                <a:latin typeface="Arial"/>
                <a:cs typeface="Arial"/>
                <a:sym typeface="Arial"/>
              </a:rPr>
              <a:t> file, or that it definitely is not. The false-positive (</a:t>
            </a:r>
            <a:r>
              <a:rPr kumimoji="0" lang="en-US" sz="2400" b="0" i="0" u="none" strike="noStrike" kern="0" cap="none" spc="0" normalizeH="0" baseline="0" noProof="0" dirty="0" err="1">
                <a:ln>
                  <a:noFill/>
                </a:ln>
                <a:solidFill>
                  <a:srgbClr val="000000"/>
                </a:solidFill>
                <a:effectLst/>
                <a:uLnTx/>
                <a:uFillTx/>
                <a:latin typeface="Arial"/>
                <a:cs typeface="Arial"/>
                <a:sym typeface="Arial"/>
              </a:rPr>
              <a:t>fp</a:t>
            </a:r>
            <a:r>
              <a:rPr kumimoji="0" lang="en-US" sz="2400" b="0" i="0" u="none" strike="noStrike" kern="0" cap="none" spc="0" normalizeH="0" baseline="0" noProof="0" dirty="0">
                <a:ln>
                  <a:noFill/>
                </a:ln>
                <a:solidFill>
                  <a:srgbClr val="000000"/>
                </a:solidFill>
                <a:effectLst/>
                <a:uLnTx/>
                <a:uFillTx/>
                <a:latin typeface="Arial"/>
                <a:cs typeface="Arial"/>
                <a:sym typeface="Arial"/>
              </a:rPr>
              <a:t>) chance is the main tunable property of the bloom filter. It defaults to a value of 0.01 (1%), unless the table is using Leveled compaction, and then it starts at 0.1 (10%).</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Systems with SSDs can handle a higher value (of a false positive), as disk I/O is less of a bottleneck. Likewise, systems with slower (for example: spinning) disks will benefit from a smaller value. However, it is important to note that off-heap RAM usage increases dramatically with bloom filter accuracy. Setting a false-positive chance of 1% will use about 3x the memory that configuring a 10% chance will.</a:t>
            </a:r>
          </a:p>
          <a:p>
            <a:pPr marL="158750" indent="0">
              <a:buNone/>
            </a:pPr>
            <a:endParaRPr dirty="0">
              <a:uFillTx/>
            </a:endParaRPr>
          </a:p>
        </p:txBody>
      </p:sp>
    </p:spTree>
    <p:extLst>
      <p:ext uri="{BB962C8B-B14F-4D97-AF65-F5344CB8AC3E}">
        <p14:creationId xmlns:p14="http://schemas.microsoft.com/office/powerpoint/2010/main" val="4274876864"/>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FFFFFF"/>
                </a:solidFill>
                <a:effectLst/>
                <a:latin typeface="Lato" panose="020F0502020204030203" pitchFamily="34" charset="0"/>
              </a:rPr>
              <a:t>Please note that none of the configuration settings mentioned in this section can solve these issues. They must be dealt with at the data-model/usage level. </a:t>
            </a:r>
            <a:r>
              <a:rPr lang="en-US" b="0" i="0" u="none" strike="noStrike" dirty="0">
                <a:solidFill>
                  <a:srgbClr val="FFFFFF"/>
                </a:solidFill>
                <a:effectLst/>
                <a:latin typeface="Lato" panose="020F0502020204030203" pitchFamily="34" charset="0"/>
                <a:hlinkClick r:id="rId3">
                  <a:extLst>
                    <a:ext uri="{A12FA001-AC4F-418D-AE19-62706E023703}">
                      <ahyp:hlinkClr xmlns:ahyp="http://schemas.microsoft.com/office/drawing/2018/hyperlinkcolor" xmlns="" val="tx"/>
                    </a:ext>
                  </a:extLst>
                </a:hlinkClick>
              </a:rPr>
              <a:t>lesson 3</a:t>
            </a:r>
            <a:r>
              <a:rPr lang="en-US" b="0" i="0" dirty="0">
                <a:solidFill>
                  <a:srgbClr val="FFFFFF"/>
                </a:solidFill>
                <a:effectLst/>
                <a:latin typeface="Lato" panose="020F0502020204030203" pitchFamily="34" charset="0"/>
              </a:rPr>
              <a:t>, </a:t>
            </a:r>
            <a:r>
              <a:rPr lang="en-US" b="1" i="0" dirty="0">
                <a:solidFill>
                  <a:srgbClr val="FFFFFF"/>
                </a:solidFill>
                <a:effectLst/>
                <a:latin typeface="Lato" panose="020F0502020204030203" pitchFamily="34" charset="0"/>
              </a:rPr>
              <a:t>Effective CQL</a:t>
            </a:r>
            <a:r>
              <a:rPr lang="en-US" b="0" i="0" dirty="0">
                <a:solidFill>
                  <a:srgbClr val="FFFFFF"/>
                </a:solidFill>
                <a:effectLst/>
                <a:latin typeface="Lato" panose="020F0502020204030203" pitchFamily="34" charset="0"/>
              </a:rPr>
              <a:t>, discusses strategies to help model around each of these performance issues.</a:t>
            </a:r>
            <a:endParaRPr dirty="0">
              <a:uFillTx/>
            </a:endParaRPr>
          </a:p>
        </p:txBody>
      </p:sp>
    </p:spTree>
    <p:extLst>
      <p:ext uri="{BB962C8B-B14F-4D97-AF65-F5344CB8AC3E}">
        <p14:creationId xmlns:p14="http://schemas.microsoft.com/office/powerpoint/2010/main" val="317806807"/>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7500" lnSpcReduction="20000"/>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Similarly, there are some parts of the overall platform architecture that may have a direct impact on Apache Cassandra's performance, and little can be done to remedy this.</a:t>
            </a:r>
          </a:p>
          <a:p>
            <a:pPr marL="158750" indent="0">
              <a:buNone/>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158750" indent="0">
              <a:buNone/>
            </a:pPr>
            <a:r>
              <a:rPr lang="en-US" dirty="0">
                <a:uFillTx/>
              </a:rPr>
              <a:t>JVM configuration</a:t>
            </a:r>
          </a:p>
          <a:p>
            <a:pPr marL="158750" indent="0">
              <a:buNone/>
            </a:pPr>
            <a:r>
              <a:rPr lang="en-US" dirty="0">
                <a:uFillTx/>
              </a:rPr>
              <a:t>In lesson 4, Configuring a Cluster, configuration of the java virtual machine (specifically, garbage collection) was covered at length. While we won't waste time repeating the same information here, we'll add some quick guidelines that echo what was covered in lesson 4, Configuring a Cluster:</a:t>
            </a:r>
          </a:p>
          <a:p>
            <a:pPr marL="158750" indent="0">
              <a:buNone/>
            </a:pPr>
            <a:endParaRPr lang="en-US" dirty="0">
              <a:uFillTx/>
            </a:endParaRPr>
          </a:p>
          <a:p>
            <a:pPr marL="158750" indent="0">
              <a:buNone/>
            </a:pPr>
            <a:r>
              <a:rPr lang="en-US" dirty="0">
                <a:uFillTx/>
              </a:rPr>
              <a:t>Be sure to monitor your nodes' garbage-collection logs. If your nodes are exhibiting long, stop the world (STW) pauses, there are adjustments that can be made to mitigate that.</a:t>
            </a:r>
          </a:p>
          <a:p>
            <a:pPr marL="158750" indent="0">
              <a:buNone/>
            </a:pPr>
            <a:r>
              <a:rPr lang="en-US" dirty="0">
                <a:uFillTx/>
              </a:rPr>
              <a:t> </a:t>
            </a:r>
          </a:p>
          <a:p>
            <a:pPr marL="158750" indent="0">
              <a:buNone/>
            </a:pPr>
            <a:endParaRPr lang="en-US" dirty="0">
              <a:uFillTx/>
            </a:endParaRPr>
          </a:p>
          <a:p>
            <a:pPr marL="158750" indent="0">
              <a:buNone/>
            </a:pPr>
            <a:r>
              <a:rPr lang="en-US" dirty="0">
                <a:uFillTx/>
              </a:rPr>
              <a:t>It’s almost always a good idea to set the max heap size (-</a:t>
            </a:r>
            <a:r>
              <a:rPr lang="en-US" dirty="0" err="1">
                <a:uFillTx/>
              </a:rPr>
              <a:t>Xmx</a:t>
            </a:r>
            <a:r>
              <a:rPr lang="en-US" dirty="0">
                <a:uFillTx/>
              </a:rPr>
              <a:t>) and the initial heap size (-</a:t>
            </a:r>
            <a:r>
              <a:rPr lang="en-US" dirty="0" err="1">
                <a:uFillTx/>
              </a:rPr>
              <a:t>Xms</a:t>
            </a:r>
            <a:r>
              <a:rPr lang="en-US" dirty="0">
                <a:uFillTx/>
              </a:rPr>
              <a:t>) to be the same. This way, performance will not be impacted as the heap resizes itself.</a:t>
            </a:r>
          </a:p>
          <a:p>
            <a:pPr marL="158750" indent="0">
              <a:buNone/>
            </a:pPr>
            <a:r>
              <a:rPr lang="en-US" dirty="0">
                <a:uFillTx/>
              </a:rPr>
              <a:t>If you're not experienced with JVM tuning, configure your nodes to use G1GC (garbage-first garbage collector). G1GC takes a lot of the guesswork out of tuning, and does a good job of efficiently collecting garbage on its own. Just remember not to set a new generation size (-</a:t>
            </a:r>
            <a:r>
              <a:rPr lang="en-US" dirty="0" err="1">
                <a:uFillTx/>
              </a:rPr>
              <a:t>Xmn</a:t>
            </a:r>
            <a:r>
              <a:rPr lang="en-US" dirty="0">
                <a:uFillTx/>
              </a:rPr>
              <a:t>) with G1GC, as this can prevent it from allocating new generation spaces efficiently.</a:t>
            </a:r>
          </a:p>
          <a:p>
            <a:pPr marL="158750" indent="0">
              <a:buNone/>
            </a:pPr>
            <a:r>
              <a:rPr lang="en-US" dirty="0">
                <a:uFillTx/>
              </a:rPr>
              <a:t>With smaller instances (heap sizes of 8 GB or under) you may find more success using the CMS (concurrent mark and sweep) garbage collector. With CMS, you should specify the new generation size at 40-50% of the total JVM Heap. The idea here is that you want the young generation sized large enough that most objects are created, live, and die without being promoted. Intergenerational promotion often leads to performance issues.</a:t>
            </a:r>
          </a:p>
          <a:p>
            <a:pPr marL="158750" indent="0">
              <a:buNone/>
            </a:pPr>
            <a:r>
              <a:rPr lang="en-US" dirty="0">
                <a:uFillTx/>
              </a:rPr>
              <a:t>Remember that increasing the size of the JVM heap does not necessarily help with performance. Compute resources permitting, care should be taken when increasing a CMS heap above 8 GB or a G1 heap above 30 GB.</a:t>
            </a:r>
          </a:p>
          <a:p>
            <a:pPr marL="158750" indent="0">
              <a:buNone/>
            </a:pPr>
            <a:r>
              <a:rPr lang="en-US" dirty="0">
                <a:uFillTx/>
              </a:rPr>
              <a:t>The problem of smaller heaps in G1 is the reason that Apache Cassandra continues to default to the CMS collector, as laptop/dev environments would be negatively impacted.</a:t>
            </a:r>
            <a:endParaRPr dirty="0">
              <a:uFillTx/>
            </a:endParaRPr>
          </a:p>
        </p:txBody>
      </p:sp>
    </p:spTree>
    <p:extLst>
      <p:ext uri="{BB962C8B-B14F-4D97-AF65-F5344CB8AC3E}">
        <p14:creationId xmlns:p14="http://schemas.microsoft.com/office/powerpoint/2010/main" val="1028188656"/>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FFFFFF"/>
                </a:solidFill>
                <a:effectLst/>
                <a:latin typeface="Montserrat-subs"/>
              </a:rPr>
              <a:t>Note</a:t>
            </a:r>
          </a:p>
          <a:p>
            <a:pPr algn="l"/>
            <a:r>
              <a:rPr lang="en-US" b="0" i="0" dirty="0">
                <a:solidFill>
                  <a:srgbClr val="FFFFFF"/>
                </a:solidFill>
                <a:effectLst/>
                <a:latin typeface="Lato" panose="020F0502020204030203" pitchFamily="34" charset="0"/>
              </a:rPr>
              <a:t>No amount of performance tuning can mitigate a bad use case or a known anti-pattern.</a:t>
            </a:r>
          </a:p>
          <a:p>
            <a:pPr marL="158750" indent="0">
              <a:buNone/>
            </a:pPr>
            <a:endParaRPr dirty="0">
              <a:uFillTx/>
            </a:endParaRPr>
          </a:p>
        </p:txBody>
      </p:sp>
    </p:spTree>
    <p:extLst>
      <p:ext uri="{BB962C8B-B14F-4D97-AF65-F5344CB8AC3E}">
        <p14:creationId xmlns:p14="http://schemas.microsoft.com/office/powerpoint/2010/main" val="1758173298"/>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Using Apache Cassandra as a backend for a queue or queue-like structure is never going to end well. We have discussed at length that, due to Cassandra's log-based storage engine, inserts, updates, and deletes are all treated as writes. </a:t>
            </a:r>
          </a:p>
          <a:p>
            <a:pPr marL="158750" indent="0">
              <a:buNone/>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158750" indent="0">
              <a:buNone/>
            </a:pPr>
            <a:r>
              <a:rPr lang="en-US" dirty="0">
                <a:uFillTx/>
              </a:rPr>
              <a:t>Given what we have covered about how Cassandra handles things, such as in-place updates (obsoleted data) and deletes (tombstones), it should be obvious that this is not a good idea. Remember, a data model built to accommodate a small amount of in-place updates or deletes is fine. A data model that relies on in-place updates and deletes isn’t going to make anyone happy in the end.</a:t>
            </a:r>
            <a:endParaRPr dirty="0">
              <a:uFillTx/>
            </a:endParaRPr>
          </a:p>
        </p:txBody>
      </p:sp>
    </p:spTree>
    <p:extLst>
      <p:ext uri="{BB962C8B-B14F-4D97-AF65-F5344CB8AC3E}">
        <p14:creationId xmlns:p14="http://schemas.microsoft.com/office/powerpoint/2010/main" val="2810812537"/>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Despite new features added with the goal of removing some of the pain of distributed indexing (such as materialized views and SASI indexes), tables in Cassandra must still be built to suit a specific query pattern.</a:t>
            </a:r>
            <a:endParaRPr dirty="0">
              <a:uFillTx/>
            </a:endParaRPr>
          </a:p>
        </p:txBody>
      </p:sp>
    </p:spTree>
    <p:extLst>
      <p:ext uri="{BB962C8B-B14F-4D97-AF65-F5344CB8AC3E}">
        <p14:creationId xmlns:p14="http://schemas.microsoft.com/office/powerpoint/2010/main" val="3402306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While there are licensed, proprietary versions available (which include enterprise support), Cassandra is also a top-level project of the Apache Software Foundation, and has deep roots in the open source community. This makes Cassandra a proven and battle-tested approach to scaling high-throughput applications.</a:t>
            </a:r>
            <a:endParaRPr dirty="0">
              <a:uFillTx/>
            </a:endParaRPr>
          </a:p>
        </p:txBody>
      </p:sp>
    </p:spTree>
    <p:extLst>
      <p:ext uri="{BB962C8B-B14F-4D97-AF65-F5344CB8AC3E}">
        <p14:creationId xmlns:p14="http://schemas.microsoft.com/office/powerpoint/2010/main" val="19651116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432948496"/>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Cassandra is simply not designed to scan its entire contents and return them in a nicely-formatted report. Queries such as this on large tables will likely result in a timeout.</a:t>
            </a:r>
          </a:p>
          <a:p>
            <a:pPr marL="158750" indent="0">
              <a:buNone/>
            </a:pPr>
            <a:endParaRPr lang="en-US" dirty="0">
              <a:uFillTx/>
            </a:endParaRPr>
          </a:p>
          <a:p>
            <a:pPr marL="158750" indent="0">
              <a:buNone/>
            </a:pPr>
            <a:r>
              <a:rPr lang="en-US" dirty="0">
                <a:uFillTx/>
              </a:rPr>
              <a:t>Note</a:t>
            </a:r>
          </a:p>
          <a:p>
            <a:pPr marL="158750" indent="0">
              <a:buNone/>
            </a:pPr>
            <a:r>
              <a:rPr lang="en-US" dirty="0">
                <a:uFillTx/>
              </a:rPr>
              <a:t>An application team may ask for the query request timeout to be relaxed to accommodate an occasional unbound query such as this. My advice, is to say NO. Writing queries within the constraints of the database is a responsibility that clearly falls to the developer! Do not put your entire cluster at risk for the sake of convenience.</a:t>
            </a:r>
            <a:endParaRPr dirty="0">
              <a:uFillTx/>
            </a:endParaRPr>
          </a:p>
        </p:txBody>
      </p:sp>
    </p:spTree>
    <p:extLst>
      <p:ext uri="{BB962C8B-B14F-4D97-AF65-F5344CB8AC3E}">
        <p14:creationId xmlns:p14="http://schemas.microsoft.com/office/powerpoint/2010/main" val="2574461086"/>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Remember, BATCH in Apache Cassandra is a misnomer. It should probably have been named ATOMIC, because it ensures that all writes within a batch are applied atomically. The idea is that four or five query tables can be kept in sync using BATCH, so that a failure of one write will cause all of the others to be rolled back. It really was not designed to help with performance; in fact, you take about a 30% performance hit just by using BATCH. It definitely was not designed to apply 60,000 writes to the same table.</a:t>
            </a:r>
          </a:p>
          <a:p>
            <a:pPr marL="158750" indent="0">
              <a:buNone/>
            </a:pPr>
            <a:endParaRPr dirty="0">
              <a:uFillTx/>
            </a:endParaRPr>
          </a:p>
        </p:txBody>
      </p:sp>
    </p:spTree>
    <p:extLst>
      <p:ext uri="{BB962C8B-B14F-4D97-AF65-F5344CB8AC3E}">
        <p14:creationId xmlns:p14="http://schemas.microsoft.com/office/powerpoint/2010/main" val="2863249939"/>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This could not be further from the truth, as real networks suffer from hardware and connection failures, brownouts (also know as flapping), noisy neighbors, bottlenecks, and poor connections between providers.</a:t>
            </a:r>
          </a:p>
          <a:p>
            <a:pPr marL="158750" indent="0">
              <a:buNone/>
            </a:pPr>
            <a:endParaRPr lang="en-US" dirty="0">
              <a:uFillTx/>
            </a:endParaRPr>
          </a:p>
          <a:p>
            <a:pPr marL="158750" indent="0">
              <a:buNone/>
            </a:pPr>
            <a:r>
              <a:rPr lang="en-US" dirty="0">
                <a:uFillTx/>
              </a:rPr>
              <a:t>While not much can be done to maintain network connectivity, there are things (some proactive) that can be done to mitigate the effects of network failures:</a:t>
            </a:r>
          </a:p>
          <a:p>
            <a:pPr marL="158750" indent="0">
              <a:buNone/>
            </a:pPr>
            <a:endParaRPr lang="en-US" dirty="0">
              <a:uFillTx/>
            </a:endParaRPr>
          </a:p>
          <a:p>
            <a:pPr marL="158750" indent="0">
              <a:buNone/>
            </a:pPr>
            <a:r>
              <a:rPr lang="en-US" dirty="0">
                <a:uFillTx/>
              </a:rPr>
              <a:t>Follow vendor/provider network recommendations. Often, your provider will have configuration settings that they recommend you apply to maintain a solid connection. You should follow those, and ensure that your network team is doing so.</a:t>
            </a:r>
          </a:p>
          <a:p>
            <a:pPr marL="158750" indent="0">
              <a:buNone/>
            </a:pPr>
            <a:r>
              <a:rPr lang="en-US" dirty="0">
                <a:uFillTx/>
              </a:rPr>
              <a:t>Buy your network team a round of beers at the next company happy hour. When your on-premise nodes can't communicate with data centers in the cloud provider, you'll be glad that they know who you are.</a:t>
            </a:r>
          </a:p>
          <a:p>
            <a:pPr marL="158750" indent="0">
              <a:buNone/>
            </a:pPr>
            <a:r>
              <a:rPr lang="en-US" dirty="0">
                <a:uFillTx/>
              </a:rPr>
              <a:t>Try to limit the number of logical data centers in your cluster. If your application team needs four, that's fine. Moving past six introduces that many more points of failure for maintaining your replication factor.</a:t>
            </a:r>
          </a:p>
          <a:p>
            <a:pPr marL="158750" indent="0">
              <a:buNone/>
            </a:pPr>
            <a:r>
              <a:rPr lang="en-US" dirty="0">
                <a:uFillTx/>
              </a:rPr>
              <a:t>If your cluster is deployed across multiple providers, consider increasing </a:t>
            </a:r>
            <a:r>
              <a:rPr lang="en-US" dirty="0" err="1">
                <a:uFillTx/>
              </a:rPr>
              <a:t>phi_convict</a:t>
            </a:r>
            <a:r>
              <a:rPr lang="en-US" dirty="0">
                <a:uFillTx/>
              </a:rPr>
              <a:t> up to a value of 10 or 12. This will cause Cassandra to wait for a longer period of time before marking a node as down.</a:t>
            </a:r>
          </a:p>
          <a:p>
            <a:pPr marL="158750" indent="0">
              <a:buNone/>
            </a:pPr>
            <a:endParaRPr dirty="0">
              <a:uFillTx/>
            </a:endParaRPr>
          </a:p>
        </p:txBody>
      </p:sp>
    </p:spTree>
    <p:extLst>
      <p:ext uri="{BB962C8B-B14F-4D97-AF65-F5344CB8AC3E}">
        <p14:creationId xmlns:p14="http://schemas.microsoft.com/office/powerpoint/2010/main" val="4293763231"/>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In this lesson, we covered a lot in terms of Apache Cassandra and its performance-tuning options. We started with Cassandra-Stress to establish a performance baseline for a specific data model. Then, we began to evaluate factors that can influence write performance. We spent a bit of time covering read performance, and the different configuration properties that can help Apache Cassandra perform well during read-heavy and mixed workloads. Finally, we examined and discussed other factors that may influence or affect cluster performance.</a:t>
            </a:r>
          </a:p>
          <a:p>
            <a:pPr marL="158750" indent="0">
              <a:buNone/>
            </a:pPr>
            <a:endParaRPr lang="en-US" dirty="0">
              <a:uFillTx/>
            </a:endParaRPr>
          </a:p>
          <a:p>
            <a:pPr marL="158750" indent="0">
              <a:buNone/>
            </a:pPr>
            <a:r>
              <a:rPr lang="en-US" dirty="0">
                <a:uFillTx/>
              </a:rPr>
              <a:t>Remember that Apache Cassandra was originally optimized for high-performance writes. If you plan on reading data (and most of us do), you'll want to look at some possible configuration changes to fit your use case.</a:t>
            </a:r>
          </a:p>
          <a:p>
            <a:pPr marL="158750" indent="0">
              <a:buNone/>
            </a:pPr>
            <a:r>
              <a:rPr lang="en-US" dirty="0">
                <a:uFillTx/>
              </a:rPr>
              <a:t>Selecting an appropriate compaction strategy is more about the ratio of reads to writes than the actual table or model. Remember that leveled is better-suited for handling a read-heavy model. Otherwise, the default (size-tiered) should be fine.</a:t>
            </a:r>
          </a:p>
          <a:p>
            <a:pPr marL="158750" indent="0">
              <a:buNone/>
            </a:pPr>
            <a:r>
              <a:rPr lang="en-US" dirty="0">
                <a:uFillTx/>
              </a:rPr>
              <a:t>When changing a configuration property, apply changes on a small and incremental basis. </a:t>
            </a:r>
          </a:p>
          <a:p>
            <a:pPr marL="158750" indent="0">
              <a:buNone/>
            </a:pPr>
            <a:r>
              <a:rPr lang="en-US" dirty="0">
                <a:uFillTx/>
              </a:rPr>
              <a:t>Don't forget to monitor your cluster, and check both the system and </a:t>
            </a:r>
            <a:r>
              <a:rPr lang="en-US" dirty="0" err="1">
                <a:uFillTx/>
              </a:rPr>
              <a:t>gc</a:t>
            </a:r>
            <a:r>
              <a:rPr lang="en-US" dirty="0">
                <a:uFillTx/>
              </a:rPr>
              <a:t> logs for issues.</a:t>
            </a:r>
          </a:p>
          <a:p>
            <a:pPr marL="158750" indent="0">
              <a:buNone/>
            </a:pPr>
            <a:r>
              <a:rPr lang="en-US" dirty="0">
                <a:uFillTx/>
              </a:rPr>
              <a:t>In the next lesson, we'll discuss cluster management and how to handle day-to-day operations with your Apache Cassandra clusters.</a:t>
            </a:r>
            <a:endParaRPr dirty="0">
              <a:uFillTx/>
            </a:endParaRPr>
          </a:p>
        </p:txBody>
      </p:sp>
    </p:spTree>
    <p:extLst>
      <p:ext uri="{BB962C8B-B14F-4D97-AF65-F5344CB8AC3E}">
        <p14:creationId xmlns:p14="http://schemas.microsoft.com/office/powerpoint/2010/main" val="428311129"/>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In this lesson, we will discuss several aspects related to maintaining and managing an Apache Cassandra cluster. First, we'll discuss the </a:t>
            </a:r>
            <a:r>
              <a:rPr lang="en-US" dirty="0" err="1">
                <a:uFillTx/>
              </a:rPr>
              <a:t>nodetool</a:t>
            </a:r>
            <a:r>
              <a:rPr lang="en-US" dirty="0">
                <a:uFillTx/>
              </a:rPr>
              <a:t> utility, and quickly move on to tasks associated with scaling your cluster up or down. From there, we'll talk a little about the backup functionality of Apache Cassandra. Finally, we'll present situations for maintenance on your cluster, and discuss routine tasks that can improve its ability to function properly.</a:t>
            </a:r>
          </a:p>
          <a:p>
            <a:pPr marL="158750" indent="0">
              <a:buNone/>
            </a:pPr>
            <a:endParaRPr lang="en-US" dirty="0">
              <a:uFillTx/>
            </a:endParaRPr>
          </a:p>
          <a:p>
            <a:pPr marL="158750" indent="0">
              <a:buNone/>
            </a:pPr>
            <a:r>
              <a:rPr lang="en-US" dirty="0">
                <a:uFillTx/>
              </a:rPr>
              <a:t>At the conclusion of this lesson, you should have a thorough understanding of basic cluster operations. You will have discovered much of the functionality around </a:t>
            </a:r>
            <a:r>
              <a:rPr lang="en-US" dirty="0" err="1">
                <a:uFillTx/>
              </a:rPr>
              <a:t>nodetool</a:t>
            </a:r>
            <a:r>
              <a:rPr lang="en-US" dirty="0">
                <a:uFillTx/>
              </a:rPr>
              <a:t>, and will understand when to use certain of its functions. Additionally, you should understand how backups work with Apache Cassandra, as well as how to take a snapshot and how to restore from it. This lesson should serve as a good reference for future questions about operational tasks.</a:t>
            </a:r>
            <a:endParaRPr dirty="0">
              <a:uFillTx/>
            </a:endParaRPr>
          </a:p>
        </p:txBody>
      </p:sp>
    </p:spTree>
    <p:extLst>
      <p:ext uri="{BB962C8B-B14F-4D97-AF65-F5344CB8AC3E}">
        <p14:creationId xmlns:p14="http://schemas.microsoft.com/office/powerpoint/2010/main" val="708668868"/>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Much of this lesson will focus on using Apache Cassandra's </a:t>
            </a:r>
            <a:r>
              <a:rPr lang="en-US" dirty="0" err="1">
                <a:uFillTx/>
              </a:rPr>
              <a:t>nodetool</a:t>
            </a:r>
            <a:r>
              <a:rPr lang="en-US" dirty="0">
                <a:uFillTx/>
              </a:rPr>
              <a:t> utility. As mentioned previously, the </a:t>
            </a:r>
            <a:r>
              <a:rPr lang="en-US" dirty="0" err="1">
                <a:uFillTx/>
              </a:rPr>
              <a:t>nodetool</a:t>
            </a:r>
            <a:r>
              <a:rPr lang="en-US" dirty="0">
                <a:uFillTx/>
              </a:rPr>
              <a:t> utility installs with Cassandra, and is central to most aspects of cluster management. </a:t>
            </a:r>
            <a:endParaRPr dirty="0">
              <a:uFillTx/>
            </a:endParaRPr>
          </a:p>
        </p:txBody>
      </p:sp>
    </p:spTree>
    <p:extLst>
      <p:ext uri="{BB962C8B-B14F-4D97-AF65-F5344CB8AC3E}">
        <p14:creationId xmlns:p14="http://schemas.microsoft.com/office/powerpoint/2010/main" val="3763212065"/>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If you're not sure how to put a command together, or what it will do, by all means look it up or ask someone! It's much better to be cautious now, rather than sorry later.</a:t>
            </a:r>
            <a:endParaRPr dirty="0">
              <a:uFillTx/>
            </a:endParaRPr>
          </a:p>
        </p:txBody>
      </p:sp>
    </p:spTree>
    <p:extLst>
      <p:ext uri="{BB962C8B-B14F-4D97-AF65-F5344CB8AC3E}">
        <p14:creationId xmlns:p14="http://schemas.microsoft.com/office/powerpoint/2010/main" val="177448215"/>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Oftentimes, large e-commerce retailers will scale up their clusters just prior to the holiday season, as a way to ensure their ability to remain highly available during periods of heavy traffic.</a:t>
            </a:r>
          </a:p>
          <a:p>
            <a:pPr marL="158750" indent="0">
              <a:buNone/>
            </a:pPr>
            <a:endParaRPr dirty="0">
              <a:uFillTx/>
            </a:endParaRPr>
          </a:p>
        </p:txBody>
      </p:sp>
    </p:spTree>
    <p:extLst>
      <p:ext uri="{BB962C8B-B14F-4D97-AF65-F5344CB8AC3E}">
        <p14:creationId xmlns:p14="http://schemas.microsoft.com/office/powerpoint/2010/main" val="234083932"/>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If you are installing Apache Cassandra manually, remember that all of the Cassandra configuration files should be mostly the same as they are on the other nodes.</a:t>
            </a:r>
          </a:p>
          <a:p>
            <a:pPr marL="158750" indent="0">
              <a:buNone/>
            </a:pPr>
            <a:endParaRPr lang="en-US" dirty="0">
              <a:uFillTx/>
            </a:endParaRPr>
          </a:p>
          <a:p>
            <a:pPr marL="158750" indent="0">
              <a:buNone/>
            </a:pPr>
            <a:r>
              <a:rPr lang="en-US" dirty="0">
                <a:uFillTx/>
              </a:rPr>
              <a:t>There will, of course, be some differences in the files. Listen and RPC address values (as well as the broadcast addresses) should be specific to the node you are on. You will want to update those in your </a:t>
            </a:r>
            <a:r>
              <a:rPr lang="en-US" dirty="0" err="1">
                <a:uFillTx/>
              </a:rPr>
              <a:t>cassandra.yaml</a:t>
            </a:r>
            <a:r>
              <a:rPr lang="en-US" dirty="0">
                <a:uFillTx/>
              </a:rPr>
              <a:t> file, and your cassandra-env.sh script if you have it configured there, too. The cluster name, seed list, and everything else should stay pretty much the same.</a:t>
            </a:r>
          </a:p>
          <a:p>
            <a:pPr marL="158750" indent="0">
              <a:buNone/>
            </a:pPr>
            <a:endParaRPr lang="en-US" dirty="0">
              <a:uFillTx/>
            </a:endParaRPr>
          </a:p>
          <a:p>
            <a:pPr marL="158750" indent="0">
              <a:buNone/>
            </a:pPr>
            <a:r>
              <a:rPr lang="en-US" dirty="0">
                <a:uFillTx/>
              </a:rPr>
              <a:t>Note</a:t>
            </a:r>
          </a:p>
          <a:p>
            <a:pPr marL="158750" indent="0">
              <a:buNone/>
            </a:pPr>
            <a:r>
              <a:rPr lang="en-US" dirty="0">
                <a:uFillTx/>
              </a:rPr>
              <a:t>Don't be afraid to use a different seed list for a new node, if you need to. Remember, the seed list designation isn't anything special. All that list does is provide the node with a list of endpoints from which to start gossiping. Give it a node or two that are known to be currently running, and it should work just fine.</a:t>
            </a:r>
          </a:p>
          <a:p>
            <a:pPr marL="158750" indent="0">
              <a:buNone/>
            </a:pPr>
            <a:endParaRPr lang="en-US" dirty="0">
              <a:uFillTx/>
            </a:endParaRPr>
          </a:p>
          <a:p>
            <a:pPr marL="158750" indent="0">
              <a:buNone/>
            </a:pPr>
            <a:r>
              <a:rPr lang="en-US" dirty="0">
                <a:uFillTx/>
              </a:rPr>
              <a:t>Note</a:t>
            </a:r>
          </a:p>
          <a:p>
            <a:pPr marL="158750" indent="0">
              <a:buNone/>
            </a:pPr>
            <a:r>
              <a:rPr lang="en-US" dirty="0">
                <a:uFillTx/>
              </a:rPr>
              <a:t>When adding a new node to your cluster, be sure that its clock is synchronized with the first node's clock. If possible, configure your instances to use a Network Time Protocol (NTP) server to eliminate time drift.</a:t>
            </a:r>
          </a:p>
          <a:p>
            <a:pPr marL="158750" indent="0">
              <a:buNone/>
            </a:pPr>
            <a:endParaRPr dirty="0">
              <a:uFillTx/>
            </a:endParaRPr>
          </a:p>
        </p:txBody>
      </p:sp>
    </p:spTree>
    <p:extLst>
      <p:ext uri="{BB962C8B-B14F-4D97-AF65-F5344CB8AC3E}">
        <p14:creationId xmlns:p14="http://schemas.microsoft.com/office/powerpoint/2010/main" val="336213154"/>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If you are adding new nodes to a single-node cluster, you may want to increase the replication factor of your </a:t>
            </a:r>
            <a:r>
              <a:rPr lang="en-US" dirty="0" err="1">
                <a:uFillTx/>
              </a:rPr>
              <a:t>keyspace</a:t>
            </a:r>
            <a:r>
              <a:rPr lang="en-US" dirty="0">
                <a:uFillTx/>
              </a:rPr>
              <a:t> before adding the new node. This will ensure that it gets all of the data that it should.</a:t>
            </a:r>
            <a:endParaRPr dirty="0">
              <a:uFillTx/>
            </a:endParaRPr>
          </a:p>
        </p:txBody>
      </p:sp>
    </p:spTree>
    <p:extLst>
      <p:ext uri="{BB962C8B-B14F-4D97-AF65-F5344CB8AC3E}">
        <p14:creationId xmlns:p14="http://schemas.microsoft.com/office/powerpoint/2010/main" val="41850527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922473099"/>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623274377"/>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marL="158750" indent="0">
              <a:buNone/>
            </a:pPr>
            <a:r>
              <a:rPr lang="en-US" dirty="0">
                <a:uFillTx/>
              </a:rPr>
              <a:t>While monitoring this process, you should see the bytes total numbers continuing to increase. If they appear to be stuck (that is, not moving), then you may need to stop Cassandra, wipe the data, and restart the process.</a:t>
            </a:r>
          </a:p>
          <a:p>
            <a:pPr marL="158750" indent="0">
              <a:buNone/>
            </a:pPr>
            <a:endParaRPr lang="en-US" dirty="0">
              <a:uFillTx/>
            </a:endParaRPr>
          </a:p>
          <a:p>
            <a:pPr marL="158750" indent="0">
              <a:buNone/>
            </a:pPr>
            <a:r>
              <a:rPr lang="en-US" dirty="0">
                <a:uFillTx/>
              </a:rPr>
              <a:t>Some guidelines for adding a new node to a cluster are as follows:</a:t>
            </a:r>
          </a:p>
          <a:p>
            <a:pPr marL="158750" indent="0">
              <a:buNone/>
            </a:pPr>
            <a:endParaRPr lang="en-US" dirty="0">
              <a:uFillTx/>
            </a:endParaRPr>
          </a:p>
          <a:p>
            <a:pPr marL="158750" indent="0">
              <a:buNone/>
            </a:pPr>
            <a:r>
              <a:rPr lang="en-US" dirty="0">
                <a:uFillTx/>
              </a:rPr>
              <a:t>The </a:t>
            </a:r>
            <a:r>
              <a:rPr lang="en-US" dirty="0" err="1">
                <a:uFillTx/>
              </a:rPr>
              <a:t>cassandra.yaml</a:t>
            </a:r>
            <a:r>
              <a:rPr lang="en-US" dirty="0">
                <a:uFillTx/>
              </a:rPr>
              <a:t>, cassandra-env.sh, </a:t>
            </a:r>
            <a:r>
              <a:rPr lang="en-US" dirty="0" err="1">
                <a:uFillTx/>
              </a:rPr>
              <a:t>jvm.options</a:t>
            </a:r>
            <a:r>
              <a:rPr lang="en-US" dirty="0">
                <a:uFillTx/>
              </a:rPr>
              <a:t>, and </a:t>
            </a:r>
            <a:r>
              <a:rPr lang="en-US" dirty="0" err="1">
                <a:uFillTx/>
              </a:rPr>
              <a:t>cassandra-rackdc.properties</a:t>
            </a:r>
            <a:r>
              <a:rPr lang="en-US" dirty="0">
                <a:uFillTx/>
              </a:rPr>
              <a:t> files of the new node should be largely identical to their counterparts on the existing nodes. The exception to this rule is obviously the IP addresses.</a:t>
            </a:r>
          </a:p>
          <a:p>
            <a:pPr marL="158750" indent="0">
              <a:buNone/>
            </a:pPr>
            <a:r>
              <a:rPr lang="en-US" dirty="0">
                <a:uFillTx/>
              </a:rPr>
              <a:t>If you are adding a seed node, you will need to invoke either </a:t>
            </a:r>
            <a:r>
              <a:rPr lang="en-US" dirty="0" err="1">
                <a:uFillTx/>
              </a:rPr>
              <a:t>nodetool</a:t>
            </a:r>
            <a:r>
              <a:rPr lang="en-US" dirty="0">
                <a:uFillTx/>
              </a:rPr>
              <a:t> repair or </a:t>
            </a:r>
            <a:r>
              <a:rPr lang="en-US" dirty="0" err="1">
                <a:uFillTx/>
              </a:rPr>
              <a:t>nodetool</a:t>
            </a:r>
            <a:r>
              <a:rPr lang="en-US" dirty="0">
                <a:uFillTx/>
              </a:rPr>
              <a:t> rebuild afterward, as seed nodes do not bootstrap.</a:t>
            </a:r>
          </a:p>
          <a:p>
            <a:pPr marL="158750" indent="0">
              <a:buNone/>
            </a:pPr>
            <a:r>
              <a:rPr lang="en-US" dirty="0">
                <a:uFillTx/>
              </a:rPr>
              <a:t>You can only bootstrap one node to the cluster at a time.</a:t>
            </a:r>
          </a:p>
          <a:p>
            <a:pPr marL="158750" indent="0">
              <a:buNone/>
            </a:pPr>
            <a:r>
              <a:rPr lang="en-US" dirty="0">
                <a:uFillTx/>
              </a:rPr>
              <a:t>New nodes will fail to join if another node in the cluster is also currently joining.</a:t>
            </a:r>
          </a:p>
          <a:p>
            <a:pPr marL="158750" indent="0">
              <a:buNone/>
            </a:pPr>
            <a:r>
              <a:rPr lang="en-US" dirty="0">
                <a:uFillTx/>
              </a:rPr>
              <a:t>No matter how fast the nodes come up after joining, allow the cluster to stabilize (watch system.log for activity) before attempting to join another node. It's usually a good idea to wait a couple of minutes before proceeding.</a:t>
            </a:r>
          </a:p>
          <a:p>
            <a:pPr marL="158750" indent="0">
              <a:buNone/>
            </a:pPr>
            <a:r>
              <a:rPr lang="en-US" dirty="0">
                <a:uFillTx/>
              </a:rPr>
              <a:t>Allow the node to follow the bootstrap process, if possible. Bootstrapping, the node will have a status of UJ, meaning up and joining. This status prevents the node from being selected to handle requests.</a:t>
            </a:r>
          </a:p>
          <a:p>
            <a:pPr marL="158750" indent="0">
              <a:buNone/>
            </a:pPr>
            <a:r>
              <a:rPr lang="en-US" dirty="0">
                <a:uFillTx/>
              </a:rPr>
              <a:t>If the bootstrap process is failing, you can disable it by adding the setting of </a:t>
            </a:r>
            <a:r>
              <a:rPr lang="en-US" dirty="0" err="1">
                <a:uFillTx/>
              </a:rPr>
              <a:t>auto_bootstrap</a:t>
            </a:r>
            <a:r>
              <a:rPr lang="en-US" dirty="0">
                <a:uFillTx/>
              </a:rPr>
              <a:t>: false to </a:t>
            </a:r>
            <a:r>
              <a:rPr lang="en-US" dirty="0" err="1">
                <a:uFillTx/>
              </a:rPr>
              <a:t>cassandra.yaml</a:t>
            </a:r>
            <a:r>
              <a:rPr lang="en-US" dirty="0">
                <a:uFillTx/>
              </a:rPr>
              <a:t>. In this case, you'll have to run </a:t>
            </a:r>
            <a:r>
              <a:rPr lang="en-US" dirty="0" err="1">
                <a:uFillTx/>
              </a:rPr>
              <a:t>nodetool</a:t>
            </a:r>
            <a:r>
              <a:rPr lang="en-US" dirty="0">
                <a:uFillTx/>
              </a:rPr>
              <a:t> repair or </a:t>
            </a:r>
            <a:r>
              <a:rPr lang="en-US" dirty="0" err="1">
                <a:uFillTx/>
              </a:rPr>
              <a:t>nodetool</a:t>
            </a:r>
            <a:r>
              <a:rPr lang="en-US" dirty="0">
                <a:uFillTx/>
              </a:rPr>
              <a:t> rebuild from another data center to stream data to the node, and chances are good that it may be asked to serve requests while streaming.</a:t>
            </a:r>
            <a:endParaRPr dirty="0">
              <a:uFillTx/>
            </a:endParaRPr>
          </a:p>
        </p:txBody>
      </p:sp>
    </p:spTree>
    <p:extLst>
      <p:ext uri="{BB962C8B-B14F-4D97-AF65-F5344CB8AC3E}">
        <p14:creationId xmlns:p14="http://schemas.microsoft.com/office/powerpoint/2010/main" val="950824618"/>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024647052"/>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It is important to remember that, once you have completed adding all of the new nodes, the data streamed to them still resides on other nodes. The reason for this is that, as new nodes get added, the number of tokens that each node is responsible for becomes smaller. </a:t>
            </a:r>
            <a:endParaRPr dirty="0">
              <a:uFillTx/>
            </a:endParaRPr>
          </a:p>
        </p:txBody>
      </p:sp>
    </p:spTree>
    <p:extLst>
      <p:ext uri="{BB962C8B-B14F-4D97-AF65-F5344CB8AC3E}">
        <p14:creationId xmlns:p14="http://schemas.microsoft.com/office/powerpoint/2010/main" val="2480716052"/>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This is known as building for data locality. The goal is to provide the shortest possible network trip from the application to the database, and back again.</a:t>
            </a:r>
            <a:endParaRPr dirty="0">
              <a:uFillTx/>
            </a:endParaRPr>
          </a:p>
        </p:txBody>
      </p:sp>
    </p:spTree>
    <p:extLst>
      <p:ext uri="{BB962C8B-B14F-4D97-AF65-F5344CB8AC3E}">
        <p14:creationId xmlns:p14="http://schemas.microsoft.com/office/powerpoint/2010/main" val="328790717"/>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The same steps must be taken as described in the preceding section. One addition to that list of steps is that an adjustment has to be made to the </a:t>
            </a:r>
            <a:r>
              <a:rPr kumimoji="0" lang="en-US" sz="2400" b="0" i="0" u="none" strike="noStrike" kern="0" cap="none" spc="0" normalizeH="0" baseline="0" noProof="0" dirty="0" err="1">
                <a:ln>
                  <a:noFill/>
                </a:ln>
                <a:solidFill>
                  <a:srgbClr val="000000"/>
                </a:solidFill>
                <a:effectLst/>
                <a:uLnTx/>
                <a:uFillTx/>
                <a:latin typeface="Arial"/>
                <a:cs typeface="Arial"/>
                <a:sym typeface="Arial"/>
              </a:rPr>
              <a:t>cassandra-rackdc.properites</a:t>
            </a:r>
            <a:r>
              <a:rPr kumimoji="0" lang="en-US" sz="2400" b="0" i="0" u="none" strike="noStrike" kern="0" cap="none" spc="0" normalizeH="0" baseline="0" noProof="0" dirty="0">
                <a:ln>
                  <a:noFill/>
                </a:ln>
                <a:solidFill>
                  <a:srgbClr val="000000"/>
                </a:solidFill>
                <a:effectLst/>
                <a:uLnTx/>
                <a:uFillTx/>
                <a:latin typeface="Arial"/>
                <a:cs typeface="Arial"/>
                <a:sym typeface="Arial"/>
              </a:rPr>
              <a:t> file. Recall how, in the first lesson, the file contained two important </a:t>
            </a:r>
            <a:r>
              <a:rPr kumimoji="0" lang="en-US" sz="2400" b="0" i="0" u="none" strike="noStrike" kern="0" cap="none" spc="0" normalizeH="0" baseline="0" noProof="0" dirty="0" err="1">
                <a:ln>
                  <a:noFill/>
                </a:ln>
                <a:solidFill>
                  <a:srgbClr val="000000"/>
                </a:solidFill>
                <a:effectLst/>
                <a:uLnTx/>
                <a:uFillTx/>
                <a:latin typeface="Arial"/>
                <a:cs typeface="Arial"/>
                <a:sym typeface="Arial"/>
              </a:rPr>
              <a:t>properties:dcandrack</a:t>
            </a:r>
            <a:r>
              <a:rPr kumimoji="0" lang="en-US" sz="2400" b="0" i="0" u="none" strike="noStrike" kern="0" cap="none" spc="0" normalizeH="0" baseline="0" noProof="0" dirty="0">
                <a:ln>
                  <a:noFill/>
                </a:ln>
                <a:solidFill>
                  <a:srgbClr val="000000"/>
                </a:solidFill>
                <a:effectLst/>
                <a:uLnTx/>
                <a:uFillTx/>
                <a:latin typeface="Arial"/>
                <a:cs typeface="Arial"/>
                <a:sym typeface="Arial"/>
              </a:rPr>
              <a:t>. </a:t>
            </a:r>
          </a:p>
          <a:p>
            <a:pPr marL="158750" indent="0">
              <a:buNone/>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158750" indent="0">
              <a:buNone/>
            </a:pPr>
            <a:r>
              <a:rPr lang="en-US" dirty="0">
                <a:uFillTx/>
              </a:rPr>
              <a:t>The rack property came about during the days when bare metal deployments were the norm. The idea was that the nodes in a cluster should be spread across multiple physical data centers, and mounted within each data center in multiple physical racks. When using a snitch designed to take advantage of multiple racks, the rack property will try to ensure that replicas are spread across the racks as evenly as possible. This way, if an entire rack should ever fail, the cluster should still have enough nodes and replicas available to still be able to serve requests. </a:t>
            </a:r>
            <a:endParaRPr dirty="0">
              <a:uFillTx/>
            </a:endParaRPr>
          </a:p>
        </p:txBody>
      </p:sp>
    </p:spTree>
    <p:extLst>
      <p:ext uri="{BB962C8B-B14F-4D97-AF65-F5344CB8AC3E}">
        <p14:creationId xmlns:p14="http://schemas.microsoft.com/office/powerpoint/2010/main" val="2285598658"/>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Note</a:t>
            </a:r>
          </a:p>
          <a:p>
            <a:pPr marL="158750" indent="0">
              <a:buNone/>
            </a:pPr>
            <a:r>
              <a:rPr lang="en-US" dirty="0">
                <a:uFillTx/>
              </a:rPr>
              <a:t>This configuration is what helps Apache Cassandra to be aware of both dc and rack. Remember that this configuration is a logical definition, which may or may not correspond to actual physical data centers and racks.</a:t>
            </a:r>
          </a:p>
          <a:p>
            <a:pPr marL="158750" indent="0">
              <a:buNone/>
            </a:pPr>
            <a:endParaRPr lang="en-US" dirty="0">
              <a:uFillTx/>
            </a:endParaRPr>
          </a:p>
          <a:p>
            <a:pPr marL="158750" indent="0">
              <a:buNone/>
            </a:pPr>
            <a:r>
              <a:rPr lang="en-US" dirty="0">
                <a:uFillTx/>
              </a:rPr>
              <a:t>Each node in the new data center should be started one at a time. As mentioned in the previous section on adding new nodes, you should wait for 2 minutes before starting another node. This will allow the node to join and gossip to settle. At the point of joining the cluster, the nodes will be empty.</a:t>
            </a:r>
            <a:endParaRPr dirty="0">
              <a:uFillTx/>
            </a:endParaRPr>
          </a:p>
        </p:txBody>
      </p:sp>
    </p:spTree>
    <p:extLst>
      <p:ext uri="{BB962C8B-B14F-4D97-AF65-F5344CB8AC3E}">
        <p14:creationId xmlns:p14="http://schemas.microsoft.com/office/powerpoint/2010/main" val="2237044640"/>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Do note that, if existing </a:t>
            </a:r>
            <a:r>
              <a:rPr lang="en-US" dirty="0" err="1">
                <a:uFillTx/>
              </a:rPr>
              <a:t>keyspaces</a:t>
            </a:r>
            <a:r>
              <a:rPr lang="en-US" dirty="0">
                <a:uFillTx/>
              </a:rPr>
              <a:t> are defined using </a:t>
            </a:r>
            <a:r>
              <a:rPr lang="en-US" dirty="0" err="1">
                <a:uFillTx/>
              </a:rPr>
              <a:t>SimpleStrategy</a:t>
            </a:r>
            <a:r>
              <a:rPr lang="en-US" dirty="0">
                <a:uFillTx/>
              </a:rPr>
              <a:t>, queries running at LOCAL consistency levels (mainly LOCAL_QUORUM) could begin to fail. The Simple replication strategy is not data center-aware, so queries could be directed to the new nodes before they have data. This behavior is the main failing of </a:t>
            </a:r>
            <a:r>
              <a:rPr lang="en-US" dirty="0" err="1">
                <a:uFillTx/>
              </a:rPr>
              <a:t>SimpleStrategy</a:t>
            </a:r>
            <a:r>
              <a:rPr lang="en-US" dirty="0">
                <a:uFillTx/>
              </a:rPr>
              <a:t>.</a:t>
            </a:r>
          </a:p>
          <a:p>
            <a:pPr marL="158750" indent="0">
              <a:buNone/>
            </a:pPr>
            <a:endParaRPr lang="en-US" dirty="0">
              <a:uFillTx/>
            </a:endParaRPr>
          </a:p>
          <a:p>
            <a:pPr marL="158750" indent="0">
              <a:buNone/>
            </a:pPr>
            <a:r>
              <a:rPr lang="en-US" dirty="0">
                <a:uFillTx/>
              </a:rPr>
              <a:t>Note</a:t>
            </a:r>
          </a:p>
          <a:p>
            <a:pPr marL="158750" indent="0">
              <a:buNone/>
            </a:pPr>
            <a:r>
              <a:rPr lang="en-US" dirty="0">
                <a:uFillTx/>
              </a:rPr>
              <a:t>Remember, you will also need to adjust replication for the </a:t>
            </a:r>
            <a:r>
              <a:rPr lang="en-US" dirty="0" err="1">
                <a:uFillTx/>
              </a:rPr>
              <a:t>system_auth</a:t>
            </a:r>
            <a:r>
              <a:rPr lang="en-US" dirty="0">
                <a:uFillTx/>
              </a:rPr>
              <a:t>, </a:t>
            </a:r>
            <a:r>
              <a:rPr lang="en-US" dirty="0" err="1">
                <a:uFillTx/>
              </a:rPr>
              <a:t>system_distributed</a:t>
            </a:r>
            <a:r>
              <a:rPr lang="en-US" dirty="0">
                <a:uFillTx/>
              </a:rPr>
              <a:t>, and </a:t>
            </a:r>
            <a:r>
              <a:rPr lang="en-US" dirty="0" err="1">
                <a:uFillTx/>
              </a:rPr>
              <a:t>system_traces</a:t>
            </a:r>
            <a:r>
              <a:rPr lang="en-US" dirty="0">
                <a:uFillTx/>
              </a:rPr>
              <a:t> </a:t>
            </a:r>
            <a:r>
              <a:rPr lang="en-US" dirty="0" err="1">
                <a:uFillTx/>
              </a:rPr>
              <a:t>keyspaces</a:t>
            </a:r>
            <a:r>
              <a:rPr lang="en-US" dirty="0">
                <a:uFillTx/>
              </a:rPr>
              <a:t> as well.</a:t>
            </a:r>
          </a:p>
          <a:p>
            <a:pPr marL="158750" indent="0">
              <a:buNone/>
            </a:pPr>
            <a:endParaRPr lang="en-US" dirty="0">
              <a:uFillTx/>
            </a:endParaRPr>
          </a:p>
          <a:p>
            <a:pPr marL="158750" indent="0">
              <a:buNone/>
            </a:pPr>
            <a:r>
              <a:rPr lang="en-US" dirty="0">
                <a:uFillTx/>
              </a:rPr>
              <a:t>At this point, applications or queries that do not define a local data center (discussed in a later lesson) could begin to exhibit failures. This is because incoming operations could query the new nodes (again) before they have data.</a:t>
            </a:r>
          </a:p>
          <a:p>
            <a:pPr marL="158750" indent="0">
              <a:buNone/>
            </a:pPr>
            <a:endParaRPr dirty="0">
              <a:uFillTx/>
            </a:endParaRPr>
          </a:p>
        </p:txBody>
      </p:sp>
    </p:spTree>
    <p:extLst>
      <p:ext uri="{BB962C8B-B14F-4D97-AF65-F5344CB8AC3E}">
        <p14:creationId xmlns:p14="http://schemas.microsoft.com/office/powerpoint/2010/main" val="838715478"/>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This could take a while, depending on how much data needs to be streamed.</a:t>
            </a:r>
          </a:p>
          <a:p>
            <a:pPr marL="158750" indent="0">
              <a:buNone/>
            </a:pPr>
            <a:endParaRPr lang="en-US" dirty="0">
              <a:uFillTx/>
            </a:endParaRPr>
          </a:p>
          <a:p>
            <a:pPr marL="158750" indent="0">
              <a:buNone/>
            </a:pPr>
            <a:r>
              <a:rPr lang="en-US" dirty="0">
                <a:uFillTx/>
              </a:rPr>
              <a:t>Note</a:t>
            </a:r>
          </a:p>
          <a:p>
            <a:pPr marL="158750" indent="0">
              <a:buNone/>
            </a:pPr>
            <a:r>
              <a:rPr lang="en-US" dirty="0">
                <a:uFillTx/>
              </a:rPr>
              <a:t>Streaming data to new nodes can consume resources on the existing nodes. It is recommended to use </a:t>
            </a:r>
            <a:r>
              <a:rPr lang="en-US" dirty="0" err="1">
                <a:uFillTx/>
              </a:rPr>
              <a:t>notetool</a:t>
            </a:r>
            <a:r>
              <a:rPr lang="en-US" dirty="0">
                <a:uFillTx/>
              </a:rPr>
              <a:t> rebuild on one node at a time, so as not to overwhelm the source data center.</a:t>
            </a:r>
            <a:endParaRPr dirty="0">
              <a:uFillTx/>
            </a:endParaRPr>
          </a:p>
        </p:txBody>
      </p:sp>
    </p:spTree>
    <p:extLst>
      <p:ext uri="{BB962C8B-B14F-4D97-AF65-F5344CB8AC3E}">
        <p14:creationId xmlns:p14="http://schemas.microsoft.com/office/powerpoint/2010/main" val="2576963632"/>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In this case, being fiscally responsible with your company's money often translates into trimming down your cluster's resources for efficiency.</a:t>
            </a:r>
            <a:endParaRPr dirty="0">
              <a:uFillTx/>
            </a:endParaRPr>
          </a:p>
        </p:txBody>
      </p:sp>
    </p:spTree>
    <p:extLst>
      <p:ext uri="{BB962C8B-B14F-4D97-AF65-F5344CB8AC3E}">
        <p14:creationId xmlns:p14="http://schemas.microsoft.com/office/powerpoint/2010/main" val="21756076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FFFFFF"/>
                </a:solidFill>
                <a:effectLst/>
                <a:latin typeface="Lato" panose="020F0502020204030203" pitchFamily="34" charset="0"/>
              </a:rPr>
              <a:t>As mentioned previously, the following lessons will discuss why and when Cassandra only allows certain </a:t>
            </a:r>
            <a:r>
              <a:rPr lang="en-US" dirty="0"/>
              <a:t>PRIMARY KEY</a:t>
            </a:r>
            <a:r>
              <a:rPr lang="en-US" b="0" i="0" dirty="0">
                <a:solidFill>
                  <a:srgbClr val="FFFFFF"/>
                </a:solidFill>
                <a:effectLst/>
                <a:latin typeface="Lato" panose="020F0502020204030203" pitchFamily="34" charset="0"/>
              </a:rPr>
              <a:t> components to be used in the </a:t>
            </a:r>
            <a:r>
              <a:rPr lang="en-US" dirty="0"/>
              <a:t>WHERE</a:t>
            </a:r>
            <a:r>
              <a:rPr lang="en-US" b="0" i="0" dirty="0">
                <a:solidFill>
                  <a:srgbClr val="FFFFFF"/>
                </a:solidFill>
                <a:effectLst/>
                <a:latin typeface="Lato" panose="020F0502020204030203" pitchFamily="34" charset="0"/>
              </a:rPr>
              <a:t> clause. The important thing to remember at this point is that in Cassandra, tables and data structures should be modeled according to the queries that they are intended to serve.</a:t>
            </a:r>
            <a:endParaRPr dirty="0">
              <a:uFillTx/>
            </a:endParaRPr>
          </a:p>
        </p:txBody>
      </p:sp>
    </p:spTree>
    <p:extLst>
      <p:ext uri="{BB962C8B-B14F-4D97-AF65-F5344CB8AC3E}">
        <p14:creationId xmlns:p14="http://schemas.microsoft.com/office/powerpoint/2010/main" val="3094229189"/>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There are two </a:t>
            </a:r>
            <a:r>
              <a:rPr lang="en-US" dirty="0" err="1">
                <a:uFillTx/>
              </a:rPr>
              <a:t>nodetool</a:t>
            </a:r>
            <a:r>
              <a:rPr lang="en-US" dirty="0">
                <a:uFillTx/>
              </a:rPr>
              <a:t> commands used to remove nodes from a cluster: </a:t>
            </a:r>
            <a:r>
              <a:rPr lang="en-US" dirty="0" err="1">
                <a:uFillTx/>
              </a:rPr>
              <a:t>nodetool</a:t>
            </a:r>
            <a:r>
              <a:rPr lang="en-US" dirty="0">
                <a:uFillTx/>
              </a:rPr>
              <a:t> decommission and </a:t>
            </a:r>
            <a:r>
              <a:rPr lang="en-US" dirty="0" err="1">
                <a:uFillTx/>
              </a:rPr>
              <a:t>nodetool</a:t>
            </a:r>
            <a:r>
              <a:rPr lang="en-US" dirty="0">
                <a:uFillTx/>
              </a:rPr>
              <a:t> </a:t>
            </a:r>
            <a:r>
              <a:rPr lang="en-US" dirty="0" err="1">
                <a:uFillTx/>
              </a:rPr>
              <a:t>removenode</a:t>
            </a:r>
            <a:r>
              <a:rPr lang="en-US" dirty="0">
                <a:uFillTx/>
              </a:rPr>
              <a:t>. These will be discussed based on their use cases (live node versus dead node) in the following section.</a:t>
            </a:r>
            <a:endParaRPr dirty="0">
              <a:uFillTx/>
            </a:endParaRPr>
          </a:p>
        </p:txBody>
      </p:sp>
    </p:spTree>
    <p:extLst>
      <p:ext uri="{BB962C8B-B14F-4D97-AF65-F5344CB8AC3E}">
        <p14:creationId xmlns:p14="http://schemas.microsoft.com/office/powerpoint/2010/main" val="2367153295"/>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Additionally, the token range is adjusted for all nodes in the data center. Data on the node is then streamed to the nodes that will be responsible for the data. </a:t>
            </a:r>
          </a:p>
          <a:p>
            <a:pPr marL="158750" indent="0">
              <a:buNone/>
            </a:pPr>
            <a:endParaRPr dirty="0">
              <a:uFillTx/>
            </a:endParaRPr>
          </a:p>
        </p:txBody>
      </p:sp>
    </p:spTree>
    <p:extLst>
      <p:ext uri="{BB962C8B-B14F-4D97-AF65-F5344CB8AC3E}">
        <p14:creationId xmlns:p14="http://schemas.microsoft.com/office/powerpoint/2010/main" val="2254868238"/>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Once the command is executed, the prompt waits while the decommission process begins. It runs in the background, so it is safe to break (using Ctrl + C) your way back to a Command Prompt.</a:t>
            </a:r>
          </a:p>
          <a:p>
            <a:pPr marL="158750" indent="0">
              <a:buNone/>
            </a:pPr>
            <a:endParaRPr lang="en-US" dirty="0">
              <a:uFillTx/>
            </a:endParaRPr>
          </a:p>
          <a:p>
            <a:pPr marL="158750" indent="0">
              <a:buNone/>
            </a:pPr>
            <a:r>
              <a:rPr lang="en-US" dirty="0">
                <a:uFillTx/>
              </a:rPr>
              <a:t> </a:t>
            </a:r>
          </a:p>
          <a:p>
            <a:pPr marL="158750" indent="0">
              <a:buNone/>
            </a:pPr>
            <a:endParaRPr lang="en-US" dirty="0">
              <a:uFillTx/>
            </a:endParaRPr>
          </a:p>
          <a:p>
            <a:pPr marL="158750" indent="0">
              <a:buNone/>
            </a:pPr>
            <a:r>
              <a:rPr lang="en-US" dirty="0">
                <a:uFillTx/>
              </a:rPr>
              <a:t>Note</a:t>
            </a:r>
          </a:p>
          <a:p>
            <a:pPr marL="158750" indent="0">
              <a:buNone/>
            </a:pPr>
            <a:r>
              <a:rPr lang="en-US" dirty="0">
                <a:uFillTx/>
              </a:rPr>
              <a:t>When decommissioning nodes, it is always a good idea to be careful. I have found it easier to SSH to the target node, and run </a:t>
            </a:r>
            <a:r>
              <a:rPr lang="en-US" dirty="0" err="1">
                <a:uFillTx/>
              </a:rPr>
              <a:t>nodetool</a:t>
            </a:r>
            <a:r>
              <a:rPr lang="en-US" dirty="0">
                <a:uFillTx/>
              </a:rPr>
              <a:t> decommission (without any parameters). This eliminates the possibility of mistyping an IP or hostname.</a:t>
            </a:r>
            <a:endParaRPr dirty="0">
              <a:uFillTx/>
            </a:endParaRPr>
          </a:p>
        </p:txBody>
      </p:sp>
    </p:spTree>
    <p:extLst>
      <p:ext uri="{BB962C8B-B14F-4D97-AF65-F5344CB8AC3E}">
        <p14:creationId xmlns:p14="http://schemas.microsoft.com/office/powerpoint/2010/main" val="2560544343"/>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When the process completes, note the following:</a:t>
            </a:r>
          </a:p>
          <a:p>
            <a:pPr marL="158750" indent="0">
              <a:buNone/>
            </a:pPr>
            <a:endParaRPr lang="en-US" dirty="0">
              <a:uFillTx/>
            </a:endParaRPr>
          </a:p>
          <a:p>
            <a:pPr marL="158750" indent="0">
              <a:buNone/>
            </a:pPr>
            <a:r>
              <a:rPr lang="en-US" dirty="0">
                <a:uFillTx/>
              </a:rPr>
              <a:t>Any data owned by 192.168.0.102 will have been streamed to the nodes now responsible for its token ranges</a:t>
            </a:r>
          </a:p>
          <a:p>
            <a:pPr marL="158750" indent="0">
              <a:buNone/>
            </a:pPr>
            <a:r>
              <a:rPr lang="en-US" dirty="0">
                <a:uFillTx/>
              </a:rPr>
              <a:t>The </a:t>
            </a:r>
            <a:r>
              <a:rPr lang="en-US" dirty="0" err="1">
                <a:uFillTx/>
              </a:rPr>
              <a:t>cassandra</a:t>
            </a:r>
            <a:r>
              <a:rPr lang="en-US" dirty="0">
                <a:uFillTx/>
              </a:rPr>
              <a:t> process will still be running on 192.168.0.102, but it will be out of the cluster</a:t>
            </a:r>
          </a:p>
          <a:p>
            <a:pPr marL="158750" indent="0">
              <a:buNone/>
            </a:pPr>
            <a:r>
              <a:rPr lang="en-US" dirty="0">
                <a:uFillTx/>
              </a:rPr>
              <a:t>At this point, the process can be killed or the instance can safely be shut down</a:t>
            </a:r>
            <a:endParaRPr dirty="0">
              <a:uFillTx/>
            </a:endParaRPr>
          </a:p>
        </p:txBody>
      </p:sp>
    </p:spTree>
    <p:extLst>
      <p:ext uri="{BB962C8B-B14F-4D97-AF65-F5344CB8AC3E}">
        <p14:creationId xmlns:p14="http://schemas.microsoft.com/office/powerpoint/2010/main" val="568850824"/>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Sometimes, a node may be down and unable to be restarted. Common scenarios involve the host experiencing a hardware failure, or a cloud instance being prematurely destroyed. In the case of 192.168.0.102 being unrecoverable, a cluster status would look like this:</a:t>
            </a:r>
            <a:endParaRPr dirty="0">
              <a:uFillTx/>
            </a:endParaRPr>
          </a:p>
        </p:txBody>
      </p:sp>
    </p:spTree>
    <p:extLst>
      <p:ext uri="{BB962C8B-B14F-4D97-AF65-F5344CB8AC3E}">
        <p14:creationId xmlns:p14="http://schemas.microsoft.com/office/powerpoint/2010/main" val="2443321033"/>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Similar to decommissioning, you can safely Ctrl + C back to a Command Prompt after invoking the </a:t>
            </a:r>
            <a:r>
              <a:rPr lang="en-US" dirty="0" err="1">
                <a:uFillTx/>
              </a:rPr>
              <a:t>removenode</a:t>
            </a:r>
            <a:r>
              <a:rPr lang="en-US" dirty="0">
                <a:uFillTx/>
              </a:rPr>
              <a:t> process. The process will continue to run in the background. During this time, data will be streamed to the new token ranges from other live replicas in the cluster. Once that completes, the node will be removed from gossip as well.</a:t>
            </a:r>
            <a:endParaRPr dirty="0">
              <a:uFillTx/>
            </a:endParaRPr>
          </a:p>
        </p:txBody>
      </p:sp>
    </p:spTree>
    <p:extLst>
      <p:ext uri="{BB962C8B-B14F-4D97-AF65-F5344CB8AC3E}">
        <p14:creationId xmlns:p14="http://schemas.microsoft.com/office/powerpoint/2010/main" val="1300711856"/>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Sometimes, the removal process may hang or become stuck. The chances of this happening have decreased with the newer and more stable versions of Apache Cassandra. </a:t>
            </a:r>
            <a:endParaRPr dirty="0">
              <a:uFillTx/>
            </a:endParaRPr>
          </a:p>
        </p:txBody>
      </p:sp>
    </p:spTree>
    <p:extLst>
      <p:ext uri="{BB962C8B-B14F-4D97-AF65-F5344CB8AC3E}">
        <p14:creationId xmlns:p14="http://schemas.microsoft.com/office/powerpoint/2010/main" val="1125489418"/>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Note</a:t>
            </a:r>
          </a:p>
          <a:p>
            <a:pPr marL="158750" indent="0">
              <a:buNone/>
            </a:pPr>
            <a:r>
              <a:rPr lang="en-US" dirty="0">
                <a:uFillTx/>
              </a:rPr>
              <a:t>The removal process requires a current, live node to coordinate another node's removal. That node is considered responsible for the removal process. Attempts to query the status of a removal from a node that is not responsible for that process will yield the No token removals in process message, regardless of whether or not a removal may actually be in process.</a:t>
            </a:r>
          </a:p>
          <a:p>
            <a:pPr marL="158750" indent="0">
              <a:buNone/>
            </a:pPr>
            <a:endParaRPr lang="en-US" dirty="0">
              <a:uFillTx/>
            </a:endParaRPr>
          </a:p>
          <a:p>
            <a:pPr marL="158750" indent="0">
              <a:buNone/>
            </a:pPr>
            <a:r>
              <a:rPr lang="en-US" dirty="0">
                <a:uFillTx/>
              </a:rPr>
              <a:t>Forcing the removal of a node may have some unintended consequences. Firstly, the data has probably not been replicated to the nodes newly responsible for the removed node's token ranges. Secondly, removal from gossip is also probably not completed. Applications still running with open connections to the cluster may experience warnings or failures associated with the removed node for several hours afterward.</a:t>
            </a:r>
          </a:p>
          <a:p>
            <a:pPr marL="158750" indent="0">
              <a:buNone/>
            </a:pPr>
            <a:endParaRPr lang="en-US" dirty="0">
              <a:uFillTx/>
            </a:endParaRPr>
          </a:p>
          <a:p>
            <a:pPr marL="158750" indent="0">
              <a:buNone/>
            </a:pPr>
            <a:r>
              <a:rPr lang="en-US" dirty="0">
                <a:uFillTx/>
              </a:rPr>
              <a:t> </a:t>
            </a:r>
          </a:p>
          <a:p>
            <a:pPr marL="158750" indent="0">
              <a:buNone/>
            </a:pPr>
            <a:endParaRPr lang="en-US" dirty="0">
              <a:uFillTx/>
            </a:endParaRPr>
          </a:p>
          <a:p>
            <a:pPr marL="158750" indent="0">
              <a:buNone/>
            </a:pPr>
            <a:r>
              <a:rPr lang="en-US" dirty="0">
                <a:uFillTx/>
              </a:rPr>
              <a:t>Note</a:t>
            </a:r>
          </a:p>
          <a:p>
            <a:pPr marL="158750" indent="0">
              <a:buNone/>
            </a:pPr>
            <a:r>
              <a:rPr lang="en-US" dirty="0">
                <a:uFillTx/>
              </a:rPr>
              <a:t>It is a good idea to run a repair after forcing a node's removal.</a:t>
            </a:r>
            <a:endParaRPr dirty="0">
              <a:uFillTx/>
            </a:endParaRPr>
          </a:p>
        </p:txBody>
      </p:sp>
    </p:spTree>
    <p:extLst>
      <p:ext uri="{BB962C8B-B14F-4D97-AF65-F5344CB8AC3E}">
        <p14:creationId xmlns:p14="http://schemas.microsoft.com/office/powerpoint/2010/main" val="1992448993"/>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Sometimes, despite our best efforts, even </a:t>
            </a:r>
            <a:r>
              <a:rPr kumimoji="0" lang="en-US" sz="2400" b="0" i="0" u="none" strike="noStrike" kern="0" cap="none" spc="0" normalizeH="0" baseline="0" noProof="0" dirty="0" err="1">
                <a:ln>
                  <a:noFill/>
                </a:ln>
                <a:solidFill>
                  <a:srgbClr val="000000"/>
                </a:solidFill>
                <a:effectLst/>
                <a:uLnTx/>
                <a:uFillTx/>
                <a:latin typeface="Arial"/>
                <a:cs typeface="Arial"/>
                <a:sym typeface="Arial"/>
              </a:rPr>
              <a:t>nodetool</a:t>
            </a:r>
            <a:r>
              <a:rPr kumimoji="0" lang="en-US" sz="2400" b="0" i="0" u="none" strike="noStrike" kern="0" cap="none" spc="0" normalizeH="0" baseline="0" noProof="0" dirty="0">
                <a:ln>
                  <a:noFill/>
                </a:ln>
                <a:solidFill>
                  <a:srgbClr val="000000"/>
                </a:solidFill>
                <a:effectLst/>
                <a:uLnTx/>
                <a:uFillTx/>
                <a:latin typeface="Arial"/>
                <a:cs typeface="Arial"/>
                <a:sym typeface="Arial"/>
              </a:rPr>
              <a:t> </a:t>
            </a:r>
            <a:r>
              <a:rPr kumimoji="0" lang="en-US" sz="2400" b="0" i="0" u="none" strike="noStrike" kern="0" cap="none" spc="0" normalizeH="0" baseline="0" noProof="0" dirty="0" err="1">
                <a:ln>
                  <a:noFill/>
                </a:ln>
                <a:solidFill>
                  <a:srgbClr val="000000"/>
                </a:solidFill>
                <a:effectLst/>
                <a:uLnTx/>
                <a:uFillTx/>
                <a:latin typeface="Arial"/>
                <a:cs typeface="Arial"/>
                <a:sym typeface="Arial"/>
              </a:rPr>
              <a:t>removenode</a:t>
            </a:r>
            <a:r>
              <a:rPr kumimoji="0" lang="en-US" sz="2400" b="0" i="0" u="none" strike="noStrike" kern="0" cap="none" spc="0" normalizeH="0" baseline="0" noProof="0" dirty="0">
                <a:ln>
                  <a:noFill/>
                </a:ln>
                <a:solidFill>
                  <a:srgbClr val="000000"/>
                </a:solidFill>
                <a:effectLst/>
                <a:uLnTx/>
                <a:uFillTx/>
                <a:latin typeface="Arial"/>
                <a:cs typeface="Arial"/>
                <a:sym typeface="Arial"/>
              </a:rPr>
              <a:t> fails to completely take a node out of the cluster. This can happen if the remove process hangs, or if another node crashes during this time</a:t>
            </a:r>
          </a:p>
          <a:p>
            <a:pPr marL="158750" indent="0">
              <a:buNone/>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158750" indent="0">
              <a:buNone/>
            </a:pPr>
            <a:r>
              <a:rPr lang="en-US" dirty="0">
                <a:uFillTx/>
              </a:rPr>
              <a:t>This command completely removes the node from the cluster, without streaming any data. It should only be used as a last resort, and only if either decommission or </a:t>
            </a:r>
            <a:r>
              <a:rPr lang="en-US" dirty="0" err="1">
                <a:uFillTx/>
              </a:rPr>
              <a:t>removenode</a:t>
            </a:r>
            <a:r>
              <a:rPr lang="en-US" dirty="0">
                <a:uFillTx/>
              </a:rPr>
              <a:t> fail to work.</a:t>
            </a:r>
          </a:p>
          <a:p>
            <a:pPr marL="158750" indent="0">
              <a:buNone/>
            </a:pPr>
            <a:endParaRPr lang="en-US" dirty="0">
              <a:uFillTx/>
            </a:endParaRPr>
          </a:p>
          <a:p>
            <a:pPr marL="158750" indent="0">
              <a:buNone/>
            </a:pPr>
            <a:r>
              <a:rPr lang="en-US" dirty="0">
                <a:uFillTx/>
              </a:rPr>
              <a:t>Note</a:t>
            </a:r>
          </a:p>
          <a:p>
            <a:pPr marL="158750" indent="0">
              <a:buNone/>
            </a:pPr>
            <a:r>
              <a:rPr lang="en-US" dirty="0">
                <a:uFillTx/>
              </a:rPr>
              <a:t>If a node is particularly stubborn about leaving gossip, you may need to run assassinate several times. For more information, refer to </a:t>
            </a:r>
            <a:r>
              <a:rPr lang="en-US" dirty="0" err="1">
                <a:uFillTx/>
              </a:rPr>
              <a:t>Casares</a:t>
            </a:r>
            <a:r>
              <a:rPr lang="en-US" dirty="0">
                <a:uFillTx/>
              </a:rPr>
              <a:t> J(2018) Assassinate - A Command of Last Resort within Apache Cassandra: The Last Pickle, available at http://thelastpickle.com/blog/2018/09/18/assassinate.html. The idea here is to create enough messages to all nodes to influence them to forget about the node in question. </a:t>
            </a:r>
            <a:endParaRPr dirty="0">
              <a:uFillTx/>
            </a:endParaRPr>
          </a:p>
        </p:txBody>
      </p:sp>
    </p:spTree>
    <p:extLst>
      <p:ext uri="{BB962C8B-B14F-4D97-AF65-F5344CB8AC3E}">
        <p14:creationId xmlns:p14="http://schemas.microsoft.com/office/powerpoint/2010/main" val="3070601548"/>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2548124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FFFFFF"/>
                </a:solidFill>
                <a:effectLst/>
                <a:latin typeface="Lato" panose="020F0502020204030203" pitchFamily="34" charset="0"/>
              </a:rPr>
              <a:t>Before shutting down your cluster instances, there are some additional commands that should be run. Again, with your own, local node(s), these are not terribly necessary. But it is a good idea to get used to running these, should you ever need to properly shut down a production node that may contain data that people actually care about.</a:t>
            </a:r>
            <a:endParaRPr dirty="0">
              <a:uFillTx/>
            </a:endParaRPr>
          </a:p>
        </p:txBody>
      </p:sp>
    </p:spTree>
    <p:extLst>
      <p:ext uri="{BB962C8B-B14F-4D97-AF65-F5344CB8AC3E}">
        <p14:creationId xmlns:p14="http://schemas.microsoft.com/office/powerpoint/2010/main" val="1587448003"/>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A good way to safely and seamlessly phase in new changes to your cluster is by adding a new data center. For instance, migrating between cloud providers can be easily accomplished with Apache Cassandra, simply by creating nodes within a new, logical data center on the new provider. However, improperly disabling or shutting down nodes, still hosted on the old provider, can introduce problems with gossip (as described previously). Therefore, knowing how to properly remove an existing data center is an important part of any Cassandra DBA's repertoire.</a:t>
            </a:r>
            <a:endParaRPr dirty="0">
              <a:uFillTx/>
            </a:endParaRPr>
          </a:p>
        </p:txBody>
      </p:sp>
    </p:spTree>
    <p:extLst>
      <p:ext uri="{BB962C8B-B14F-4D97-AF65-F5344CB8AC3E}">
        <p14:creationId xmlns:p14="http://schemas.microsoft.com/office/powerpoint/2010/main" val="2298195001"/>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643885490"/>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Note</a:t>
            </a:r>
          </a:p>
          <a:p>
            <a:pPr marL="158750" indent="0">
              <a:buNone/>
            </a:pPr>
            <a:r>
              <a:rPr lang="en-US" dirty="0">
                <a:uFillTx/>
              </a:rPr>
              <a:t>Be careful!  Altering a </a:t>
            </a:r>
            <a:r>
              <a:rPr lang="en-US" dirty="0" err="1">
                <a:uFillTx/>
              </a:rPr>
              <a:t>keyspace</a:t>
            </a:r>
            <a:r>
              <a:rPr lang="en-US" dirty="0">
                <a:uFillTx/>
              </a:rPr>
              <a:t> to no longer replicate data does not actually remove the data, but it does prevent the nodes in that data center from serving requests for that data. Make sure that your application teams are no longer specifying the target data center as their local data center.</a:t>
            </a:r>
          </a:p>
          <a:p>
            <a:pPr marL="158750" indent="0">
              <a:buNone/>
            </a:pPr>
            <a:endParaRPr lang="en-US" dirty="0">
              <a:uFillTx/>
            </a:endParaRPr>
          </a:p>
          <a:p>
            <a:pPr marL="158750" indent="0">
              <a:buNone/>
            </a:pPr>
            <a:r>
              <a:rPr lang="en-US" dirty="0">
                <a:uFillTx/>
              </a:rPr>
              <a:t>Run that command for any additional </a:t>
            </a:r>
            <a:r>
              <a:rPr lang="en-US" dirty="0" err="1">
                <a:uFillTx/>
              </a:rPr>
              <a:t>keyspaces</a:t>
            </a:r>
            <a:r>
              <a:rPr lang="en-US" dirty="0">
                <a:uFillTx/>
              </a:rPr>
              <a:t> that might be active in your cluster. This command also needs to be run for any system </a:t>
            </a:r>
            <a:r>
              <a:rPr lang="en-US" dirty="0" err="1">
                <a:uFillTx/>
              </a:rPr>
              <a:t>keyspaces</a:t>
            </a:r>
            <a:r>
              <a:rPr lang="en-US" dirty="0">
                <a:uFillTx/>
              </a:rPr>
              <a:t> that may share similar replication definitions. This includes </a:t>
            </a:r>
            <a:r>
              <a:rPr lang="en-US" dirty="0" err="1">
                <a:uFillTx/>
              </a:rPr>
              <a:t>thesystem_auth</a:t>
            </a:r>
            <a:r>
              <a:rPr lang="en-US" dirty="0">
                <a:uFillTx/>
              </a:rPr>
              <a:t>, </a:t>
            </a:r>
            <a:r>
              <a:rPr lang="en-US" dirty="0" err="1">
                <a:uFillTx/>
              </a:rPr>
              <a:t>system_distributed</a:t>
            </a:r>
            <a:r>
              <a:rPr lang="en-US" dirty="0">
                <a:uFillTx/>
              </a:rPr>
              <a:t>, </a:t>
            </a:r>
            <a:r>
              <a:rPr lang="en-US" dirty="0" err="1">
                <a:uFillTx/>
              </a:rPr>
              <a:t>andsystem_traceskeyspaces</a:t>
            </a:r>
            <a:r>
              <a:rPr lang="en-US" dirty="0">
                <a:uFillTx/>
              </a:rPr>
              <a:t>.</a:t>
            </a:r>
          </a:p>
          <a:p>
            <a:pPr marL="158750" indent="0">
              <a:buNone/>
            </a:pPr>
            <a:endParaRPr lang="en-US" dirty="0">
              <a:uFillTx/>
            </a:endParaRPr>
          </a:p>
          <a:p>
            <a:pPr marL="158750" indent="0">
              <a:buNone/>
            </a:pPr>
            <a:r>
              <a:rPr lang="en-US" dirty="0">
                <a:uFillTx/>
              </a:rPr>
              <a:t>Note</a:t>
            </a:r>
          </a:p>
          <a:p>
            <a:pPr marL="158750" indent="0">
              <a:buNone/>
            </a:pPr>
            <a:r>
              <a:rPr lang="en-US" dirty="0">
                <a:uFillTx/>
              </a:rPr>
              <a:t>Do not alter or change replication for the system or </a:t>
            </a:r>
            <a:r>
              <a:rPr lang="en-US" dirty="0" err="1">
                <a:uFillTx/>
              </a:rPr>
              <a:t>system_schema</a:t>
            </a:r>
            <a:r>
              <a:rPr lang="en-US" dirty="0">
                <a:uFillTx/>
              </a:rPr>
              <a:t> </a:t>
            </a:r>
            <a:r>
              <a:rPr lang="en-US" dirty="0" err="1">
                <a:uFillTx/>
              </a:rPr>
              <a:t>keyspaces</a:t>
            </a:r>
            <a:r>
              <a:rPr lang="en-US" dirty="0">
                <a:uFillTx/>
              </a:rPr>
              <a:t>, as those use a different, local replication strategy.</a:t>
            </a:r>
            <a:endParaRPr dirty="0">
              <a:uFillTx/>
            </a:endParaRPr>
          </a:p>
        </p:txBody>
      </p:sp>
    </p:spTree>
    <p:extLst>
      <p:ext uri="{BB962C8B-B14F-4D97-AF65-F5344CB8AC3E}">
        <p14:creationId xmlns:p14="http://schemas.microsoft.com/office/powerpoint/2010/main" val="3620690856"/>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With each node no longer responsible for any token ranges, the </a:t>
            </a:r>
            <a:r>
              <a:rPr lang="en-US" dirty="0" err="1">
                <a:uFillTx/>
              </a:rPr>
              <a:t>nodetool</a:t>
            </a:r>
            <a:r>
              <a:rPr lang="en-US" dirty="0">
                <a:uFillTx/>
              </a:rPr>
              <a:t> decommission command should complete quickly. Repeat this exercise for all nodes within the target data center. Once complete on all nodes, the target data center will be effectively removed.</a:t>
            </a:r>
            <a:endParaRPr dirty="0">
              <a:uFillTx/>
            </a:endParaRPr>
          </a:p>
        </p:txBody>
      </p:sp>
    </p:spTree>
    <p:extLst>
      <p:ext uri="{BB962C8B-B14F-4D97-AF65-F5344CB8AC3E}">
        <p14:creationId xmlns:p14="http://schemas.microsoft.com/office/powerpoint/2010/main" val="273662278"/>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For more information, refer to the Backing up and restoring data section of the Cassandra documentation, available at https://docs.datastax.com/en/cassandra/3.0/cassandra/operations/opsBackupRestore.html.</a:t>
            </a:r>
            <a:endParaRPr dirty="0">
              <a:uFillTx/>
            </a:endParaRPr>
          </a:p>
        </p:txBody>
      </p:sp>
    </p:spTree>
    <p:extLst>
      <p:ext uri="{BB962C8B-B14F-4D97-AF65-F5344CB8AC3E}">
        <p14:creationId xmlns:p14="http://schemas.microsoft.com/office/powerpoint/2010/main" val="1385055999"/>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Snapshots can be taken system-wide, or focused on a single </a:t>
            </a:r>
            <a:r>
              <a:rPr lang="en-US" dirty="0" err="1">
                <a:uFillTx/>
              </a:rPr>
              <a:t>keyspace</a:t>
            </a:r>
            <a:r>
              <a:rPr lang="en-US" dirty="0">
                <a:uFillTx/>
              </a:rPr>
              <a:t> or table. Invoking a snapshot is done very easily with </a:t>
            </a:r>
            <a:r>
              <a:rPr lang="en-US" dirty="0" err="1">
                <a:uFillTx/>
              </a:rPr>
              <a:t>nodetool</a:t>
            </a:r>
            <a:r>
              <a:rPr lang="en-US" dirty="0">
                <a:uFillTx/>
              </a:rPr>
              <a:t>. </a:t>
            </a:r>
          </a:p>
          <a:p>
            <a:pPr marL="158750" indent="0">
              <a:buNone/>
            </a:pPr>
            <a:endParaRPr dirty="0">
              <a:uFillTx/>
            </a:endParaRPr>
          </a:p>
        </p:txBody>
      </p:sp>
    </p:spTree>
    <p:extLst>
      <p:ext uri="{BB962C8B-B14F-4D97-AF65-F5344CB8AC3E}">
        <p14:creationId xmlns:p14="http://schemas.microsoft.com/office/powerpoint/2010/main" val="2545477380"/>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Note</a:t>
            </a:r>
          </a:p>
          <a:p>
            <a:pPr marL="158750" indent="0">
              <a:buNone/>
            </a:pPr>
            <a:r>
              <a:rPr lang="en-US" dirty="0">
                <a:uFillTx/>
              </a:rPr>
              <a:t>It is advisable to move snapshot files to a location that is off the node, because they are usually required when the node is completely offline.</a:t>
            </a:r>
            <a:endParaRPr dirty="0">
              <a:uFillTx/>
            </a:endParaRPr>
          </a:p>
        </p:txBody>
      </p:sp>
    </p:spTree>
    <p:extLst>
      <p:ext uri="{BB962C8B-B14F-4D97-AF65-F5344CB8AC3E}">
        <p14:creationId xmlns:p14="http://schemas.microsoft.com/office/powerpoint/2010/main" val="2103194127"/>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Note</a:t>
            </a:r>
          </a:p>
          <a:p>
            <a:pPr marL="158750" indent="0">
              <a:buNone/>
            </a:pPr>
            <a:r>
              <a:rPr lang="en-US" dirty="0">
                <a:uFillTx/>
              </a:rPr>
              <a:t>As with snapshot files, it is a good idea to move incremental backups to another instance for storage.</a:t>
            </a:r>
            <a:endParaRPr dirty="0">
              <a:uFillTx/>
            </a:endParaRPr>
          </a:p>
        </p:txBody>
      </p:sp>
    </p:spTree>
    <p:extLst>
      <p:ext uri="{BB962C8B-B14F-4D97-AF65-F5344CB8AC3E}">
        <p14:creationId xmlns:p14="http://schemas.microsoft.com/office/powerpoint/2010/main" val="3026297809"/>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A table can be restored from snapshot files with these simple steps:</a:t>
            </a:r>
          </a:p>
          <a:p>
            <a:pPr marL="158750" indent="0">
              <a:buNone/>
            </a:pPr>
            <a:endParaRPr lang="en-US" dirty="0">
              <a:uFillTx/>
            </a:endParaRPr>
          </a:p>
          <a:p>
            <a:pPr marL="158750" indent="0">
              <a:buNone/>
            </a:pPr>
            <a:r>
              <a:rPr lang="en-US" dirty="0">
                <a:uFillTx/>
              </a:rPr>
              <a:t>TRUNCATE the table. This is necessary in the case of an accidental delete operation. If the snapshot files are restored without the table having been truncated, then the timestamp on the prevailing tombstone will still be more recent than anything saved via the snapshot process. Truncating the table ensures that the restored data takes precedence.</a:t>
            </a:r>
          </a:p>
          <a:p>
            <a:pPr marL="158750" indent="0">
              <a:buNone/>
            </a:pPr>
            <a:endParaRPr lang="en-US" dirty="0">
              <a:uFillTx/>
            </a:endParaRPr>
          </a:p>
          <a:p>
            <a:pPr marL="158750" indent="0">
              <a:buNone/>
            </a:pPr>
            <a:r>
              <a:rPr lang="en-US" dirty="0">
                <a:uFillTx/>
              </a:rPr>
              <a:t>Copy the files from the most recent snapshot and backups directories into the table's data directory. Snapshot files are no different from normal </a:t>
            </a:r>
            <a:r>
              <a:rPr lang="en-US" dirty="0" err="1">
                <a:uFillTx/>
              </a:rPr>
              <a:t>SSTable</a:t>
            </a:r>
            <a:r>
              <a:rPr lang="en-US" dirty="0">
                <a:uFillTx/>
              </a:rPr>
              <a:t> files. Simply copy them into the data directory for your table. If you move your snapshots to another storage location, make sure you copy over files that are applicable to the node that requires them. Snapshot files are specific to the node on which they were taken.</a:t>
            </a:r>
            <a:endParaRPr dirty="0">
              <a:uFillTx/>
            </a:endParaRPr>
          </a:p>
        </p:txBody>
      </p:sp>
    </p:spTree>
    <p:extLst>
      <p:ext uri="{BB962C8B-B14F-4D97-AF65-F5344CB8AC3E}">
        <p14:creationId xmlns:p14="http://schemas.microsoft.com/office/powerpoint/2010/main" val="3391103737"/>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With most databases, there are a number of routine and ad hoc activities to be completed periodically. Apache Cassandra is no exception.</a:t>
            </a:r>
          </a:p>
          <a:p>
            <a:pPr marL="158750" indent="0">
              <a:buNone/>
            </a:pPr>
            <a:r>
              <a:rPr lang="en-US" dirty="0">
                <a:uFillTx/>
              </a:rPr>
              <a:t>Replacing a node</a:t>
            </a:r>
          </a:p>
          <a:p>
            <a:pPr marL="158750" indent="0">
              <a:buNone/>
            </a:pPr>
            <a:r>
              <a:rPr lang="en-US" dirty="0">
                <a:uFillTx/>
              </a:rPr>
              <a:t>Sometimes, instead of removing a bad node and adding a new one, you want to replace a node. In larger clusters, this becomes important, in that a new node can be designated as a replacement to a prior, down node. This means that, when the node starts up, it will contact the seed nodes and receive the same token ranges as the previous node.</a:t>
            </a:r>
          </a:p>
          <a:p>
            <a:pPr marL="158750" indent="0">
              <a:buNone/>
            </a:pPr>
            <a:endParaRPr lang="en-US" dirty="0">
              <a:uFillTx/>
            </a:endParaRPr>
          </a:p>
          <a:p>
            <a:pPr marL="158750" indent="0">
              <a:buNone/>
            </a:pPr>
            <a:r>
              <a:rPr lang="en-US" dirty="0">
                <a:uFillTx/>
              </a:rPr>
              <a:t>Now, when 105 starts up, it will be assigned the same token ranges that 103 had.</a:t>
            </a:r>
          </a:p>
          <a:p>
            <a:pPr marL="158750" indent="0">
              <a:buNone/>
            </a:pPr>
            <a:endParaRPr lang="en-US" dirty="0">
              <a:uFillTx/>
            </a:endParaRPr>
          </a:p>
          <a:p>
            <a:pPr marL="158750" indent="0">
              <a:buNone/>
            </a:pPr>
            <a:r>
              <a:rPr lang="en-US" dirty="0">
                <a:uFillTx/>
              </a:rPr>
              <a:t>Note</a:t>
            </a:r>
          </a:p>
          <a:p>
            <a:pPr marL="158750" indent="0">
              <a:buNone/>
            </a:pPr>
            <a:r>
              <a:rPr lang="en-US" dirty="0">
                <a:uFillTx/>
              </a:rPr>
              <a:t>Remember to make sure that the new node has the same data center and rack names as the node being replaced.</a:t>
            </a:r>
            <a:endParaRPr dirty="0">
              <a:uFillTx/>
            </a:endParaRPr>
          </a:p>
        </p:txBody>
      </p:sp>
    </p:spTree>
    <p:extLst>
      <p:ext uri="{BB962C8B-B14F-4D97-AF65-F5344CB8AC3E}">
        <p14:creationId xmlns:p14="http://schemas.microsoft.com/office/powerpoint/2010/main" val="41876945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893995958"/>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As Apache Cassandra is an eventually consistent database, it knowingly sacrifices consistency. Sometimes, network conditions, hardware/instance failures, or periods of extremely high load can cause issues with data replication. To remedy these possible scenarios, you should run weekly repairs on your cluster</a:t>
            </a:r>
            <a:endParaRPr dirty="0">
              <a:uFillTx/>
            </a:endParaRPr>
          </a:p>
        </p:txBody>
      </p:sp>
    </p:spTree>
    <p:extLst>
      <p:ext uri="{BB962C8B-B14F-4D97-AF65-F5344CB8AC3E}">
        <p14:creationId xmlns:p14="http://schemas.microsoft.com/office/powerpoint/2010/main" val="225086970"/>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Note</a:t>
            </a:r>
          </a:p>
          <a:p>
            <a:pPr marL="158750" indent="0">
              <a:buNone/>
            </a:pPr>
            <a:r>
              <a:rPr lang="en-US" dirty="0">
                <a:uFillTx/>
              </a:rPr>
              <a:t>When specifying a list of hosts to limit a repair, be sure to include your current node, and to include all nodes necessary to cover all token ranges!</a:t>
            </a:r>
            <a:endParaRPr dirty="0">
              <a:uFillTx/>
            </a:endParaRPr>
          </a:p>
        </p:txBody>
      </p:sp>
    </p:spTree>
    <p:extLst>
      <p:ext uri="{BB962C8B-B14F-4D97-AF65-F5344CB8AC3E}">
        <p14:creationId xmlns:p14="http://schemas.microsoft.com/office/powerpoint/2010/main" val="941947516"/>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They should be fixed with the release of Apache Cassandra 4.0, but the current warning with incremental repairs is to use them only at your own risk! When in doubt, use -full repairs.</a:t>
            </a:r>
          </a:p>
          <a:p>
            <a:pPr marL="158750" indent="0">
              <a:buNone/>
            </a:pPr>
            <a:endParaRPr dirty="0">
              <a:uFillTx/>
            </a:endParaRPr>
          </a:p>
        </p:txBody>
      </p:sp>
    </p:spTree>
    <p:extLst>
      <p:ext uri="{BB962C8B-B14F-4D97-AF65-F5344CB8AC3E}">
        <p14:creationId xmlns:p14="http://schemas.microsoft.com/office/powerpoint/2010/main" val="3627285336"/>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Reaper takes all the guesswork out of running repairs with Apache Cassandra. In the past, repair had to be invoked manually, or via </a:t>
            </a:r>
            <a:r>
              <a:rPr lang="en-US" dirty="0" err="1">
                <a:uFillTx/>
              </a:rPr>
              <a:t>cron</a:t>
            </a:r>
            <a:r>
              <a:rPr lang="en-US" dirty="0">
                <a:uFillTx/>
              </a:rPr>
              <a:t> jobs that you hope complete on time. Reaper allows you to support many clusters with easily managed repair schedules.</a:t>
            </a:r>
          </a:p>
          <a:p>
            <a:pPr marL="158750" indent="0">
              <a:buNone/>
            </a:pPr>
            <a:endParaRPr lang="en-US" dirty="0">
              <a:uFillTx/>
            </a:endParaRPr>
          </a:p>
          <a:p>
            <a:pPr marL="158750" indent="0">
              <a:buNone/>
            </a:pPr>
            <a:r>
              <a:rPr lang="en-US" dirty="0">
                <a:uFillTx/>
              </a:rPr>
              <a:t>Note</a:t>
            </a:r>
          </a:p>
          <a:p>
            <a:pPr marL="158750" indent="0">
              <a:buNone/>
            </a:pPr>
            <a:r>
              <a:rPr lang="en-US" dirty="0">
                <a:uFillTx/>
              </a:rPr>
              <a:t>This tool is a life-saver! Hats-off to the Last Pickle team who adopted and worked on the project!</a:t>
            </a:r>
          </a:p>
          <a:p>
            <a:pPr marL="158750" indent="0">
              <a:buNone/>
            </a:pPr>
            <a:endParaRPr dirty="0">
              <a:uFillTx/>
            </a:endParaRPr>
          </a:p>
        </p:txBody>
      </p:sp>
    </p:spTree>
    <p:extLst>
      <p:ext uri="{BB962C8B-B14F-4D97-AF65-F5344CB8AC3E}">
        <p14:creationId xmlns:p14="http://schemas.microsoft.com/office/powerpoint/2010/main" val="3211096337"/>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marL="158750" indent="0">
              <a:buNone/>
            </a:pPr>
            <a:r>
              <a:rPr lang="en-US" dirty="0">
                <a:uFillTx/>
              </a:rPr>
              <a:t>The type of repair isn't really part of the Apache Cassandra repair paradigm at all. When it was discovered that a read repair will trigger 100% of the time when a query is run at ALL consistency, this method of repair started to gain popularity in the community. In some cases, this method of forcing data consistency provided better results than normal, scheduled repairs.</a:t>
            </a:r>
          </a:p>
          <a:p>
            <a:pPr marL="158750" indent="0">
              <a:buNone/>
            </a:pPr>
            <a:endParaRPr lang="en-US" dirty="0">
              <a:uFillTx/>
            </a:endParaRPr>
          </a:p>
          <a:p>
            <a:pPr marL="158750" indent="0">
              <a:buNone/>
            </a:pPr>
            <a:r>
              <a:rPr lang="en-US" dirty="0">
                <a:uFillTx/>
              </a:rPr>
              <a:t> </a:t>
            </a:r>
          </a:p>
          <a:p>
            <a:pPr marL="158750" indent="0">
              <a:buNone/>
            </a:pPr>
            <a:endParaRPr lang="en-US" dirty="0">
              <a:uFillTx/>
            </a:endParaRPr>
          </a:p>
          <a:p>
            <a:pPr marL="158750" indent="0">
              <a:buNone/>
            </a:pPr>
            <a:r>
              <a:rPr lang="en-US" dirty="0">
                <a:uFillTx/>
              </a:rPr>
              <a:t>Let's assume, for a second, that an application team is having a hard time logging into a node in a new data center. You try to </a:t>
            </a:r>
            <a:r>
              <a:rPr lang="en-US" dirty="0" err="1">
                <a:uFillTx/>
              </a:rPr>
              <a:t>cqlsh</a:t>
            </a:r>
            <a:r>
              <a:rPr lang="en-US" dirty="0">
                <a:uFillTx/>
              </a:rPr>
              <a:t> out to these nodes, and notice that you are also experiencing intermittent failures, leading you to suspect that the </a:t>
            </a:r>
            <a:r>
              <a:rPr lang="en-US" dirty="0" err="1">
                <a:uFillTx/>
              </a:rPr>
              <a:t>system_auth</a:t>
            </a:r>
            <a:r>
              <a:rPr lang="en-US" dirty="0">
                <a:uFillTx/>
              </a:rPr>
              <a:t> tables might be missing a replica or two. On one node you do manage to connect successfully using </a:t>
            </a:r>
            <a:r>
              <a:rPr lang="en-US" dirty="0" err="1">
                <a:uFillTx/>
              </a:rPr>
              <a:t>cqlsh</a:t>
            </a:r>
            <a:endParaRPr lang="en-US" dirty="0">
              <a:uFillTx/>
            </a:endParaRPr>
          </a:p>
          <a:p>
            <a:pPr marL="158750" indent="0">
              <a:buNone/>
            </a:pPr>
            <a:endParaRPr lang="en-US" dirty="0">
              <a:uFillTx/>
            </a:endParaRPr>
          </a:p>
          <a:p>
            <a:pPr marL="158750" indent="0">
              <a:buNone/>
            </a:pPr>
            <a:r>
              <a:rPr lang="en-US" dirty="0">
                <a:uFillTx/>
              </a:rPr>
              <a:t>Note</a:t>
            </a:r>
          </a:p>
          <a:p>
            <a:pPr marL="158750" indent="0">
              <a:buNone/>
            </a:pPr>
            <a:r>
              <a:rPr lang="en-US" dirty="0">
                <a:uFillTx/>
              </a:rPr>
              <a:t>This problem is often seen when logging in with the default </a:t>
            </a:r>
            <a:r>
              <a:rPr lang="en-US" dirty="0" err="1">
                <a:uFillTx/>
              </a:rPr>
              <a:t>cassandra</a:t>
            </a:r>
            <a:r>
              <a:rPr lang="en-US" dirty="0">
                <a:uFillTx/>
              </a:rPr>
              <a:t> user. Within </a:t>
            </a:r>
            <a:r>
              <a:rPr lang="en-US" dirty="0" err="1">
                <a:uFillTx/>
              </a:rPr>
              <a:t>cqlsh</a:t>
            </a:r>
            <a:r>
              <a:rPr lang="en-US" dirty="0">
                <a:uFillTx/>
              </a:rPr>
              <a:t>, there is code that forces the default </a:t>
            </a:r>
            <a:r>
              <a:rPr lang="en-US" dirty="0" err="1">
                <a:uFillTx/>
              </a:rPr>
              <a:t>cassandra</a:t>
            </a:r>
            <a:r>
              <a:rPr lang="en-US" dirty="0">
                <a:uFillTx/>
              </a:rPr>
              <a:t> user to connect by querying </a:t>
            </a:r>
            <a:r>
              <a:rPr lang="en-US" dirty="0" err="1">
                <a:uFillTx/>
              </a:rPr>
              <a:t>system_auth</a:t>
            </a:r>
            <a:r>
              <a:rPr lang="en-US" dirty="0">
                <a:uFillTx/>
              </a:rPr>
              <a:t> at QUORUM consistency. This can be problematic in larger clusters, and is another reason why you should never use the default </a:t>
            </a:r>
            <a:r>
              <a:rPr lang="en-US" dirty="0" err="1">
                <a:uFillTx/>
              </a:rPr>
              <a:t>cassandra</a:t>
            </a:r>
            <a:r>
              <a:rPr lang="en-US" dirty="0">
                <a:uFillTx/>
              </a:rPr>
              <a:t> user.</a:t>
            </a:r>
          </a:p>
          <a:p>
            <a:pPr marL="158750" indent="0">
              <a:buNone/>
            </a:pPr>
            <a:endParaRPr lang="en-US" dirty="0">
              <a:uFillTx/>
            </a:endParaRPr>
          </a:p>
          <a:p>
            <a:pPr marL="158750" indent="0">
              <a:buNone/>
            </a:pPr>
            <a:r>
              <a:rPr lang="en-US" dirty="0">
                <a:uFillTx/>
              </a:rPr>
              <a:t>The original idea for this approach goes back to a Python script written by Apache Cassandra MVP Christos </a:t>
            </a:r>
            <a:r>
              <a:rPr lang="en-US" dirty="0" err="1">
                <a:uFillTx/>
              </a:rPr>
              <a:t>Kalantzis</a:t>
            </a:r>
            <a:r>
              <a:rPr lang="en-US" dirty="0">
                <a:uFillTx/>
              </a:rPr>
              <a:t>. His </a:t>
            </a:r>
            <a:r>
              <a:rPr lang="en-US" dirty="0" err="1">
                <a:uFillTx/>
              </a:rPr>
              <a:t>cassTickler</a:t>
            </a:r>
            <a:r>
              <a:rPr lang="en-US" dirty="0">
                <a:uFillTx/>
              </a:rPr>
              <a:t> code iterates through all rows in a table, tickling each one with the ALL consistency, and forcing a read repair. Christos' code can be found at https://github.com/ckalantzis/cassTickler.</a:t>
            </a:r>
            <a:endParaRPr dirty="0">
              <a:uFillTx/>
            </a:endParaRPr>
          </a:p>
        </p:txBody>
      </p:sp>
    </p:spTree>
    <p:extLst>
      <p:ext uri="{BB962C8B-B14F-4D97-AF65-F5344CB8AC3E}">
        <p14:creationId xmlns:p14="http://schemas.microsoft.com/office/powerpoint/2010/main" val="1679939410"/>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Clearing snapshots and incremental backups</a:t>
            </a:r>
          </a:p>
          <a:p>
            <a:pPr marL="158750" indent="0">
              <a:buNone/>
            </a:pPr>
            <a:r>
              <a:rPr lang="en-US" dirty="0">
                <a:uFillTx/>
              </a:rPr>
              <a:t>While snapshots and incremental backups form a complete backup system, their use can increase overall disk usage. This is because the links, created to the </a:t>
            </a:r>
            <a:r>
              <a:rPr lang="en-US" dirty="0" err="1">
                <a:uFillTx/>
              </a:rPr>
              <a:t>SSTable</a:t>
            </a:r>
            <a:r>
              <a:rPr lang="en-US" dirty="0">
                <a:uFillTx/>
              </a:rPr>
              <a:t> files, prevent them from being cleaned up by the compaction process. Left unchecked, snapshots and incremental backups can fill a whole disk, causing node failure.</a:t>
            </a:r>
            <a:endParaRPr dirty="0">
              <a:uFillTx/>
            </a:endParaRPr>
          </a:p>
        </p:txBody>
      </p:sp>
    </p:spTree>
    <p:extLst>
      <p:ext uri="{BB962C8B-B14F-4D97-AF65-F5344CB8AC3E}">
        <p14:creationId xmlns:p14="http://schemas.microsoft.com/office/powerpoint/2010/main" val="3852518592"/>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85000" lnSpcReduction="20000"/>
          </a:bodyPr>
          <a:lstStyle/>
          <a:p>
            <a:pPr marL="158750" indent="0">
              <a:buNone/>
            </a:pPr>
            <a:r>
              <a:rPr lang="en-US" dirty="0">
                <a:uFillTx/>
              </a:rPr>
              <a:t>Note</a:t>
            </a:r>
          </a:p>
          <a:p>
            <a:pPr marL="158750" indent="0">
              <a:buNone/>
            </a:pPr>
            <a:r>
              <a:rPr lang="en-US" dirty="0">
                <a:uFillTx/>
              </a:rPr>
              <a:t>The </a:t>
            </a:r>
            <a:r>
              <a:rPr lang="en-US" dirty="0" err="1">
                <a:uFillTx/>
              </a:rPr>
              <a:t>nodetool</a:t>
            </a:r>
            <a:r>
              <a:rPr lang="en-US" dirty="0">
                <a:uFillTx/>
              </a:rPr>
              <a:t> </a:t>
            </a:r>
            <a:r>
              <a:rPr lang="en-US" dirty="0" err="1">
                <a:uFillTx/>
              </a:rPr>
              <a:t>clearsnapshot</a:t>
            </a:r>
            <a:r>
              <a:rPr lang="en-US" dirty="0">
                <a:uFillTx/>
              </a:rPr>
              <a:t> command is very helpful, and can be useful to quickly clear disk space in a pinch. However, many DBAs find it much more helpful to write a script to traverse the snapshot directories and purge old snapshot files instead, keeping only the latest two or three per table. Running a periodic script to keep those files in check can provide a viable, long-term solution for snapshot file management.</a:t>
            </a:r>
          </a:p>
          <a:p>
            <a:pPr marL="158750" indent="0">
              <a:buNone/>
            </a:pPr>
            <a:endParaRPr lang="en-US" dirty="0">
              <a:uFillTx/>
            </a:endParaRPr>
          </a:p>
          <a:p>
            <a:pPr marL="158750" indent="0">
              <a:buNone/>
            </a:pPr>
            <a:r>
              <a:rPr lang="en-US" dirty="0">
                <a:uFillTx/>
              </a:rPr>
              <a:t>Incremental backups</a:t>
            </a:r>
          </a:p>
          <a:p>
            <a:pPr marL="158750" indent="0">
              <a:buNone/>
            </a:pPr>
            <a:r>
              <a:rPr lang="en-US" dirty="0">
                <a:uFillTx/>
              </a:rPr>
              <a:t>Similar to snapshots, incremental backup files have the same problem. But presently, there exists no way to quickly clean them up through </a:t>
            </a:r>
            <a:r>
              <a:rPr lang="en-US" dirty="0" err="1">
                <a:uFillTx/>
              </a:rPr>
              <a:t>nodetool</a:t>
            </a:r>
            <a:r>
              <a:rPr lang="en-US" dirty="0">
                <a:uFillTx/>
              </a:rPr>
              <a:t>. The preceding tip for snapshots becomes the only really viable option. It is advised to manually monitor/delete the files, or to write a script to traverse the backup directories, to prevent incremental backup files from growing uncontrollably.</a:t>
            </a:r>
          </a:p>
          <a:p>
            <a:pPr marL="158750" indent="0">
              <a:buNone/>
            </a:pPr>
            <a:endParaRPr lang="en-US" dirty="0">
              <a:uFillTx/>
            </a:endParaRPr>
          </a:p>
          <a:p>
            <a:pPr marL="158750" indent="0">
              <a:buNone/>
            </a:pPr>
            <a:r>
              <a:rPr lang="en-US" dirty="0">
                <a:uFillTx/>
              </a:rPr>
              <a:t>Compaction</a:t>
            </a:r>
          </a:p>
          <a:p>
            <a:pPr marL="158750" indent="0">
              <a:buNone/>
            </a:pPr>
            <a:r>
              <a:rPr lang="en-US" dirty="0">
                <a:uFillTx/>
              </a:rPr>
              <a:t>As discussed in prior lessons, compaction is the process by which similarly sized underlying </a:t>
            </a:r>
            <a:r>
              <a:rPr lang="en-US" dirty="0" err="1">
                <a:uFillTx/>
              </a:rPr>
              <a:t>SSTables</a:t>
            </a:r>
            <a:r>
              <a:rPr lang="en-US" dirty="0">
                <a:uFillTx/>
              </a:rPr>
              <a:t> are joined together. This process reclaims space used by obsolete (overwritten) data, including tombstones. Although compaction can constrain system resources, it is generally something you want to run. After all, queries that require seeks/reads from multiple </a:t>
            </a:r>
            <a:r>
              <a:rPr lang="en-US" dirty="0" err="1">
                <a:uFillTx/>
              </a:rPr>
              <a:t>SSTable</a:t>
            </a:r>
            <a:r>
              <a:rPr lang="en-US" dirty="0">
                <a:uFillTx/>
              </a:rPr>
              <a:t> files are much slower than queries that only hit one file.</a:t>
            </a:r>
          </a:p>
          <a:p>
            <a:pPr marL="158750" indent="0">
              <a:buNone/>
            </a:pPr>
            <a:endParaRPr lang="en-US" dirty="0">
              <a:uFillTx/>
            </a:endParaRPr>
          </a:p>
          <a:p>
            <a:pPr marL="158750" indent="0">
              <a:buNone/>
            </a:pPr>
            <a:r>
              <a:rPr lang="en-US" dirty="0">
                <a:uFillTx/>
              </a:rPr>
              <a:t> </a:t>
            </a:r>
          </a:p>
          <a:p>
            <a:pPr marL="158750" indent="0">
              <a:buNone/>
            </a:pPr>
            <a:endParaRPr lang="en-US" dirty="0">
              <a:uFillTx/>
            </a:endParaRPr>
          </a:p>
          <a:p>
            <a:pPr marL="158750" indent="0">
              <a:buNone/>
            </a:pPr>
            <a:r>
              <a:rPr lang="en-US" dirty="0">
                <a:uFillTx/>
              </a:rPr>
              <a:t>Why you should never invoke compaction manually</a:t>
            </a:r>
          </a:p>
          <a:p>
            <a:pPr marL="158750" indent="0">
              <a:buNone/>
            </a:pPr>
            <a:r>
              <a:rPr lang="en-US" dirty="0">
                <a:uFillTx/>
              </a:rPr>
              <a:t>Remember that compaction works by finding multiple </a:t>
            </a:r>
            <a:r>
              <a:rPr lang="en-US" dirty="0" err="1">
                <a:uFillTx/>
              </a:rPr>
              <a:t>SSTable</a:t>
            </a:r>
            <a:r>
              <a:rPr lang="en-US" dirty="0">
                <a:uFillTx/>
              </a:rPr>
              <a:t> files that are similarly-sized. When you force compaction, you merge </a:t>
            </a:r>
            <a:r>
              <a:rPr lang="en-US" dirty="0" err="1">
                <a:uFillTx/>
              </a:rPr>
              <a:t>SSTable</a:t>
            </a:r>
            <a:r>
              <a:rPr lang="en-US" dirty="0">
                <a:uFillTx/>
              </a:rPr>
              <a:t> files together, regardless of their size, or whether or not there is a qualifying number of them. This often results in one large </a:t>
            </a:r>
            <a:r>
              <a:rPr lang="en-US" dirty="0" err="1">
                <a:uFillTx/>
              </a:rPr>
              <a:t>SSTable</a:t>
            </a:r>
            <a:r>
              <a:rPr lang="en-US" dirty="0">
                <a:uFillTx/>
              </a:rPr>
              <a:t> file. The likelihood of other </a:t>
            </a:r>
            <a:r>
              <a:rPr lang="en-US" dirty="0" err="1">
                <a:uFillTx/>
              </a:rPr>
              <a:t>SSTable</a:t>
            </a:r>
            <a:r>
              <a:rPr lang="en-US" dirty="0">
                <a:uFillTx/>
              </a:rPr>
              <a:t> files growing large enough to be compacted with that big file is very minimal. Essentially, running </a:t>
            </a:r>
            <a:r>
              <a:rPr lang="en-US" dirty="0" err="1">
                <a:uFillTx/>
              </a:rPr>
              <a:t>nodetool</a:t>
            </a:r>
            <a:r>
              <a:rPr lang="en-US" dirty="0">
                <a:uFillTx/>
              </a:rPr>
              <a:t> compact could cause compaction to pretty much never run again.</a:t>
            </a:r>
          </a:p>
          <a:p>
            <a:pPr marL="158750" indent="0">
              <a:buNone/>
            </a:pPr>
            <a:endParaRPr lang="en-US" dirty="0">
              <a:uFillTx/>
            </a:endParaRPr>
          </a:p>
          <a:p>
            <a:pPr marL="158750" indent="0">
              <a:buNone/>
            </a:pPr>
            <a:r>
              <a:rPr lang="en-US" dirty="0">
                <a:uFillTx/>
              </a:rPr>
              <a:t>Note</a:t>
            </a:r>
          </a:p>
          <a:p>
            <a:pPr marL="158750" indent="0">
              <a:buNone/>
            </a:pPr>
            <a:r>
              <a:rPr lang="en-US" dirty="0">
                <a:uFillTx/>
              </a:rPr>
              <a:t>As previously mentioned, the best advice is to let Cassandra figure out when it wants to run compaction. Don't get in its way!</a:t>
            </a:r>
            <a:endParaRPr dirty="0">
              <a:uFillTx/>
            </a:endParaRPr>
          </a:p>
        </p:txBody>
      </p:sp>
    </p:spTree>
    <p:extLst>
      <p:ext uri="{BB962C8B-B14F-4D97-AF65-F5344CB8AC3E}">
        <p14:creationId xmlns:p14="http://schemas.microsoft.com/office/powerpoint/2010/main" val="519210772"/>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As mentioned at the beginning of this section, compaction can consume a large amount of resources if left unchecked. A symptom of this would be an application experiencing query timeouts or consistency failures. When investigating the offending node, you may find that the CPU usage is maxed out, and several compactions (</a:t>
            </a:r>
            <a:r>
              <a:rPr lang="en-US" dirty="0" err="1">
                <a:uFillTx/>
              </a:rPr>
              <a:t>nodetool</a:t>
            </a:r>
            <a:r>
              <a:rPr lang="en-US" dirty="0">
                <a:uFillTx/>
              </a:rPr>
              <a:t> </a:t>
            </a:r>
            <a:r>
              <a:rPr lang="en-US" dirty="0" err="1">
                <a:uFillTx/>
              </a:rPr>
              <a:t>compactionstats</a:t>
            </a:r>
            <a:r>
              <a:rPr lang="en-US" dirty="0">
                <a:uFillTx/>
              </a:rPr>
              <a:t>) may be pending.</a:t>
            </a:r>
            <a:endParaRPr dirty="0">
              <a:uFillTx/>
            </a:endParaRPr>
          </a:p>
        </p:txBody>
      </p:sp>
    </p:spTree>
    <p:extLst>
      <p:ext uri="{BB962C8B-B14F-4D97-AF65-F5344CB8AC3E}">
        <p14:creationId xmlns:p14="http://schemas.microsoft.com/office/powerpoint/2010/main" val="2632118436"/>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FFFFFF"/>
                </a:solidFill>
                <a:effectLst/>
                <a:latin typeface="Montserrat-subs"/>
              </a:rPr>
              <a:t>Note</a:t>
            </a:r>
          </a:p>
          <a:p>
            <a:pPr algn="l"/>
            <a:r>
              <a:rPr lang="en-US" b="0" i="0" dirty="0">
                <a:solidFill>
                  <a:srgbClr val="FFFFFF"/>
                </a:solidFill>
                <a:effectLst/>
                <a:latin typeface="Lato" panose="020F0502020204030203" pitchFamily="34" charset="0"/>
              </a:rPr>
              <a:t>Remember, you want compaction to run. Setting the compaction throughput value too low will cause compactions to backup, and probably never complete. The idea is to find the right value that allows you to keep your files compacted, while still allowing nodes to serve requests.</a:t>
            </a:r>
          </a:p>
          <a:p>
            <a:pPr marL="158750" indent="0">
              <a:buNone/>
            </a:pPr>
            <a:endParaRPr dirty="0">
              <a:uFillTx/>
            </a:endParaRPr>
          </a:p>
        </p:txBody>
      </p:sp>
    </p:spTree>
    <p:extLst>
      <p:ext uri="{BB962C8B-B14F-4D97-AF65-F5344CB8AC3E}">
        <p14:creationId xmlns:p14="http://schemas.microsoft.com/office/powerpoint/2010/main" val="3994076734"/>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marL="158750" indent="0">
              <a:buNone/>
            </a:pPr>
            <a:r>
              <a:rPr lang="en-US" dirty="0">
                <a:uFillTx/>
              </a:rPr>
              <a:t>To that end, you will find yourself using these tools and techniques often.</a:t>
            </a:r>
          </a:p>
          <a:p>
            <a:pPr marL="158750" indent="0">
              <a:buNone/>
            </a:pPr>
            <a:r>
              <a:rPr lang="en-US" dirty="0">
                <a:uFillTx/>
              </a:rPr>
              <a:t>We discussed things such as taking snapshots, and incremental backups, as well as the maintenance associated with cleaning them up. It's important to remember that snapshots and backups taken are only valid for the data stored on a particular node. If the number of nodes exceeds your replication factor, you will likely have to maintain separate sets of off-cluster backup files for each node. This can be especially complex when a cluster gets big. It is often a good idea to do a sanity check with your application team. Remind them that Apache Cassandra isn't a consistent data store in the first place, and then ask if they are loading their data from an upstream source, which may lend itself to taking backups more easily than Apache Cassandra does.</a:t>
            </a:r>
          </a:p>
          <a:p>
            <a:pPr marL="158750" indent="0">
              <a:buNone/>
            </a:pPr>
            <a:endParaRPr lang="en-US" dirty="0">
              <a:uFillTx/>
            </a:endParaRPr>
          </a:p>
          <a:p>
            <a:pPr marL="158750" indent="0">
              <a:buNone/>
            </a:pPr>
            <a:r>
              <a:rPr lang="en-US" dirty="0">
                <a:uFillTx/>
              </a:rPr>
              <a:t>Finally, we discussed some maintenance tasks and issues that you may face on your cluster. Remember to run your repairs weekly, especially if your application team is using deletes. And sometimes, quick and simple repairs can be made by tickling a record. Be sure to investigate Cassandra Reaper as a means to take some of the grunt work out of repair scheduling. Keep an eye on your compactions, take a set-and-monitor approach to finding the ideal compaction throughput, and don't let your pending compaction count get too high.</a:t>
            </a:r>
          </a:p>
          <a:p>
            <a:pPr marL="158750" indent="0">
              <a:buNone/>
            </a:pPr>
            <a:endParaRPr lang="en-US" dirty="0">
              <a:uFillTx/>
            </a:endParaRPr>
          </a:p>
          <a:p>
            <a:pPr marL="158750" indent="0">
              <a:buNone/>
            </a:pPr>
            <a:r>
              <a:rPr lang="en-US" dirty="0">
                <a:uFillTx/>
              </a:rPr>
              <a:t>In the next lesson, we'll discuss tips and tools for monitoring your cluster. Combined with this lesson, you should have plenty of good information as a reference for managing and troubleshooting your production Apache Cassandra cluster.</a:t>
            </a:r>
            <a:endParaRPr dirty="0">
              <a:uFillTx/>
            </a:endParaRPr>
          </a:p>
        </p:txBody>
      </p:sp>
    </p:spTree>
    <p:extLst>
      <p:ext uri="{BB962C8B-B14F-4D97-AF65-F5344CB8AC3E}">
        <p14:creationId xmlns:p14="http://schemas.microsoft.com/office/powerpoint/2010/main" val="27657148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980953047"/>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This lesson will cover monitoring, logging, and administration. With large-scale datasets on distributed architectures comes the problem of providing a reliable service, which makes it more complex to keep an eye on all servers. As DataStax OpsCenter is no longer an option for use with Apache </a:t>
            </a:r>
            <a:r>
              <a:rPr lang="en-US" dirty="0" err="1">
                <a:uFillTx/>
              </a:rPr>
              <a:t>Cassandra,this</a:t>
            </a:r>
            <a:r>
              <a:rPr lang="en-US" dirty="0">
                <a:uFillTx/>
              </a:rPr>
              <a:t> lesson concentrates only on the open source toolset. </a:t>
            </a:r>
          </a:p>
          <a:p>
            <a:pPr marL="158750" indent="0">
              <a:buNone/>
            </a:pPr>
            <a:r>
              <a:rPr lang="en-US" dirty="0">
                <a:uFillTx/>
              </a:rPr>
              <a:t>By the end of this lesson, you will understand different monitoring and logging tools, and how they </a:t>
            </a:r>
            <a:r>
              <a:rPr lang="en-US" dirty="0" err="1">
                <a:uFillTx/>
              </a:rPr>
              <a:t>providemore</a:t>
            </a:r>
            <a:r>
              <a:rPr lang="en-US" dirty="0">
                <a:uFillTx/>
              </a:rPr>
              <a:t> insight for problem solving on your cluster. You will be able to make decisions using reliable out-of-the-box applications from the open source community, including installing, configuring, analyzing, and setting up alerting.</a:t>
            </a:r>
            <a:endParaRPr dirty="0">
              <a:uFillTx/>
            </a:endParaRPr>
          </a:p>
        </p:txBody>
      </p:sp>
    </p:spTree>
    <p:extLst>
      <p:ext uri="{BB962C8B-B14F-4D97-AF65-F5344CB8AC3E}">
        <p14:creationId xmlns:p14="http://schemas.microsoft.com/office/powerpoint/2010/main" val="3481959412"/>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marL="158750" indent="0">
              <a:buNone/>
            </a:pPr>
            <a:r>
              <a:rPr lang="en-US" dirty="0">
                <a:uFillTx/>
              </a:rPr>
              <a:t>Cassandra defaults its JMX port to 7199, hence it should be opened through firewalls and security groups to allow access over it.</a:t>
            </a:r>
          </a:p>
          <a:p>
            <a:pPr marL="158750" indent="0">
              <a:buNone/>
            </a:pPr>
            <a:endParaRPr lang="en-US" dirty="0">
              <a:uFillTx/>
            </a:endParaRPr>
          </a:p>
          <a:p>
            <a:pPr marL="158750" indent="0">
              <a:buNone/>
            </a:pPr>
            <a:r>
              <a:rPr lang="en-US" dirty="0" err="1">
                <a:uFillTx/>
              </a:rPr>
              <a:t>MBean</a:t>
            </a:r>
            <a:r>
              <a:rPr lang="en-US" dirty="0">
                <a:uFillTx/>
              </a:rPr>
              <a:t> packages exposed by Cassandra</a:t>
            </a:r>
          </a:p>
          <a:p>
            <a:pPr marL="158750" indent="0">
              <a:buNone/>
            </a:pPr>
            <a:r>
              <a:rPr lang="en-US" dirty="0">
                <a:uFillTx/>
              </a:rPr>
              <a:t>The following are the </a:t>
            </a:r>
            <a:r>
              <a:rPr lang="en-US" dirty="0" err="1">
                <a:uFillTx/>
              </a:rPr>
              <a:t>MBean</a:t>
            </a:r>
            <a:r>
              <a:rPr lang="en-US" dirty="0">
                <a:uFillTx/>
              </a:rPr>
              <a:t> packages exposed by Cassandra:</a:t>
            </a:r>
          </a:p>
          <a:p>
            <a:pPr marL="158750" indent="0">
              <a:buNone/>
            </a:pPr>
            <a:endParaRPr lang="en-US" dirty="0">
              <a:uFillTx/>
            </a:endParaRPr>
          </a:p>
          <a:p>
            <a:pPr marL="158750" indent="0">
              <a:buNone/>
            </a:pPr>
            <a:r>
              <a:rPr lang="en-US" dirty="0" err="1">
                <a:uFillTx/>
              </a:rPr>
              <a:t>org.apache.cassandra.db</a:t>
            </a:r>
            <a:r>
              <a:rPr lang="en-US" dirty="0">
                <a:uFillTx/>
              </a:rPr>
              <a:t>: Key Cassandra architectural metrics and management operations, you can get a compaction summary and perform a compaction operation for an entire node or restrict it to a table in a </a:t>
            </a:r>
            <a:r>
              <a:rPr lang="en-US" dirty="0" err="1">
                <a:uFillTx/>
              </a:rPr>
              <a:t>keyspace</a:t>
            </a:r>
            <a:endParaRPr lang="en-US" dirty="0">
              <a:uFillTx/>
            </a:endParaRPr>
          </a:p>
          <a:p>
            <a:pPr marL="158750" indent="0">
              <a:buNone/>
            </a:pPr>
            <a:r>
              <a:rPr lang="en-US" dirty="0" err="1">
                <a:uFillTx/>
              </a:rPr>
              <a:t>org.apache.cassandra.hints</a:t>
            </a:r>
            <a:r>
              <a:rPr lang="en-US" dirty="0">
                <a:uFillTx/>
              </a:rPr>
              <a:t>: Only operations related to the hints service, such as pause/resume, dispatch, and delete all hints or for an endpoint</a:t>
            </a:r>
          </a:p>
          <a:p>
            <a:pPr marL="158750" indent="0">
              <a:buNone/>
            </a:pPr>
            <a:r>
              <a:rPr lang="en-US" dirty="0" err="1">
                <a:uFillTx/>
              </a:rPr>
              <a:t>org.apache.cassandra.internal</a:t>
            </a:r>
            <a:r>
              <a:rPr lang="en-US" dirty="0">
                <a:uFillTx/>
              </a:rPr>
              <a:t>: Unlike the previous package, this contains metrics related to internal actions of Cassandra, such as the number of core and maximum threads used for flushing </a:t>
            </a:r>
            <a:r>
              <a:rPr lang="en-US" dirty="0" err="1">
                <a:uFillTx/>
              </a:rPr>
              <a:t>memtables</a:t>
            </a:r>
            <a:r>
              <a:rPr lang="en-US" dirty="0">
                <a:uFillTx/>
              </a:rPr>
              <a:t>, clearing the cache, dispatching hints, and so on</a:t>
            </a:r>
          </a:p>
          <a:p>
            <a:pPr marL="158750" indent="0">
              <a:buNone/>
            </a:pPr>
            <a:r>
              <a:rPr lang="en-US" dirty="0" err="1">
                <a:uFillTx/>
              </a:rPr>
              <a:t>org.apache.cassandra.metrics</a:t>
            </a:r>
            <a:r>
              <a:rPr lang="en-US" dirty="0">
                <a:uFillTx/>
              </a:rPr>
              <a:t>: All statistical metrics and operations, such as row/key cache, client read/write request count/latency, cross-node latency for all requests, or narrow it down to a table</a:t>
            </a:r>
          </a:p>
          <a:p>
            <a:pPr marL="158750" indent="0">
              <a:buNone/>
            </a:pPr>
            <a:r>
              <a:rPr lang="en-US" dirty="0">
                <a:uFillTx/>
              </a:rPr>
              <a:t>org.apache.cassandra.net: Stats on internal communication network metrics and operations for Cassandra cluster-management, such as number of down/up end points, streams, dropped messages, and assassinating nodes.</a:t>
            </a:r>
          </a:p>
          <a:p>
            <a:pPr marL="158750" indent="0">
              <a:buNone/>
            </a:pPr>
            <a:r>
              <a:rPr lang="en-US" dirty="0" err="1">
                <a:uFillTx/>
              </a:rPr>
              <a:t>org.apache.cassandra.request</a:t>
            </a:r>
            <a:r>
              <a:rPr lang="en-US" dirty="0">
                <a:uFillTx/>
              </a:rPr>
              <a:t>: As in the internal package, this gives the core and maximum threads being used for the read repair stage</a:t>
            </a:r>
          </a:p>
          <a:p>
            <a:pPr marL="158750" indent="0">
              <a:buNone/>
            </a:pPr>
            <a:r>
              <a:rPr lang="en-US" dirty="0" err="1">
                <a:uFillTx/>
              </a:rPr>
              <a:t>org.apache.cassandra.service</a:t>
            </a:r>
            <a:r>
              <a:rPr lang="en-US" dirty="0">
                <a:uFillTx/>
              </a:rPr>
              <a:t>: Similar to the request package, it provides statistical reset metrics related to the GC inspector</a:t>
            </a:r>
            <a:endParaRPr dirty="0">
              <a:uFillTx/>
            </a:endParaRPr>
          </a:p>
        </p:txBody>
      </p:sp>
    </p:spTree>
    <p:extLst>
      <p:ext uri="{BB962C8B-B14F-4D97-AF65-F5344CB8AC3E}">
        <p14:creationId xmlns:p14="http://schemas.microsoft.com/office/powerpoint/2010/main" val="1220154312"/>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fr-FR" dirty="0">
                <a:uFillTx/>
              </a:rPr>
              <a:t>Oracle Java SE </a:t>
            </a:r>
            <a:r>
              <a:rPr lang="fr-FR" dirty="0" err="1">
                <a:uFillTx/>
              </a:rPr>
              <a:t>Documentation:Using</a:t>
            </a:r>
            <a:r>
              <a:rPr lang="fr-FR" dirty="0">
                <a:uFillTx/>
              </a:rPr>
              <a:t> </a:t>
            </a:r>
            <a:r>
              <a:rPr lang="fr-FR" dirty="0" err="1">
                <a:uFillTx/>
              </a:rPr>
              <a:t>JConsole</a:t>
            </a:r>
            <a:r>
              <a:rPr lang="fr-FR" dirty="0">
                <a:uFillTx/>
              </a:rPr>
              <a:t>: https://docs.oracle.com/javase/7/docs/technotes/guides/management/jconsole.html.</a:t>
            </a:r>
            <a:endParaRPr dirty="0">
              <a:uFillTx/>
            </a:endParaRPr>
          </a:p>
        </p:txBody>
      </p:sp>
    </p:spTree>
    <p:extLst>
      <p:ext uri="{BB962C8B-B14F-4D97-AF65-F5344CB8AC3E}">
        <p14:creationId xmlns:p14="http://schemas.microsoft.com/office/powerpoint/2010/main" val="3802383225"/>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err="1">
                <a:uFillTx/>
              </a:rPr>
              <a:t>nvoking</a:t>
            </a:r>
            <a:r>
              <a:rPr lang="en-US" dirty="0">
                <a:uFillTx/>
              </a:rPr>
              <a:t> a </a:t>
            </a:r>
            <a:r>
              <a:rPr lang="en-US" dirty="0" err="1">
                <a:uFillTx/>
              </a:rPr>
              <a:t>JConsole</a:t>
            </a:r>
            <a:r>
              <a:rPr lang="en-US" dirty="0">
                <a:uFillTx/>
              </a:rPr>
              <a:t> connection is pretty simple. You can connect to a local or remote Java process. For local, just select the corresponding Process Identifier (PID). To connect to a remote process, you can either use the hostname/IP and port combination, or the JMX service that runs Cassandra without JMX authentication and SSL:</a:t>
            </a:r>
            <a:endParaRPr dirty="0">
              <a:uFillTx/>
            </a:endParaRPr>
          </a:p>
        </p:txBody>
      </p:sp>
    </p:spTree>
    <p:extLst>
      <p:ext uri="{BB962C8B-B14F-4D97-AF65-F5344CB8AC3E}">
        <p14:creationId xmlns:p14="http://schemas.microsoft.com/office/powerpoint/2010/main" val="3750964566"/>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073310989"/>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Figure : </a:t>
            </a:r>
            <a:r>
              <a:rPr lang="en-US" dirty="0" err="1">
                <a:uFillTx/>
              </a:rPr>
              <a:t>JConsole</a:t>
            </a:r>
            <a:r>
              <a:rPr lang="en-US" dirty="0">
                <a:uFillTx/>
              </a:rPr>
              <a:t> overview</a:t>
            </a:r>
          </a:p>
          <a:p>
            <a:pPr marL="158750" indent="0">
              <a:buNone/>
            </a:pPr>
            <a:endParaRPr lang="en-US" dirty="0">
              <a:uFillTx/>
            </a:endParaRPr>
          </a:p>
          <a:p>
            <a:pPr marL="158750" indent="0">
              <a:buNone/>
            </a:pPr>
            <a:r>
              <a:rPr lang="en-US" dirty="0">
                <a:uFillTx/>
              </a:rPr>
              <a:t>Once a connection is successfully established, the Overview tab will be the homepage. It contains a view of key metrics for resources being utilized by the Java process, with more details under each tab for each corresponding metric.</a:t>
            </a:r>
            <a:endParaRPr dirty="0">
              <a:uFillTx/>
            </a:endParaRPr>
          </a:p>
        </p:txBody>
      </p:sp>
    </p:spTree>
    <p:extLst>
      <p:ext uri="{BB962C8B-B14F-4D97-AF65-F5344CB8AC3E}">
        <p14:creationId xmlns:p14="http://schemas.microsoft.com/office/powerpoint/2010/main" val="1345571270"/>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The </a:t>
            </a:r>
            <a:r>
              <a:rPr lang="en-US" dirty="0" err="1">
                <a:uFillTx/>
              </a:rPr>
              <a:t>MBeans</a:t>
            </a:r>
            <a:r>
              <a:rPr lang="en-US" dirty="0">
                <a:uFillTx/>
              </a:rPr>
              <a:t> tab contains all the packages exposed by Cassandra, along with some Java-related packages exposed by default for any Java process. You can navigate to any of the nested methods to get a value of an attribute. In the following screenshot, </a:t>
            </a:r>
            <a:r>
              <a:rPr lang="en-US" dirty="0" err="1">
                <a:uFillTx/>
              </a:rPr>
              <a:t>theDownEndpoint</a:t>
            </a:r>
            <a:r>
              <a:rPr lang="en-US" dirty="0">
                <a:uFillTx/>
              </a:rPr>
              <a:t> metric can be viewed through org.apache.Cassandra.net | </a:t>
            </a:r>
            <a:r>
              <a:rPr lang="en-US" dirty="0" err="1">
                <a:uFillTx/>
              </a:rPr>
              <a:t>FailureDetector</a:t>
            </a:r>
            <a:r>
              <a:rPr lang="en-US" dirty="0">
                <a:uFillTx/>
              </a:rPr>
              <a:t> | Attributes | </a:t>
            </a:r>
            <a:r>
              <a:rPr lang="en-US" dirty="0" err="1">
                <a:uFillTx/>
              </a:rPr>
              <a:t>DownEndpointCount</a:t>
            </a:r>
            <a:r>
              <a:rPr lang="en-US" dirty="0">
                <a:uFillTx/>
              </a:rPr>
              <a:t>, which gives a count of the number of nodes that are down. Which is your favorite metric in Cassandra?</a:t>
            </a:r>
            <a:endParaRPr dirty="0">
              <a:uFillTx/>
            </a:endParaRPr>
          </a:p>
        </p:txBody>
      </p:sp>
    </p:spTree>
    <p:extLst>
      <p:ext uri="{BB962C8B-B14F-4D97-AF65-F5344CB8AC3E}">
        <p14:creationId xmlns:p14="http://schemas.microsoft.com/office/powerpoint/2010/main" val="1732817174"/>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Performing an operation</a:t>
            </a:r>
          </a:p>
          <a:p>
            <a:pPr marL="158750" indent="0">
              <a:buNone/>
            </a:pPr>
            <a:r>
              <a:rPr lang="en-US" dirty="0">
                <a:uFillTx/>
              </a:rPr>
              <a:t>Instead of just getting a value for an attribute, you can perform an operation even without logging in to the server. This is the reason why we would recommend using JMX authentication/SSL, as the JMX port will be wide open. For example, you can invoke the </a:t>
            </a:r>
            <a:r>
              <a:rPr lang="en-US" dirty="0" err="1">
                <a:uFillTx/>
              </a:rPr>
              <a:t>stopGossiping</a:t>
            </a:r>
            <a:r>
              <a:rPr lang="en-US" dirty="0">
                <a:uFillTx/>
              </a:rPr>
              <a:t> operation from </a:t>
            </a:r>
            <a:r>
              <a:rPr lang="en-US" dirty="0" err="1">
                <a:uFillTx/>
              </a:rPr>
              <a:t>org.apache.Cassandra.db</a:t>
            </a:r>
            <a:r>
              <a:rPr lang="en-US" dirty="0">
                <a:uFillTx/>
              </a:rPr>
              <a:t> | </a:t>
            </a:r>
            <a:r>
              <a:rPr lang="en-US" dirty="0" err="1">
                <a:uFillTx/>
              </a:rPr>
              <a:t>StorageService</a:t>
            </a:r>
            <a:r>
              <a:rPr lang="en-US" dirty="0">
                <a:uFillTx/>
              </a:rPr>
              <a:t> | Operations | </a:t>
            </a:r>
            <a:r>
              <a:rPr lang="en-US" dirty="0" err="1">
                <a:uFillTx/>
              </a:rPr>
              <a:t>stopGossiping</a:t>
            </a:r>
            <a:r>
              <a:rPr lang="en-US" dirty="0">
                <a:uFillTx/>
              </a:rPr>
              <a:t>, which stops gossiping to other nodes.</a:t>
            </a:r>
            <a:endParaRPr dirty="0">
              <a:uFillTx/>
            </a:endParaRPr>
          </a:p>
        </p:txBody>
      </p:sp>
    </p:spTree>
    <p:extLst>
      <p:ext uri="{BB962C8B-B14F-4D97-AF65-F5344CB8AC3E}">
        <p14:creationId xmlns:p14="http://schemas.microsoft.com/office/powerpoint/2010/main" val="2261302813"/>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err="1">
                <a:uFillTx/>
              </a:rPr>
              <a:t>JMXTerm</a:t>
            </a:r>
            <a:r>
              <a:rPr lang="en-US" dirty="0">
                <a:uFillTx/>
              </a:rPr>
              <a:t> (CLI)</a:t>
            </a:r>
          </a:p>
          <a:p>
            <a:pPr marL="158750" indent="0">
              <a:buNone/>
            </a:pPr>
            <a:r>
              <a:rPr lang="en-US" dirty="0">
                <a:uFillTx/>
              </a:rPr>
              <a:t>Unlike </a:t>
            </a:r>
            <a:r>
              <a:rPr lang="en-US" dirty="0" err="1">
                <a:uFillTx/>
              </a:rPr>
              <a:t>JConsole</a:t>
            </a:r>
            <a:r>
              <a:rPr lang="en-US" dirty="0">
                <a:uFillTx/>
              </a:rPr>
              <a:t>, </a:t>
            </a:r>
            <a:r>
              <a:rPr lang="en-US" dirty="0" err="1">
                <a:uFillTx/>
              </a:rPr>
              <a:t>JMXTerm</a:t>
            </a:r>
            <a:r>
              <a:rPr lang="en-US" dirty="0">
                <a:uFillTx/>
              </a:rPr>
              <a:t> is a command-line utility for any Java process with the JMX interface to view metrics and perform operations to manage applications. It's just a command-line tool, similar to </a:t>
            </a:r>
            <a:r>
              <a:rPr lang="en-US" dirty="0" err="1">
                <a:uFillTx/>
              </a:rPr>
              <a:t>JConsole</a:t>
            </a:r>
            <a:r>
              <a:rPr lang="en-US" dirty="0">
                <a:uFillTx/>
              </a:rPr>
              <a:t>, with an exception of graphical user interface. Refer to the </a:t>
            </a:r>
            <a:r>
              <a:rPr lang="en-US" dirty="0" err="1">
                <a:uFillTx/>
              </a:rPr>
              <a:t>JMXTerm</a:t>
            </a:r>
            <a:r>
              <a:rPr lang="en-US" dirty="0">
                <a:uFillTx/>
              </a:rPr>
              <a:t> docs for further information </a:t>
            </a:r>
            <a:r>
              <a:rPr lang="en-US" dirty="0" err="1">
                <a:uFillTx/>
              </a:rPr>
              <a:t>atApache</a:t>
            </a:r>
            <a:r>
              <a:rPr lang="en-US" dirty="0">
                <a:uFillTx/>
              </a:rPr>
              <a:t>-Confluence: </a:t>
            </a:r>
            <a:r>
              <a:rPr lang="en-US" dirty="0" err="1">
                <a:uFillTx/>
              </a:rPr>
              <a:t>JMXTerm</a:t>
            </a:r>
            <a:r>
              <a:rPr lang="en-US" dirty="0">
                <a:uFillTx/>
              </a:rPr>
              <a:t> Quick start: https://cwiki.apache.org/confluence/display/KAFKA/jmxterm+quickstart.</a:t>
            </a:r>
            <a:endParaRPr dirty="0">
              <a:uFillTx/>
            </a:endParaRPr>
          </a:p>
        </p:txBody>
      </p:sp>
    </p:spTree>
    <p:extLst>
      <p:ext uri="{BB962C8B-B14F-4D97-AF65-F5344CB8AC3E}">
        <p14:creationId xmlns:p14="http://schemas.microsoft.com/office/powerpoint/2010/main" val="550607353"/>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4092855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CCM was also introduced, with minimal discussion. Some basic commands with Cassandra's </a:t>
            </a:r>
            <a:r>
              <a:rPr lang="en-US" dirty="0" err="1">
                <a:uFillTx/>
              </a:rPr>
              <a:t>nodetool</a:t>
            </a:r>
            <a:r>
              <a:rPr lang="en-US" dirty="0">
                <a:uFillTx/>
              </a:rPr>
              <a:t> were introduced and put to use.</a:t>
            </a:r>
          </a:p>
          <a:p>
            <a:pPr marL="158750" indent="0">
              <a:buNone/>
            </a:pPr>
            <a:endParaRPr lang="en-US" dirty="0">
              <a:uFillTx/>
            </a:endParaRPr>
          </a:p>
          <a:p>
            <a:pPr marL="158750" indent="0">
              <a:buNone/>
            </a:pPr>
            <a:r>
              <a:rPr lang="en-US" dirty="0">
                <a:uFillTx/>
              </a:rPr>
              <a:t>With a single-node cluster running, the </a:t>
            </a:r>
            <a:r>
              <a:rPr lang="en-US" dirty="0" err="1">
                <a:uFillTx/>
              </a:rPr>
              <a:t>cqlsh</a:t>
            </a:r>
            <a:r>
              <a:rPr lang="en-US" dirty="0">
                <a:uFillTx/>
              </a:rPr>
              <a:t> tool was introduced. We created a </a:t>
            </a:r>
            <a:r>
              <a:rPr lang="en-US" dirty="0" err="1">
                <a:uFillTx/>
              </a:rPr>
              <a:t>keyspace</a:t>
            </a:r>
            <a:r>
              <a:rPr lang="en-US" dirty="0">
                <a:uFillTx/>
              </a:rPr>
              <a:t> that will work in a plural data center configuration. The concept of query tables was also introduced, as well as running some simple read and write operations.</a:t>
            </a:r>
          </a:p>
          <a:p>
            <a:pPr marL="158750" indent="0">
              <a:buNone/>
            </a:pPr>
            <a:endParaRPr lang="en-US" dirty="0">
              <a:uFillTx/>
            </a:endParaRPr>
          </a:p>
          <a:p>
            <a:pPr marL="158750" indent="0">
              <a:buNone/>
            </a:pPr>
            <a:r>
              <a:rPr lang="en-US" dirty="0">
                <a:uFillTx/>
              </a:rPr>
              <a:t>In the next lesson, we will take an in-depth look at Cassandra's underlying architecture, and understand what is key to making good decisions about cluster deployment and data modeling. From there, we'll discuss various aspects to help fine-tune a production cluster and its deployment process. That will bring us to monitoring and application development, and put you well on your way to mastering Cassandra!</a:t>
            </a:r>
            <a:endParaRPr dirty="0">
              <a:uFillTx/>
            </a:endParaRPr>
          </a:p>
        </p:txBody>
      </p:sp>
    </p:spTree>
    <p:extLst>
      <p:ext uri="{BB962C8B-B14F-4D97-AF65-F5344CB8AC3E}">
        <p14:creationId xmlns:p14="http://schemas.microsoft.com/office/powerpoint/2010/main" val="2062595743"/>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587259881"/>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71290416"/>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784663421"/>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To get a metric, such </a:t>
            </a:r>
            <a:r>
              <a:rPr lang="en-US" dirty="0" err="1">
                <a:uFillTx/>
              </a:rPr>
              <a:t>asDownEnpointCount</a:t>
            </a:r>
            <a:r>
              <a:rPr lang="en-US" dirty="0">
                <a:uFillTx/>
              </a:rPr>
              <a:t> in the org.apache.Cassandra.net package, the get command can be used as follows. This gives a count of nodes that are down via the CLI, which in turn can be used for alerting through a </a:t>
            </a:r>
            <a:r>
              <a:rPr lang="en-US" dirty="0" err="1">
                <a:uFillTx/>
              </a:rPr>
              <a:t>cron</a:t>
            </a:r>
            <a:r>
              <a:rPr lang="en-US" dirty="0">
                <a:uFillTx/>
              </a:rPr>
              <a:t> job.</a:t>
            </a:r>
          </a:p>
          <a:p>
            <a:pPr marL="158750" indent="0">
              <a:buNone/>
            </a:pPr>
            <a:endParaRPr dirty="0">
              <a:uFillTx/>
            </a:endParaRPr>
          </a:p>
        </p:txBody>
      </p:sp>
    </p:spTree>
    <p:extLst>
      <p:ext uri="{BB962C8B-B14F-4D97-AF65-F5344CB8AC3E}">
        <p14:creationId xmlns:p14="http://schemas.microsoft.com/office/powerpoint/2010/main" val="2413692826"/>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064394147"/>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618251211"/>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889694615"/>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Stopping a running repair process is similar on any production node. But invoking the preceding kind of operation would gracefully stop the repair process without restarting Cassandra. This can be used at the start of business hours to reduce the impact of a repair process.</a:t>
            </a:r>
            <a:endParaRPr dirty="0">
              <a:uFillTx/>
            </a:endParaRPr>
          </a:p>
        </p:txBody>
      </p:sp>
    </p:spTree>
    <p:extLst>
      <p:ext uri="{BB962C8B-B14F-4D97-AF65-F5344CB8AC3E}">
        <p14:creationId xmlns:p14="http://schemas.microsoft.com/office/powerpoint/2010/main" val="1742664166"/>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Nodetool is an inbuilt CLI utility tool by Apache Cassandra for monitoring and managing Cassandra clusters. It even includes the ability to trigger commands on a remote node, as long as remote JMX has been enabled along with the required firewalls. </a:t>
            </a:r>
          </a:p>
          <a:p>
            <a:pPr marL="158750" indent="0">
              <a:buNone/>
            </a:pPr>
            <a:endParaRPr lang="en-US" dirty="0">
              <a:uFillTx/>
            </a:endParaRPr>
          </a:p>
          <a:p>
            <a:pPr marL="158750" indent="0">
              <a:buNone/>
            </a:pPr>
            <a:r>
              <a:rPr lang="en-US" dirty="0">
                <a:uFillTx/>
              </a:rPr>
              <a:t>Based on the kind of installation, </a:t>
            </a:r>
            <a:r>
              <a:rPr lang="en-US" dirty="0" err="1">
                <a:uFillTx/>
              </a:rPr>
              <a:t>nodetool</a:t>
            </a:r>
            <a:r>
              <a:rPr lang="en-US" dirty="0">
                <a:uFillTx/>
              </a:rPr>
              <a:t> can be found in corresponding bin directories. Refer to the </a:t>
            </a:r>
            <a:r>
              <a:rPr lang="en-US" dirty="0" err="1">
                <a:uFillTx/>
              </a:rPr>
              <a:t>nodetool</a:t>
            </a:r>
            <a:r>
              <a:rPr lang="en-US" dirty="0">
                <a:uFillTx/>
              </a:rPr>
              <a:t> docs for further </a:t>
            </a:r>
            <a:r>
              <a:rPr lang="en-US" dirty="0" err="1">
                <a:uFillTx/>
              </a:rPr>
              <a:t>informationat</a:t>
            </a:r>
            <a:r>
              <a:rPr lang="en-US" dirty="0">
                <a:uFillTx/>
              </a:rPr>
              <a:t> Apache-Cassandra: Nodetool Usage: http://Cassandra.apache.org/doc/4.0/tools/nodetool/nodetool.html.</a:t>
            </a:r>
            <a:endParaRPr dirty="0">
              <a:uFillTx/>
            </a:endParaRPr>
          </a:p>
        </p:txBody>
      </p:sp>
    </p:spTree>
    <p:extLst>
      <p:ext uri="{BB962C8B-B14F-4D97-AF65-F5344CB8AC3E}">
        <p14:creationId xmlns:p14="http://schemas.microsoft.com/office/powerpoint/2010/main" val="566381149"/>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The following are the most popular </a:t>
            </a:r>
            <a:r>
              <a:rPr kumimoji="0" lang="en-US" sz="2400" b="0" i="0" u="none" strike="noStrike" kern="0" cap="none" spc="0" normalizeH="0" baseline="0" noProof="0" dirty="0" err="1">
                <a:ln>
                  <a:noFill/>
                </a:ln>
                <a:solidFill>
                  <a:srgbClr val="000000"/>
                </a:solidFill>
                <a:effectLst/>
                <a:uLnTx/>
                <a:uFillTx/>
                <a:latin typeface="Arial"/>
                <a:cs typeface="Arial"/>
                <a:sym typeface="Arial"/>
              </a:rPr>
              <a:t>nodetool</a:t>
            </a:r>
            <a:r>
              <a:rPr kumimoji="0" lang="en-US" sz="2400" b="0" i="0" u="none" strike="noStrike" kern="0" cap="none" spc="0" normalizeH="0" baseline="0" noProof="0" dirty="0">
                <a:ln>
                  <a:noFill/>
                </a:ln>
                <a:solidFill>
                  <a:srgbClr val="000000"/>
                </a:solidFill>
                <a:effectLst/>
                <a:uLnTx/>
                <a:uFillTx/>
                <a:latin typeface="Arial"/>
                <a:cs typeface="Arial"/>
                <a:sym typeface="Arial"/>
              </a:rPr>
              <a:t> commands.</a:t>
            </a:r>
          </a:p>
          <a:p>
            <a:pPr marL="158750" indent="0">
              <a:buNone/>
            </a:pPr>
            <a:endParaRPr dirty="0">
              <a:uFillTx/>
            </a:endParaRPr>
          </a:p>
        </p:txBody>
      </p:sp>
    </p:spTree>
    <p:extLst>
      <p:ext uri="{BB962C8B-B14F-4D97-AF65-F5344CB8AC3E}">
        <p14:creationId xmlns:p14="http://schemas.microsoft.com/office/powerpoint/2010/main" val="33204703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FFFFFF"/>
                </a:solidFill>
                <a:effectLst/>
                <a:latin typeface="Lato" panose="020F0502020204030203" pitchFamily="34" charset="0"/>
              </a:rPr>
              <a:t>In this lesson, we will discuss the architecture behind Apache Cassandra in detail. We will discuss how Cassandra was designed and how it adheres to the </a:t>
            </a:r>
            <a:r>
              <a:rPr lang="en-US" b="1" i="0" dirty="0">
                <a:solidFill>
                  <a:srgbClr val="FFFFFF"/>
                </a:solidFill>
                <a:effectLst/>
                <a:latin typeface="Lato" panose="020F0502020204030203" pitchFamily="34" charset="0"/>
              </a:rPr>
              <a:t>Brewer's CAP</a:t>
            </a:r>
            <a:r>
              <a:rPr lang="en-US" b="0" i="0" dirty="0">
                <a:solidFill>
                  <a:srgbClr val="FFFFFF"/>
                </a:solidFill>
                <a:effectLst/>
                <a:latin typeface="Lato" panose="020F0502020204030203" pitchFamily="34" charset="0"/>
              </a:rPr>
              <a:t> theorem, which will give us insight into the reasons for its behavior.</a:t>
            </a:r>
          </a:p>
          <a:p>
            <a:pPr marL="158750" indent="0">
              <a:buNone/>
            </a:pPr>
            <a:r>
              <a:rPr lang="en-US" b="0" i="0" dirty="0">
                <a:solidFill>
                  <a:srgbClr val="FFFFFF"/>
                </a:solidFill>
                <a:effectLst/>
                <a:latin typeface="Lato" panose="020F0502020204030203" pitchFamily="34" charset="0"/>
              </a:rPr>
              <a:t>This lesson will help you to build a good foundation of understanding that will prove very helpful later on. Knowing how Apache Cassandra works under the hood helps for later tasks around operations. Building high-performing, scalable data models is also something that requires an understanding of the architecture, and your architecture can be the difference between an unsuccessful or a successful cluster.</a:t>
            </a:r>
            <a:endParaRPr dirty="0">
              <a:uFillTx/>
            </a:endParaRPr>
          </a:p>
        </p:txBody>
      </p:sp>
    </p:spTree>
    <p:extLst>
      <p:ext uri="{BB962C8B-B14F-4D97-AF65-F5344CB8AC3E}">
        <p14:creationId xmlns:p14="http://schemas.microsoft.com/office/powerpoint/2010/main" val="1723167729"/>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043399822"/>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627716005"/>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53114550"/>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482713094"/>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367619720"/>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847245547"/>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447468314"/>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289627400"/>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722338931"/>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7488226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Understanding how Apache Cassandra works under the hood can greatly improve your chances of running a successful cluster or application. We will reach that understanding by asking some simple, fundamental questions. </a:t>
            </a:r>
          </a:p>
          <a:p>
            <a:pPr marL="158750" indent="0">
              <a:buNone/>
            </a:pPr>
            <a:endParaRPr dirty="0">
              <a:uFillTx/>
            </a:endParaRPr>
          </a:p>
        </p:txBody>
      </p:sp>
    </p:spTree>
    <p:extLst>
      <p:ext uri="{BB962C8B-B14F-4D97-AF65-F5344CB8AC3E}">
        <p14:creationId xmlns:p14="http://schemas.microsoft.com/office/powerpoint/2010/main" val="3419909593"/>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000565332"/>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35826442"/>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450137637"/>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58610911"/>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87103756"/>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165657832"/>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846254711"/>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050816748"/>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567430260"/>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3460037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85000" lnSpcReduction="20000"/>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Web architects quickly figured out that they could build out multiple instances of their website or application, and distribute traffic with load balancers.</a:t>
            </a:r>
          </a:p>
          <a:p>
            <a:pPr marL="158750" indent="0">
              <a:buNone/>
            </a:pPr>
            <a:r>
              <a:rPr lang="en-US" dirty="0">
                <a:uFillTx/>
              </a:rPr>
              <a:t>While this helped, some parts of web architectures were difficult to scale out, and remained bottlenecks for performance. Key among them was the database. This problem was further illustrated by Dr. Eric Brewer and Dr. Armando Fox, in their 1999 paper Harvest, Yield, and Scalable Tolerant Systems (http://lab.mscs.mu.edu/Dist2012/lectures/HarvestYield.pdf). This paper was key in describing how large-scale systems would have to be built in the future, in that achieving only two of consistency, availability, and [network]partition tolerance were possible at any one time. The points discussed in Brewer and Fox's paper would go on to be commonly referred to as Brewer's CAP theorem.</a:t>
            </a:r>
          </a:p>
          <a:p>
            <a:pPr marL="158750" indent="0">
              <a:buNone/>
            </a:pPr>
            <a:endParaRPr lang="en-US" dirty="0">
              <a:uFillTx/>
            </a:endParaRPr>
          </a:p>
          <a:p>
            <a:pPr marL="158750" indent="0">
              <a:buNone/>
            </a:pPr>
            <a:r>
              <a:rPr lang="en-US" dirty="0">
                <a:uFillTx/>
              </a:rPr>
              <a:t>This is significant, because when a relational database receives so much traffic that it cannot serve requests, there is little that can be done. Relational databases are both highly-available and consistent, at the expense of not being tolerant to network interruptions (partitions). This is ultimately due to their single-instance, monolithic design.</a:t>
            </a:r>
          </a:p>
          <a:p>
            <a:pPr marL="158750" indent="0">
              <a:buNone/>
            </a:pPr>
            <a:endParaRPr lang="en-US" dirty="0">
              <a:uFillTx/>
            </a:endParaRPr>
          </a:p>
          <a:p>
            <a:pPr marL="158750" indent="0">
              <a:buNone/>
            </a:pPr>
            <a:r>
              <a:rPr lang="en-US" dirty="0">
                <a:uFillTx/>
              </a:rPr>
              <a:t>Perhaps the only way to give relational databases more resources to work with was to scale vertically. This meant adding things such as RAM, CPU cores, and disks to the existing machine instance. While vertical scaling helped to alleviate some of the problems presented by the web scale, it was limited by how many resources the single server architecture could support. It wouldn't be long before vertical scaling was revealed as a band-aid, and the problem would soon present itself again.</a:t>
            </a:r>
          </a:p>
          <a:p>
            <a:pPr marL="158750" indent="0">
              <a:buNone/>
            </a:pPr>
            <a:endParaRPr lang="en-US" dirty="0">
              <a:uFillTx/>
            </a:endParaRPr>
          </a:p>
          <a:p>
            <a:pPr marL="158750" indent="0">
              <a:buNone/>
            </a:pPr>
            <a:r>
              <a:rPr lang="en-US" dirty="0">
                <a:uFillTx/>
              </a:rPr>
              <a:t>NoSQL databases largely came about as new and innovative ways to solve this problem. The key idea was that data could be distributed across multiple instances—providing more resources to a distributed dataset, simply by adding more instances. This practice became known as horizontal scaling. This design required selecting network partition tolerance as an early design choice. Whether more importance was to be placed on data consistency or high availability was largely driven by whichever problem the system architects were trying to solve.</a:t>
            </a:r>
            <a:endParaRPr dirty="0">
              <a:uFillTx/>
            </a:endParaRPr>
          </a:p>
        </p:txBody>
      </p:sp>
    </p:spTree>
    <p:extLst>
      <p:ext uri="{BB962C8B-B14F-4D97-AF65-F5344CB8AC3E}">
        <p14:creationId xmlns:p14="http://schemas.microsoft.com/office/powerpoint/2010/main" val="3565474940"/>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16862273"/>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524575725"/>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126357251"/>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555377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FFFFFF"/>
                </a:solidFill>
                <a:effectLst/>
                <a:latin typeface="Lato" panose="020F0502020204030203" pitchFamily="34" charset="0"/>
              </a:rPr>
              <a:t>Cassandra's design is premised on the points outlined in the </a:t>
            </a:r>
            <a:r>
              <a:rPr lang="en-US" b="1" i="0" dirty="0">
                <a:solidFill>
                  <a:srgbClr val="FFFFFF"/>
                </a:solidFill>
                <a:effectLst/>
                <a:latin typeface="Lato" panose="020F0502020204030203" pitchFamily="34" charset="0"/>
              </a:rPr>
              <a:t>Dynamo: Amazon's Highly Available Key-value Store</a:t>
            </a:r>
            <a:r>
              <a:rPr lang="en-US" b="0" i="0" dirty="0">
                <a:solidFill>
                  <a:srgbClr val="FFFFFF"/>
                </a:solidFill>
                <a:effectLst/>
                <a:latin typeface="Lato" panose="020F0502020204030203" pitchFamily="34" charset="0"/>
              </a:rPr>
              <a:t> paper (</a:t>
            </a:r>
            <a:r>
              <a:rPr lang="en-US" b="0" i="0" u="none" strike="noStrike" dirty="0">
                <a:solidFill>
                  <a:srgbClr val="EC6611"/>
                </a:solidFill>
                <a:effectLst/>
                <a:latin typeface="Lato" panose="020F0502020204030203" pitchFamily="34" charset="0"/>
                <a:hlinkClick r:id="rId3">
                  <a:extLst>
                    <a:ext uri="{A12FA001-AC4F-418D-AE19-62706E023703}">
                      <ahyp:hlinkClr xmlns:ahyp="http://schemas.microsoft.com/office/drawing/2018/hyperlinkcolor" xmlns="" val="tx"/>
                    </a:ext>
                  </a:extLst>
                </a:hlinkClick>
              </a:rPr>
              <a:t>https://www.allthingsdistributed.com/files/amazon-dynamo-sosp2007.pdf</a:t>
            </a:r>
            <a:r>
              <a:rPr lang="en-US" b="0" i="0" dirty="0">
                <a:solidFill>
                  <a:srgbClr val="FFFFFF"/>
                </a:solidFill>
                <a:effectLst/>
                <a:latin typeface="Lato" panose="020F0502020204030203" pitchFamily="34" charset="0"/>
              </a:rPr>
              <a:t>). Specifically, when you have large networks of interconnected hardware, something is always in a state of failure. In reality, every piece of hardware being in a healthy state is the exception, rather than the rule. Therefore, it is important that a data storage system is able to deal with (and account for) issues such as network or disk failure.</a:t>
            </a:r>
            <a:endParaRPr dirty="0">
              <a:uFillTx/>
            </a:endParaRPr>
          </a:p>
        </p:txBody>
      </p:sp>
    </p:spTree>
    <p:extLst>
      <p:ext uri="{BB962C8B-B14F-4D97-AF65-F5344CB8AC3E}">
        <p14:creationId xmlns:p14="http://schemas.microsoft.com/office/powerpoint/2010/main" val="31994469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Many of the design ideas behind Apache Cassandra were largely influenced by Amazon Dynamo. It embraced partition-tolerance to be able to scale horizontally when needed, as well as to reduce the likelihood of an outage due to having a single point of failure. Cassandra also prefers to serve its data in a highly-available fashion, and embraces the concept of eventual consistency:</a:t>
            </a:r>
          </a:p>
          <a:p>
            <a:pPr marL="158750" indent="0">
              <a:buNone/>
            </a:pPr>
            <a:endParaRPr lang="en-US" dirty="0">
              <a:uFillTx/>
            </a:endParaRPr>
          </a:p>
          <a:p>
            <a:pPr marL="158750" indent="0">
              <a:buNone/>
            </a:pPr>
            <a:r>
              <a:rPr lang="en-US" dirty="0">
                <a:uFillTx/>
              </a:rPr>
              <a:t>When data is written, it is replicated to multiple instances. During this process, it is possible that one (or more) of the replica writes could fail. Reads for this data would then return stale or dirty results. However, one of the design choices for Cassandra was that the possibility of serving stale data outweighed the risk of a request failing. This clearly gives Cassandra a CAP designation as an AP database.</a:t>
            </a:r>
            <a:endParaRPr dirty="0">
              <a:uFillTx/>
            </a:endParaRPr>
          </a:p>
        </p:txBody>
      </p:sp>
    </p:spTree>
    <p:extLst>
      <p:ext uri="{BB962C8B-B14F-4D97-AF65-F5344CB8AC3E}">
        <p14:creationId xmlns:p14="http://schemas.microsoft.com/office/powerpoint/2010/main" val="5106559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The partition key of the data is hashed to determine it's token. The data is sent to the nodes responsible for the token ranges that contain the hashed token value.</a:t>
            </a:r>
          </a:p>
          <a:p>
            <a:pPr marL="158750" indent="0">
              <a:buNone/>
            </a:pPr>
            <a:endParaRPr lang="en-US" dirty="0">
              <a:uFillTx/>
            </a:endParaRPr>
          </a:p>
          <a:p>
            <a:pPr marL="158750" indent="0">
              <a:buNone/>
            </a:pPr>
            <a:r>
              <a:rPr lang="en-US" dirty="0">
                <a:uFillTx/>
              </a:rPr>
              <a:t>Note</a:t>
            </a:r>
          </a:p>
          <a:p>
            <a:pPr marL="158750" indent="0">
              <a:buNone/>
            </a:pPr>
            <a:r>
              <a:rPr lang="en-US" dirty="0">
                <a:uFillTx/>
              </a:rPr>
              <a:t>The consistent hashing algorithm is used in many distributed systems, because it has intrinsic ways of dealing with changing range </a:t>
            </a:r>
            <a:r>
              <a:rPr lang="en-US" dirty="0" err="1">
                <a:uFillTx/>
              </a:rPr>
              <a:t>assignments.You</a:t>
            </a:r>
            <a:r>
              <a:rPr lang="en-US" dirty="0">
                <a:uFillTx/>
              </a:rPr>
              <a:t> can refer to Cassandra High Availability by Strickland R. (2014), published by </a:t>
            </a:r>
            <a:r>
              <a:rPr lang="en-US" dirty="0" err="1">
                <a:uFillTx/>
              </a:rPr>
              <a:t>Packt</a:t>
            </a:r>
            <a:r>
              <a:rPr lang="en-US" dirty="0">
                <a:uFillTx/>
              </a:rPr>
              <a:t>.</a:t>
            </a:r>
          </a:p>
          <a:p>
            <a:pPr marL="158750" indent="0">
              <a:buNone/>
            </a:pPr>
            <a:endParaRPr lang="en-US" dirty="0">
              <a:uFillTx/>
            </a:endParaRPr>
          </a:p>
          <a:p>
            <a:pPr marL="158750" indent="0">
              <a:buNone/>
            </a:pPr>
            <a:r>
              <a:rPr lang="en-US" dirty="0">
                <a:uFillTx/>
              </a:rPr>
              <a:t> </a:t>
            </a:r>
          </a:p>
          <a:p>
            <a:pPr marL="158750" indent="0">
              <a:buNone/>
            </a:pPr>
            <a:endParaRPr lang="en-US" dirty="0">
              <a:uFillTx/>
            </a:endParaRPr>
          </a:p>
          <a:p>
            <a:pPr marL="158750" indent="0">
              <a:buNone/>
            </a:pPr>
            <a:r>
              <a:rPr lang="en-US" dirty="0">
                <a:uFillTx/>
              </a:rPr>
              <a:t>The partition key (formerly known as a row key) is the first part of PRIMARY KEY, and the key that determines the row’s token or placement in the cluster. PRIMARY KEY components will be further discussed in the lesson 3, Effective CQL .</a:t>
            </a:r>
          </a:p>
          <a:p>
            <a:pPr marL="158750" indent="0">
              <a:buNone/>
            </a:pPr>
            <a:endParaRPr lang="en-US" dirty="0">
              <a:uFillTx/>
            </a:endParaRPr>
          </a:p>
          <a:p>
            <a:pPr marL="158750" indent="0">
              <a:buNone/>
            </a:pPr>
            <a:r>
              <a:rPr lang="en-US" dirty="0">
                <a:uFillTx/>
              </a:rPr>
              <a:t>Each node is also assigned additional, ancillary token ranges, depending on the replication factor specified. Therefore, data written at an RF of three will be written to one primary node, as well as a secondary and tertiary node.</a:t>
            </a:r>
            <a:endParaRPr dirty="0">
              <a:uFillTx/>
            </a:endParaRPr>
          </a:p>
        </p:txBody>
      </p:sp>
    </p:spTree>
    <p:extLst>
      <p:ext uri="{BB962C8B-B14F-4D97-AF65-F5344CB8AC3E}">
        <p14:creationId xmlns:p14="http://schemas.microsoft.com/office/powerpoint/2010/main" val="7973346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Retrieved on 20180404 from: https://docs.datastax.com/en/cassandra/3.0/cassandra/architecture/archTOC.html. </a:t>
            </a:r>
            <a:r>
              <a:rPr kumimoji="0" lang="en-US" sz="2400" b="0" i="0" u="none" strike="noStrike" kern="0" cap="none" spc="0" normalizeH="0" baseline="0" noProof="0" dirty="0" err="1">
                <a:ln>
                  <a:noFill/>
                </a:ln>
                <a:solidFill>
                  <a:srgbClr val="000000"/>
                </a:solidFill>
                <a:effectLst/>
                <a:uLnTx/>
                <a:uFillTx/>
                <a:latin typeface="Arial"/>
                <a:cs typeface="Arial"/>
                <a:sym typeface="Arial"/>
              </a:rPr>
              <a:t>Partitioners</a:t>
            </a:r>
            <a:r>
              <a:rPr kumimoji="0" lang="en-US" sz="2400" b="0" i="0" u="none" strike="noStrike" kern="0" cap="none" spc="0" normalizeH="0" baseline="0" noProof="0" dirty="0">
                <a:ln>
                  <a:noFill/>
                </a:ln>
                <a:solidFill>
                  <a:srgbClr val="000000"/>
                </a:solidFill>
                <a:effectLst/>
                <a:uLnTx/>
                <a:uFillTx/>
                <a:latin typeface="Arial"/>
                <a:cs typeface="Arial"/>
                <a:sym typeface="Arial"/>
              </a:rPr>
              <a:t> differ from each other in both efficiency and data-distribution strategy.</a:t>
            </a:r>
            <a:endParaRPr dirty="0">
              <a:uFillTx/>
            </a:endParaRPr>
          </a:p>
        </p:txBody>
      </p:sp>
    </p:spTree>
    <p:extLst>
      <p:ext uri="{BB962C8B-B14F-4D97-AF65-F5344CB8AC3E}">
        <p14:creationId xmlns:p14="http://schemas.microsoft.com/office/powerpoint/2010/main" val="4711255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When we discuss data modeling and CQL later on, the ability to order a result set by a partition key may seem like a good idea. But there are several problems with this </a:t>
            </a:r>
            <a:r>
              <a:rPr kumimoji="0" lang="en-US" sz="2400" b="0" i="0" u="none" strike="noStrike" kern="0" cap="none" spc="0" normalizeH="0" baseline="0" noProof="0" dirty="0" err="1">
                <a:ln>
                  <a:noFill/>
                </a:ln>
                <a:solidFill>
                  <a:srgbClr val="000000"/>
                </a:solidFill>
                <a:effectLst/>
                <a:uLnTx/>
                <a:uFillTx/>
                <a:latin typeface="Arial"/>
                <a:cs typeface="Arial"/>
                <a:sym typeface="Arial"/>
              </a:rPr>
              <a:t>partitioner</a:t>
            </a:r>
            <a:r>
              <a:rPr kumimoji="0" lang="en-US" sz="2400" b="0" i="0" u="none" strike="noStrike" kern="0" cap="none" spc="0" normalizeH="0" baseline="0" noProof="0" dirty="0">
                <a:ln>
                  <a:noFill/>
                </a:ln>
                <a:solidFill>
                  <a:srgbClr val="000000"/>
                </a:solidFill>
                <a:effectLst/>
                <a:uLnTx/>
                <a:uFillTx/>
                <a:latin typeface="Arial"/>
                <a:cs typeface="Arial"/>
                <a:sym typeface="Arial"/>
              </a:rPr>
              <a:t>. Foremost among them is that data distribution typically suffers.</a:t>
            </a:r>
          </a:p>
          <a:p>
            <a:pPr marL="158750" indent="0">
              <a:buNone/>
            </a:pPr>
            <a:endParaRPr dirty="0">
              <a:uFillTx/>
            </a:endParaRPr>
          </a:p>
        </p:txBody>
      </p:sp>
    </p:spTree>
    <p:extLst>
      <p:ext uri="{BB962C8B-B14F-4D97-AF65-F5344CB8AC3E}">
        <p14:creationId xmlns:p14="http://schemas.microsoft.com/office/powerpoint/2010/main" val="22214351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Retrieved on 20180422 from: https://www.linkedin.com/pulse/gossip-protocol-inside-apache-cassandra-soham-saha/</a:t>
            </a:r>
            <a:endParaRPr dirty="0">
              <a:uFillTx/>
            </a:endParaRPr>
          </a:p>
        </p:txBody>
      </p:sp>
    </p:spTree>
    <p:extLst>
      <p:ext uri="{BB962C8B-B14F-4D97-AF65-F5344CB8AC3E}">
        <p14:creationId xmlns:p14="http://schemas.microsoft.com/office/powerpoint/2010/main" val="7705589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Murmur3Partitioner is an improvement in efficiency over </a:t>
            </a:r>
            <a:r>
              <a:rPr kumimoji="0" lang="en-US" sz="2400" b="0" i="0" u="none" strike="noStrike" kern="0" cap="none" spc="0" normalizeH="0" baseline="0" noProof="0" dirty="0" err="1">
                <a:ln>
                  <a:noFill/>
                </a:ln>
                <a:solidFill>
                  <a:srgbClr val="000000"/>
                </a:solidFill>
                <a:effectLst/>
                <a:uLnTx/>
                <a:uFillTx/>
                <a:latin typeface="Arial"/>
                <a:cs typeface="Arial"/>
                <a:sym typeface="Arial"/>
              </a:rPr>
              <a:t>RandomPartitioner</a:t>
            </a:r>
            <a:r>
              <a:rPr kumimoji="0" lang="en-US" sz="2400" b="0" i="0" u="none" strike="noStrike" kern="0" cap="none" spc="0" normalizeH="0" baseline="0" noProof="0" dirty="0">
                <a:ln>
                  <a:noFill/>
                </a:ln>
                <a:solidFill>
                  <a:srgbClr val="000000"/>
                </a:solidFill>
                <a:effectLst/>
                <a:uLnTx/>
                <a:uFillTx/>
                <a:latin typeface="Arial"/>
                <a:cs typeface="Arial"/>
                <a:sym typeface="Arial"/>
              </a:rPr>
              <a:t>, and is currently the default </a:t>
            </a:r>
            <a:r>
              <a:rPr kumimoji="0" lang="en-US" sz="2400" b="0" i="0" u="none" strike="noStrike" kern="0" cap="none" spc="0" normalizeH="0" baseline="0" noProof="0" dirty="0" err="1">
                <a:ln>
                  <a:noFill/>
                </a:ln>
                <a:solidFill>
                  <a:srgbClr val="000000"/>
                </a:solidFill>
                <a:effectLst/>
                <a:uLnTx/>
                <a:uFillTx/>
                <a:latin typeface="Arial"/>
                <a:cs typeface="Arial"/>
                <a:sym typeface="Arial"/>
              </a:rPr>
              <a:t>partitioner</a:t>
            </a:r>
            <a:r>
              <a:rPr kumimoji="0" lang="en-US" sz="2400" b="0" i="0" u="none" strike="noStrike" kern="0" cap="none" spc="0" normalizeH="0" baseline="0" noProof="0" dirty="0">
                <a:ln>
                  <a:noFill/>
                </a:ln>
                <a:solidFill>
                  <a:srgbClr val="000000"/>
                </a:solidFill>
                <a:effectLst/>
                <a:uLnTx/>
                <a:uFillTx/>
                <a:latin typeface="Arial"/>
                <a:cs typeface="Arial"/>
                <a:sym typeface="Arial"/>
              </a:rPr>
              <a:t>. The murmur3 hashing algorithm is more efficient, because Cassandra does not really need the extra benefits provided by a cryptographic hash (MD5). Possible token values range from -(263) to (263)-1</a:t>
            </a:r>
          </a:p>
          <a:p>
            <a:pPr marL="158750" indent="0">
              <a:buNone/>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algn="l"/>
            <a:r>
              <a:rPr lang="en-US" b="0" i="0" dirty="0">
                <a:solidFill>
                  <a:srgbClr val="FFFFFF"/>
                </a:solidFill>
                <a:effectLst/>
                <a:latin typeface="Lato" panose="020F0502020204030203" pitchFamily="34" charset="0"/>
              </a:rPr>
              <a:t>Murmur3Partitioner is the default </a:t>
            </a:r>
            <a:r>
              <a:rPr lang="en-US" b="0" i="0" dirty="0" err="1">
                <a:solidFill>
                  <a:srgbClr val="FFFFFF"/>
                </a:solidFill>
                <a:effectLst/>
                <a:latin typeface="Lato" panose="020F0502020204030203" pitchFamily="34" charset="0"/>
              </a:rPr>
              <a:t>partitioner</a:t>
            </a:r>
            <a:r>
              <a:rPr lang="en-US" b="0" i="0" dirty="0">
                <a:solidFill>
                  <a:srgbClr val="FFFFFF"/>
                </a:solidFill>
                <a:effectLst/>
                <a:latin typeface="Lato" panose="020F0502020204030203" pitchFamily="34" charset="0"/>
              </a:rPr>
              <a:t>, and should be used in new cluster builds.</a:t>
            </a:r>
          </a:p>
          <a:p>
            <a:pPr marL="457200" marR="457200" algn="l"/>
            <a:r>
              <a:rPr lang="en-US" b="0" i="0" dirty="0">
                <a:solidFill>
                  <a:srgbClr val="FFFFFF"/>
                </a:solidFill>
                <a:effectLst/>
                <a:latin typeface="Montserrat-subs"/>
              </a:rPr>
              <a:t>Note</a:t>
            </a:r>
          </a:p>
          <a:p>
            <a:pPr marL="457200" marR="457200" algn="l"/>
            <a:r>
              <a:rPr lang="en-US" b="0" i="0" dirty="0" err="1">
                <a:solidFill>
                  <a:srgbClr val="FFFFFF"/>
                </a:solidFill>
                <a:effectLst/>
                <a:latin typeface="Lato" panose="020F0502020204030203" pitchFamily="34" charset="0"/>
              </a:rPr>
              <a:t>ByteOrderedPartitioner</a:t>
            </a:r>
            <a:r>
              <a:rPr lang="en-US" b="0" i="0" dirty="0">
                <a:solidFill>
                  <a:srgbClr val="FFFFFF"/>
                </a:solidFill>
                <a:effectLst/>
                <a:latin typeface="Lato" panose="020F0502020204030203" pitchFamily="34" charset="0"/>
              </a:rPr>
              <a:t> and </a:t>
            </a:r>
            <a:r>
              <a:rPr lang="en-US" b="0" i="0" dirty="0" err="1">
                <a:solidFill>
                  <a:srgbClr val="FFFFFF"/>
                </a:solidFill>
                <a:effectLst/>
                <a:latin typeface="Lato" panose="020F0502020204030203" pitchFamily="34" charset="0"/>
              </a:rPr>
              <a:t>RandomPartitioner</a:t>
            </a:r>
            <a:r>
              <a:rPr lang="en-US" b="0" i="0" dirty="0">
                <a:solidFill>
                  <a:srgbClr val="FFFFFF"/>
                </a:solidFill>
                <a:effectLst/>
                <a:latin typeface="Lato" panose="020F0502020204030203" pitchFamily="34" charset="0"/>
              </a:rPr>
              <a:t> are still delivered with Apache Cassandra for backward compatibility, providing older implementations with the ability to upgrade.</a:t>
            </a:r>
          </a:p>
          <a:p>
            <a:pPr marL="158750" indent="0">
              <a:buNone/>
            </a:pPr>
            <a:endParaRPr dirty="0">
              <a:uFillTx/>
            </a:endParaRPr>
          </a:p>
        </p:txBody>
      </p:sp>
    </p:spTree>
    <p:extLst>
      <p:ext uri="{BB962C8B-B14F-4D97-AF65-F5344CB8AC3E}">
        <p14:creationId xmlns:p14="http://schemas.microsoft.com/office/powerpoint/2010/main" val="11528561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FFFFFF"/>
                </a:solidFill>
                <a:effectLst/>
                <a:latin typeface="Lato" panose="020F0502020204030203" pitchFamily="34" charset="0"/>
              </a:rPr>
              <a:t>Prior to Apache Cassandra 1.2, nodes were assigned contiguous ranges of token values. With this approach, token ranges had to be computed and configured manually, by setting the </a:t>
            </a:r>
            <a:r>
              <a:rPr lang="en-US" dirty="0" err="1"/>
              <a:t>initial_token</a:t>
            </a:r>
            <a:r>
              <a:rPr lang="en-US" b="0" i="0" dirty="0" err="1">
                <a:solidFill>
                  <a:srgbClr val="FFFFFF"/>
                </a:solidFill>
                <a:effectLst/>
                <a:latin typeface="Lato" panose="020F0502020204030203" pitchFamily="34" charset="0"/>
              </a:rPr>
              <a:t>property</a:t>
            </a:r>
            <a:r>
              <a:rPr lang="en-US" b="0" i="0" dirty="0">
                <a:solidFill>
                  <a:srgbClr val="FFFFFF"/>
                </a:solidFill>
                <a:effectLst/>
                <a:latin typeface="Lato" panose="020F0502020204030203" pitchFamily="34" charset="0"/>
              </a:rPr>
              <a:t> in </a:t>
            </a:r>
            <a:r>
              <a:rPr lang="en-US" dirty="0" err="1"/>
              <a:t>cassandra.yaml</a:t>
            </a:r>
            <a:r>
              <a:rPr lang="en-US" b="0" i="0" dirty="0">
                <a:solidFill>
                  <a:srgbClr val="FFFFFF"/>
                </a:solidFill>
                <a:effectLst/>
                <a:latin typeface="Lato" panose="020F0502020204030203" pitchFamily="34" charset="0"/>
              </a:rPr>
              <a:t>. A possible token distribution (using</a:t>
            </a:r>
            <a:r>
              <a:rPr lang="en-US" dirty="0"/>
              <a:t>Murmur3Partitioner</a:t>
            </a:r>
            <a:r>
              <a:rPr lang="en-US" b="0" i="0" dirty="0">
                <a:solidFill>
                  <a:srgbClr val="FFFFFF"/>
                </a:solidFill>
                <a:effectLst/>
                <a:latin typeface="Lato" panose="020F0502020204030203" pitchFamily="34" charset="0"/>
              </a:rPr>
              <a:t>) with single token ranges assigned per node is as follows:</a:t>
            </a:r>
          </a:p>
          <a:p>
            <a:pPr marL="158750" indent="0">
              <a:buNone/>
            </a:pPr>
            <a:endParaRPr lang="en-US" b="0" i="0" dirty="0">
              <a:solidFill>
                <a:srgbClr val="FFFFFF"/>
              </a:solidFill>
              <a:effectLst/>
              <a:uFillTx/>
              <a:latin typeface="Lato" panose="020F0502020204030203" pitchFamily="34" charset="0"/>
            </a:endParaRPr>
          </a:p>
          <a:p>
            <a:pPr marL="158750" indent="0">
              <a:buNone/>
            </a:pPr>
            <a:r>
              <a:rPr lang="en-US" b="0" i="0" dirty="0">
                <a:solidFill>
                  <a:srgbClr val="FFFFFF"/>
                </a:solidFill>
                <a:effectLst/>
                <a:latin typeface="Lato" panose="020F0502020204030203" pitchFamily="34" charset="0"/>
              </a:rPr>
              <a:t>Table: An example of the token range assignments for a five-node cluster, where each node is assigned responsibility for a single, contiguous token range</a:t>
            </a:r>
            <a:endParaRPr dirty="0">
              <a:uFillTx/>
            </a:endParaRPr>
          </a:p>
        </p:txBody>
      </p:sp>
    </p:spTree>
    <p:extLst>
      <p:ext uri="{BB962C8B-B14F-4D97-AF65-F5344CB8AC3E}">
        <p14:creationId xmlns:p14="http://schemas.microsoft.com/office/powerpoint/2010/main" val="22046494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sz="1100" b="0" i="0" u="none" strike="noStrike" cap="none" dirty="0">
                <a:solidFill>
                  <a:srgbClr val="000000"/>
                </a:solidFill>
                <a:effectLst/>
                <a:uFillTx/>
                <a:latin typeface="Arial"/>
                <a:ea typeface="Arial"/>
                <a:cs typeface="Arial"/>
                <a:sym typeface="Arial"/>
              </a:rPr>
              <a:t>With one node responsible for a single, contiguous token range, nodes would follow each other in the ring. When rows are written to the node determined by the hashed token value of their partition key, their remaining replicas are written to ancillary ranges on additional nodes. The additional nodes designated to hold secondary ranges of data are determined by walking the ring (or data center, depending on replication strategy) in a clockwise direction:</a:t>
            </a:r>
          </a:p>
          <a:p>
            <a:pPr marL="158750" indent="0">
              <a:buNone/>
            </a:pPr>
            <a:r>
              <a:rPr lang="en-US" b="0" i="0" dirty="0">
                <a:solidFill>
                  <a:srgbClr val="FFFFFF"/>
                </a:solidFill>
                <a:effectLst/>
                <a:latin typeface="Lato" panose="020F0502020204030203" pitchFamily="34" charset="0"/>
              </a:rPr>
              <a:t>Figure : A five-node cluster (non-</a:t>
            </a:r>
            <a:r>
              <a:rPr lang="en-US" b="0" i="0" dirty="0" err="1">
                <a:solidFill>
                  <a:srgbClr val="FFFFFF"/>
                </a:solidFill>
                <a:effectLst/>
                <a:latin typeface="Lato" panose="020F0502020204030203" pitchFamily="34" charset="0"/>
              </a:rPr>
              <a:t>vnodes</a:t>
            </a:r>
            <a:r>
              <a:rPr lang="en-US" b="0" i="0" dirty="0">
                <a:solidFill>
                  <a:srgbClr val="FFFFFF"/>
                </a:solidFill>
                <a:effectLst/>
                <a:latin typeface="Lato" panose="020F0502020204030203" pitchFamily="34" charset="0"/>
              </a:rPr>
              <a:t>) illustrating how one node follows another based on their start and end token ranges</a:t>
            </a:r>
            <a:endParaRPr dirty="0">
              <a:uFillTx/>
            </a:endParaRPr>
          </a:p>
        </p:txBody>
      </p:sp>
    </p:spTree>
    <p:extLst>
      <p:ext uri="{BB962C8B-B14F-4D97-AF65-F5344CB8AC3E}">
        <p14:creationId xmlns:p14="http://schemas.microsoft.com/office/powerpoint/2010/main" val="24975755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FFFFFF"/>
                </a:solidFill>
                <a:effectLst/>
                <a:latin typeface="Lato" panose="020F0502020204030203" pitchFamily="34" charset="0"/>
              </a:rPr>
              <a:t>For example, consider the </a:t>
            </a:r>
            <a:r>
              <a:rPr lang="en-US" dirty="0" err="1"/>
              <a:t>hi_scores_by_game</a:t>
            </a:r>
            <a:r>
              <a:rPr lang="en-US" b="0" i="0" dirty="0">
                <a:solidFill>
                  <a:srgbClr val="FFFFFF"/>
                </a:solidFill>
                <a:effectLst/>
                <a:latin typeface="Lato" panose="020F0502020204030203" pitchFamily="34" charset="0"/>
              </a:rPr>
              <a:t> table from the previous lesson. As that table uses </a:t>
            </a:r>
            <a:r>
              <a:rPr lang="en-US" dirty="0"/>
              <a:t>game</a:t>
            </a:r>
            <a:r>
              <a:rPr lang="en-US" b="0" i="0" dirty="0">
                <a:solidFill>
                  <a:srgbClr val="FFFFFF"/>
                </a:solidFill>
                <a:effectLst/>
                <a:latin typeface="Lato" panose="020F0502020204030203" pitchFamily="34" charset="0"/>
              </a:rPr>
              <a:t> as its partition key, data stored in that table will be written to a node based on the hash of the value it has for </a:t>
            </a:r>
            <a:r>
              <a:rPr lang="en-US" dirty="0"/>
              <a:t>game</a:t>
            </a:r>
            <a:r>
              <a:rPr lang="en-US" b="0" i="0" dirty="0">
                <a:solidFill>
                  <a:srgbClr val="FFFFFF"/>
                </a:solidFill>
                <a:effectLst/>
                <a:latin typeface="Lato" panose="020F0502020204030203" pitchFamily="34" charset="0"/>
              </a:rPr>
              <a:t>. </a:t>
            </a:r>
          </a:p>
          <a:p>
            <a:pPr marL="158750" indent="0">
              <a:buNone/>
            </a:pPr>
            <a:endParaRPr lang="en-US" b="0" i="0" dirty="0">
              <a:solidFill>
                <a:srgbClr val="FFFFFF"/>
              </a:solidFill>
              <a:effectLst/>
              <a:uFillTx/>
              <a:latin typeface="Lato" panose="020F0502020204030203" pitchFamily="34" charset="0"/>
            </a:endParaRPr>
          </a:p>
          <a:p>
            <a:pPr marL="158750" indent="0">
              <a:buNone/>
            </a:pPr>
            <a:r>
              <a:rPr lang="en-US" dirty="0">
                <a:uFillTx/>
              </a:rPr>
              <a:t>The partition key value of Pacman hashes to a token of 4538621633640690522. Based on the figures depicting the preceding five-node cluster, node four is primarily responsible for this data, as the token falls between 1844674407370955162 and 5534023222112865484.</a:t>
            </a:r>
            <a:endParaRPr dirty="0">
              <a:uFillTx/>
            </a:endParaRPr>
          </a:p>
        </p:txBody>
      </p:sp>
    </p:spTree>
    <p:extLst>
      <p:ext uri="{BB962C8B-B14F-4D97-AF65-F5344CB8AC3E}">
        <p14:creationId xmlns:p14="http://schemas.microsoft.com/office/powerpoint/2010/main" val="17221735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FFFFFF"/>
                </a:solidFill>
                <a:effectLst/>
                <a:latin typeface="Lato" panose="020F0502020204030203" pitchFamily="34" charset="0"/>
              </a:rPr>
              <a:t>If all five of the nodes are in the </a:t>
            </a:r>
            <a:r>
              <a:rPr lang="en-US" b="0" i="0" dirty="0" err="1">
                <a:solidFill>
                  <a:srgbClr val="FFFFFF"/>
                </a:solidFill>
                <a:effectLst/>
                <a:latin typeface="Lato" panose="020F0502020204030203" pitchFamily="34" charset="0"/>
              </a:rPr>
              <a:t>ClockworkAngels</a:t>
            </a:r>
            <a:r>
              <a:rPr lang="en-US" b="0" i="0" dirty="0">
                <a:solidFill>
                  <a:srgbClr val="FFFFFF"/>
                </a:solidFill>
                <a:effectLst/>
                <a:latin typeface="Lato" panose="020F0502020204030203" pitchFamily="34" charset="0"/>
              </a:rPr>
              <a:t> data center, then the nodes responsible for the two additional replicas can be found by traversing the ring in a clockwise manner. In this case, node zero is responsible for the second replica of the Pacman high score data, and node one is responsible for the third replica.</a:t>
            </a:r>
          </a:p>
          <a:p>
            <a:pPr marL="457200" marR="457200" algn="l"/>
            <a:r>
              <a:rPr lang="en-US" b="0" i="0" dirty="0">
                <a:solidFill>
                  <a:srgbClr val="FFFFFF"/>
                </a:solidFill>
                <a:effectLst/>
                <a:latin typeface="Montserrat-subs"/>
              </a:rPr>
              <a:t>Note</a:t>
            </a:r>
          </a:p>
          <a:p>
            <a:pPr marL="457200" marR="457200" algn="l"/>
            <a:r>
              <a:rPr lang="en-US" b="0" i="0" dirty="0" err="1">
                <a:solidFill>
                  <a:srgbClr val="FFFFFF"/>
                </a:solidFill>
                <a:effectLst/>
                <a:latin typeface="Lato" panose="020F0502020204030203" pitchFamily="34" charset="0"/>
              </a:rPr>
              <a:t>NetworkTopologyStrategy</a:t>
            </a:r>
            <a:r>
              <a:rPr lang="en-US" b="0" i="0" dirty="0">
                <a:solidFill>
                  <a:srgbClr val="FFFFFF"/>
                </a:solidFill>
                <a:effectLst/>
                <a:latin typeface="Lato" panose="020F0502020204030203" pitchFamily="34" charset="0"/>
              </a:rPr>
              <a:t> also takes logical rack definition into account. When determining additional replica placement, this strategy will attempt to place replicas on different racks, to help maintain availability in the event of a rack failure scenario.</a:t>
            </a:r>
          </a:p>
          <a:p>
            <a:pPr marL="158750" indent="0">
              <a:buNone/>
            </a:pPr>
            <a:endParaRPr dirty="0">
              <a:uFillTx/>
            </a:endParaRPr>
          </a:p>
        </p:txBody>
      </p:sp>
    </p:spTree>
    <p:extLst>
      <p:ext uri="{BB962C8B-B14F-4D97-AF65-F5344CB8AC3E}">
        <p14:creationId xmlns:p14="http://schemas.microsoft.com/office/powerpoint/2010/main" val="1027722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This is useful for providing data locality for an application or service layer, as well as for working with Cassandra instances that have been deployed in different regions of a public cloud.</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Cassandra clusters can scale to suit both expanding disk footprint and higher operational throughput. Essentially, this means that each cluster becomes responsible for a smaller percentage of the total data size.</a:t>
            </a:r>
          </a:p>
          <a:p>
            <a:pPr marL="158750" indent="0">
              <a:buNone/>
            </a:pPr>
            <a:endParaRPr dirty="0">
              <a:uFillTx/>
            </a:endParaRPr>
          </a:p>
        </p:txBody>
      </p:sp>
    </p:spTree>
    <p:extLst>
      <p:ext uri="{BB962C8B-B14F-4D97-AF65-F5344CB8AC3E}">
        <p14:creationId xmlns:p14="http://schemas.microsoft.com/office/powerpoint/2010/main" val="2276534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marL="158750" indent="0">
              <a:buNone/>
            </a:pPr>
            <a:r>
              <a:rPr lang="en-US" b="0" i="0" dirty="0">
                <a:solidFill>
                  <a:srgbClr val="FFFFFF"/>
                </a:solidFill>
                <a:effectLst/>
                <a:latin typeface="Lato" panose="020F0502020204030203" pitchFamily="34" charset="0"/>
              </a:rPr>
              <a:t>Newer versions of Apache Cassandra have an option to use virtual nodes, better known as </a:t>
            </a:r>
            <a:r>
              <a:rPr lang="en-US" b="1" i="0" dirty="0" err="1">
                <a:solidFill>
                  <a:srgbClr val="FFFFFF"/>
                </a:solidFill>
                <a:effectLst/>
                <a:latin typeface="Lato" panose="020F0502020204030203" pitchFamily="34" charset="0"/>
              </a:rPr>
              <a:t>vnodes</a:t>
            </a:r>
            <a:r>
              <a:rPr lang="en-US" b="0" i="0" dirty="0">
                <a:solidFill>
                  <a:srgbClr val="FFFFFF"/>
                </a:solidFill>
                <a:effectLst/>
                <a:latin typeface="Lato" panose="020F0502020204030203" pitchFamily="34" charset="0"/>
              </a:rPr>
              <a:t>. Using </a:t>
            </a:r>
            <a:r>
              <a:rPr lang="en-US" b="0" i="0" dirty="0" err="1">
                <a:solidFill>
                  <a:srgbClr val="FFFFFF"/>
                </a:solidFill>
                <a:effectLst/>
                <a:latin typeface="Lato" panose="020F0502020204030203" pitchFamily="34" charset="0"/>
              </a:rPr>
              <a:t>vnodes</a:t>
            </a:r>
            <a:r>
              <a:rPr lang="en-US" b="0" i="0" dirty="0">
                <a:solidFill>
                  <a:srgbClr val="FFFFFF"/>
                </a:solidFill>
                <a:effectLst/>
                <a:latin typeface="Lato" panose="020F0502020204030203" pitchFamily="34" charset="0"/>
              </a:rPr>
              <a:t>, each node is assigned several non-contiguous token ranges. This helps the cluster to better balance its data load:</a:t>
            </a:r>
          </a:p>
          <a:p>
            <a:pPr marL="158750" indent="0">
              <a:buNone/>
            </a:pPr>
            <a:endParaRPr lang="en-US" b="0" i="0" dirty="0">
              <a:solidFill>
                <a:srgbClr val="FFFFFF"/>
              </a:solidFill>
              <a:effectLst/>
              <a:uFillTx/>
              <a:latin typeface="Lato" panose="020F0502020204030203" pitchFamily="34" charset="0"/>
            </a:endParaRPr>
          </a:p>
          <a:p>
            <a:pPr marL="158750" indent="0">
              <a:buNone/>
            </a:pPr>
            <a:r>
              <a:rPr lang="en-US" b="0" i="0" dirty="0">
                <a:solidFill>
                  <a:srgbClr val="FFFFFF"/>
                </a:solidFill>
                <a:effectLst/>
                <a:latin typeface="Lato" panose="020F0502020204030203" pitchFamily="34" charset="0"/>
              </a:rPr>
              <a:t>Table : An example of the token range distribution for a five-node cluster using </a:t>
            </a:r>
            <a:r>
              <a:rPr lang="en-US" b="0" i="0" dirty="0" err="1">
                <a:solidFill>
                  <a:srgbClr val="FFFFFF"/>
                </a:solidFill>
                <a:effectLst/>
                <a:latin typeface="Lato" panose="020F0502020204030203" pitchFamily="34" charset="0"/>
              </a:rPr>
              <a:t>vnodes</a:t>
            </a:r>
            <a:r>
              <a:rPr lang="en-US" b="0" i="0" dirty="0">
                <a:solidFill>
                  <a:srgbClr val="FFFFFF"/>
                </a:solidFill>
                <a:effectLst/>
                <a:latin typeface="Lato" panose="020F0502020204030203" pitchFamily="34" charset="0"/>
              </a:rPr>
              <a:t>. Each node is assigned responsibility for three, non-contiguous token ranges. Smaller numbers were used in this example for brevity.</a:t>
            </a:r>
          </a:p>
          <a:p>
            <a:pPr marL="158750" indent="0">
              <a:buNone/>
            </a:pPr>
            <a:endParaRPr lang="en-US" b="0" i="0" dirty="0">
              <a:solidFill>
                <a:srgbClr val="FFFFFF"/>
              </a:solidFill>
              <a:effectLst/>
              <a:uFillTx/>
              <a:latin typeface="Lato" panose="020F0502020204030203" pitchFamily="34" charset="0"/>
            </a:endParaRPr>
          </a:p>
          <a:p>
            <a:pPr marL="158750" indent="0">
              <a:buNone/>
            </a:pPr>
            <a:r>
              <a:rPr lang="en-US" dirty="0">
                <a:uFillTx/>
              </a:rPr>
              <a:t>While the application of virtual nodes may seem more chaotic, it has several benefits over single, manually-specified token ranges per node:</a:t>
            </a:r>
          </a:p>
          <a:p>
            <a:pPr marL="158750" indent="0">
              <a:buNone/>
            </a:pPr>
            <a:endParaRPr lang="en-US" dirty="0">
              <a:uFillTx/>
            </a:endParaRPr>
          </a:p>
          <a:p>
            <a:pPr marL="158750" indent="0">
              <a:buNone/>
            </a:pPr>
            <a:r>
              <a:rPr lang="en-US" dirty="0">
                <a:uFillTx/>
              </a:rPr>
              <a:t>Provides better data distribution over manually-assigned tokens.</a:t>
            </a:r>
          </a:p>
          <a:p>
            <a:pPr marL="158750" indent="0">
              <a:buNone/>
            </a:pPr>
            <a:r>
              <a:rPr lang="en-US" dirty="0">
                <a:uFillTx/>
              </a:rPr>
              <a:t>More numerous, multiple token ranges per node allows multiple nodes to participate in bootstrapping and streaming data to a new node.</a:t>
            </a:r>
          </a:p>
          <a:p>
            <a:pPr marL="158750" indent="0">
              <a:buNone/>
            </a:pPr>
            <a:r>
              <a:rPr lang="en-US" dirty="0">
                <a:uFillTx/>
              </a:rPr>
              <a:t>Allows for automatic token range recalculation. This is useful when new nodes are added to the cluster, to prevent the existing nodes from needing to be reconfigured and bounced (restarted).</a:t>
            </a:r>
          </a:p>
          <a:p>
            <a:pPr marL="158750" indent="0">
              <a:buNone/>
            </a:pPr>
            <a:r>
              <a:rPr lang="en-US" dirty="0">
                <a:uFillTx/>
              </a:rPr>
              <a:t>Note</a:t>
            </a:r>
          </a:p>
          <a:p>
            <a:pPr marL="158750" indent="0">
              <a:buNone/>
            </a:pPr>
            <a:r>
              <a:rPr lang="en-US" dirty="0">
                <a:uFillTx/>
              </a:rPr>
              <a:t>Cassandra 3.0 uses a new token-allocation algorithm that allows the distribution of data to be optimized for a specific </a:t>
            </a:r>
            <a:r>
              <a:rPr lang="en-US" dirty="0" err="1">
                <a:uFillTx/>
              </a:rPr>
              <a:t>keyspace</a:t>
            </a:r>
            <a:r>
              <a:rPr lang="en-US" dirty="0">
                <a:uFillTx/>
              </a:rPr>
              <a:t>. Invoking this algorithm is only possible when using </a:t>
            </a:r>
            <a:r>
              <a:rPr lang="en-US" dirty="0" err="1">
                <a:uFillTx/>
              </a:rPr>
              <a:t>vnodes</a:t>
            </a:r>
            <a:r>
              <a:rPr lang="en-US" dirty="0">
                <a:uFillTx/>
              </a:rPr>
              <a:t> and Murmur3Partitioner. It requires that a </a:t>
            </a:r>
            <a:r>
              <a:rPr lang="en-US" dirty="0" err="1">
                <a:uFillTx/>
              </a:rPr>
              <a:t>keyspace</a:t>
            </a:r>
            <a:r>
              <a:rPr lang="en-US" dirty="0">
                <a:uFillTx/>
              </a:rPr>
              <a:t> be specified for the </a:t>
            </a:r>
            <a:r>
              <a:rPr lang="en-US" dirty="0" err="1">
                <a:uFillTx/>
              </a:rPr>
              <a:t>allocate_tokens_for_keyspace</a:t>
            </a:r>
            <a:r>
              <a:rPr lang="en-US" dirty="0">
                <a:uFillTx/>
              </a:rPr>
              <a:t> property in the </a:t>
            </a:r>
            <a:r>
              <a:rPr lang="en-US" dirty="0" err="1">
                <a:uFillTx/>
              </a:rPr>
              <a:t>cassandra.yaml</a:t>
            </a:r>
            <a:r>
              <a:rPr lang="en-US" dirty="0">
                <a:uFillTx/>
              </a:rPr>
              <a:t> file. You can refer to Apache Software Foundation (2016). Documentation: Adding, replacing, moving and removing nodes, retrieved on 20180418 from: http://cassandra.apache.org/doc/latest/operating/topo_changes.html.</a:t>
            </a:r>
          </a:p>
          <a:p>
            <a:pPr marL="158750" indent="0">
              <a:buNone/>
            </a:pPr>
            <a:endParaRPr lang="en-US" dirty="0">
              <a:uFillTx/>
            </a:endParaRPr>
          </a:p>
        </p:txBody>
      </p:sp>
    </p:spTree>
    <p:extLst>
      <p:ext uri="{BB962C8B-B14F-4D97-AF65-F5344CB8AC3E}">
        <p14:creationId xmlns:p14="http://schemas.microsoft.com/office/powerpoint/2010/main" val="29480587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FFFFFF"/>
                </a:solidFill>
                <a:effectLst/>
                <a:latin typeface="Lato" panose="020F0502020204030203" pitchFamily="34" charset="0"/>
              </a:rPr>
              <a:t>Understanding how Cassandra handles writes is key to knowing how to build applications on top of it. The following is a high-level diagram of how the Cassandra write path works:</a:t>
            </a:r>
          </a:p>
          <a:p>
            <a:pPr marL="158750" indent="0">
              <a:buNone/>
            </a:pPr>
            <a:r>
              <a:rPr lang="en-US" b="0" i="0" dirty="0">
                <a:solidFill>
                  <a:srgbClr val="FFFFFF"/>
                </a:solidFill>
                <a:effectLst/>
                <a:latin typeface="Lato" panose="020F0502020204030203" pitchFamily="34" charset="0"/>
              </a:rPr>
              <a:t>Figure : An illustration of the Cassandra write path, showing how writes are applied both to in-memory and on-disk structures</a:t>
            </a:r>
          </a:p>
          <a:p>
            <a:pPr marL="158750" indent="0">
              <a:buNone/>
            </a:pPr>
            <a:endParaRPr dirty="0">
              <a:uFillTx/>
            </a:endParaRPr>
          </a:p>
        </p:txBody>
      </p:sp>
    </p:spTree>
    <p:extLst>
      <p:ext uri="{BB962C8B-B14F-4D97-AF65-F5344CB8AC3E}">
        <p14:creationId xmlns:p14="http://schemas.microsoft.com/office/powerpoint/2010/main" val="40310540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FFFFFF"/>
                </a:solidFill>
                <a:effectLst/>
                <a:latin typeface="Lato" panose="020F0502020204030203" pitchFamily="34" charset="0"/>
              </a:rPr>
              <a:t>Once a flush of the </a:t>
            </a:r>
            <a:r>
              <a:rPr lang="en-US" b="0" i="0" dirty="0" err="1">
                <a:solidFill>
                  <a:srgbClr val="FFFFFF"/>
                </a:solidFill>
                <a:effectLst/>
                <a:latin typeface="Lato" panose="020F0502020204030203" pitchFamily="34" charset="0"/>
              </a:rPr>
              <a:t>memtable</a:t>
            </a:r>
            <a:r>
              <a:rPr lang="en-US" b="0" i="0" dirty="0">
                <a:solidFill>
                  <a:srgbClr val="FFFFFF"/>
                </a:solidFill>
                <a:effectLst/>
                <a:latin typeface="Lato" panose="020F0502020204030203" pitchFamily="34" charset="0"/>
              </a:rPr>
              <a:t> is triggered, the data stored in memory is written to the sorted string table files (</a:t>
            </a:r>
            <a:r>
              <a:rPr lang="en-US" b="1" i="0" dirty="0" err="1">
                <a:solidFill>
                  <a:srgbClr val="FFFFFF"/>
                </a:solidFill>
                <a:effectLst/>
                <a:latin typeface="Lato" panose="020F0502020204030203" pitchFamily="34" charset="0"/>
              </a:rPr>
              <a:t>SSTables</a:t>
            </a:r>
            <a:r>
              <a:rPr lang="en-US" b="0" i="0" dirty="0">
                <a:solidFill>
                  <a:srgbClr val="FFFFFF"/>
                </a:solidFill>
                <a:effectLst/>
                <a:latin typeface="Lato" panose="020F0502020204030203" pitchFamily="34" charset="0"/>
              </a:rPr>
              <a:t>) on-disk. The data is sorted by token value in memory, and then written to disk in sequential order. This is why Cassandra is known for its log-based, append-only storage engine.</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200" b="0" i="0" u="none" strike="noStrike" kern="0" cap="none" spc="0" normalizeH="0" baseline="0" noProof="0" dirty="0">
                <a:ln>
                  <a:noFill/>
                </a:ln>
                <a:solidFill>
                  <a:srgbClr val="000000"/>
                </a:solidFill>
                <a:effectLst/>
                <a:uLnTx/>
                <a:uFillTx/>
                <a:latin typeface="Arial"/>
                <a:cs typeface="Arial"/>
                <a:sym typeface="Arial"/>
              </a:rPr>
              <a:t>Data cannot be deleted. Deletes are considered to be writes, and are written as structures called tombstones.</a:t>
            </a:r>
          </a:p>
          <a:p>
            <a:pPr marL="158750" indent="0">
              <a:buNone/>
            </a:pPr>
            <a:endParaRPr dirty="0">
              <a:uFillTx/>
            </a:endParaRPr>
          </a:p>
        </p:txBody>
      </p:sp>
    </p:spTree>
    <p:extLst>
      <p:ext uri="{BB962C8B-B14F-4D97-AF65-F5344CB8AC3E}">
        <p14:creationId xmlns:p14="http://schemas.microsoft.com/office/powerpoint/2010/main" val="23652756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85000" lnSpcReduction="10000"/>
          </a:bodyPr>
          <a:lstStyle/>
          <a:p>
            <a:pPr marL="158750" indent="0">
              <a:buNone/>
            </a:pPr>
            <a:r>
              <a:rPr lang="en-US" b="0" i="0" dirty="0">
                <a:solidFill>
                  <a:srgbClr val="FFFFFF"/>
                </a:solidFill>
                <a:effectLst/>
                <a:latin typeface="Lato" panose="020F0502020204030203" pitchFamily="34" charset="0"/>
              </a:rPr>
              <a:t>The Cassandra read path is somewhat more complex. Similar to the write path, structures in-memory and on-disk structures are examined, and then reconciled:</a:t>
            </a:r>
          </a:p>
          <a:p>
            <a:pPr marL="158750" indent="0">
              <a:buNone/>
            </a:pPr>
            <a:endParaRPr lang="en-US" b="0" i="0" dirty="0">
              <a:solidFill>
                <a:srgbClr val="FFFFFF"/>
              </a:solidFill>
              <a:effectLst/>
              <a:uFillTx/>
              <a:latin typeface="Lato" panose="020F0502020204030203" pitchFamily="34" charset="0"/>
            </a:endParaRPr>
          </a:p>
          <a:p>
            <a:pPr algn="l"/>
            <a:r>
              <a:rPr lang="en-US" b="0" i="0" dirty="0">
                <a:solidFill>
                  <a:srgbClr val="FFFFFF"/>
                </a:solidFill>
                <a:effectLst/>
                <a:latin typeface="Lato" panose="020F0502020204030203" pitchFamily="34" charset="0"/>
              </a:rPr>
              <a:t>Figure: An illustration of the Cassandra read path, illustrating how the different in-memory and on-disk structures work together to satisfy query operations</a:t>
            </a:r>
          </a:p>
          <a:p>
            <a:pPr algn="l"/>
            <a:endParaRPr lang="en-US" b="0" i="0" dirty="0">
              <a:solidFill>
                <a:srgbClr val="FFFFFF"/>
              </a:solidFill>
              <a:effectLst/>
              <a:latin typeface="Lato" panose="020F0502020204030203" pitchFamily="34" charset="0"/>
            </a:endParaRPr>
          </a:p>
          <a:p>
            <a:pPr marL="158750" indent="0" algn="l">
              <a:buNone/>
            </a:pPr>
            <a:r>
              <a:rPr lang="en-US" b="0" i="0" dirty="0">
                <a:solidFill>
                  <a:srgbClr val="FFFFFF"/>
                </a:solidFill>
                <a:effectLst/>
                <a:latin typeface="Lato" panose="020F0502020204030203" pitchFamily="34" charset="0"/>
              </a:rPr>
              <a:t>As shown in the figure, a node handling a read operation will send that request on two different paths. One path checks the </a:t>
            </a:r>
            <a:r>
              <a:rPr lang="en-US" b="0" i="0" dirty="0" err="1">
                <a:solidFill>
                  <a:srgbClr val="FFFFFF"/>
                </a:solidFill>
                <a:effectLst/>
                <a:latin typeface="Lato" panose="020F0502020204030203" pitchFamily="34" charset="0"/>
              </a:rPr>
              <a:t>memtables</a:t>
            </a:r>
            <a:r>
              <a:rPr lang="en-US" b="0" i="0" dirty="0">
                <a:solidFill>
                  <a:srgbClr val="FFFFFF"/>
                </a:solidFill>
                <a:effectLst/>
                <a:latin typeface="Lato" panose="020F0502020204030203" pitchFamily="34" charset="0"/>
              </a:rPr>
              <a:t> (in RAM) for the requested data.</a:t>
            </a:r>
          </a:p>
          <a:p>
            <a:pPr marL="158750" indent="0" algn="l">
              <a:buNone/>
            </a:pPr>
            <a:endParaRPr lang="en-US" b="0" i="0" dirty="0">
              <a:solidFill>
                <a:srgbClr val="FFFFFF"/>
              </a:solidFill>
              <a:effectLst/>
              <a:latin typeface="Lato" panose="020F0502020204030203" pitchFamily="34" charset="0"/>
            </a:endParaRPr>
          </a:p>
          <a:p>
            <a:pPr marL="158750" indent="0" algn="l">
              <a:buNone/>
            </a:pPr>
            <a:r>
              <a:rPr lang="en-US" b="0" i="0" dirty="0">
                <a:solidFill>
                  <a:srgbClr val="FFFFFF"/>
                </a:solidFill>
                <a:effectLst/>
                <a:latin typeface="Lato" panose="020F0502020204030203" pitchFamily="34" charset="0"/>
              </a:rPr>
              <a:t>If row-caching is enabled (it is disabled by default), it is checked for the requested row, followed by the bloom filter. The bloom filter (</a:t>
            </a:r>
            <a:r>
              <a:rPr lang="en-US" b="0" i="0" dirty="0" err="1">
                <a:solidFill>
                  <a:srgbClr val="FFFFFF"/>
                </a:solidFill>
                <a:effectLst/>
                <a:latin typeface="Lato" panose="020F0502020204030203" pitchFamily="34" charset="0"/>
              </a:rPr>
              <a:t>Ploetz</a:t>
            </a:r>
            <a:r>
              <a:rPr lang="en-US" b="0" i="0" dirty="0">
                <a:solidFill>
                  <a:srgbClr val="FFFFFF"/>
                </a:solidFill>
                <a:effectLst/>
                <a:latin typeface="Lato" panose="020F0502020204030203" pitchFamily="34" charset="0"/>
              </a:rPr>
              <a:t>, et-al 2018) is a probability-based structure in RAM, which speeds up reads from disk by determining which </a:t>
            </a:r>
            <a:r>
              <a:rPr lang="en-US" b="0" i="0" dirty="0" err="1">
                <a:solidFill>
                  <a:srgbClr val="FFFFFF"/>
                </a:solidFill>
                <a:effectLst/>
                <a:latin typeface="Lato" panose="020F0502020204030203" pitchFamily="34" charset="0"/>
              </a:rPr>
              <a:t>SSTables</a:t>
            </a:r>
            <a:r>
              <a:rPr lang="en-US" b="0" i="0" dirty="0">
                <a:solidFill>
                  <a:srgbClr val="FFFFFF"/>
                </a:solidFill>
                <a:effectLst/>
                <a:latin typeface="Lato" panose="020F0502020204030203" pitchFamily="34" charset="0"/>
              </a:rPr>
              <a:t> are likely to contain the requested data.</a:t>
            </a:r>
          </a:p>
          <a:p>
            <a:pPr marL="158750" indent="0" algn="l">
              <a:buNone/>
            </a:pPr>
            <a:endParaRPr lang="en-US" b="0" i="0" dirty="0">
              <a:solidFill>
                <a:srgbClr val="FFFFFF"/>
              </a:solidFill>
              <a:effectLst/>
              <a:latin typeface="Lato" panose="020F0502020204030203" pitchFamily="34" charset="0"/>
            </a:endParaRPr>
          </a:p>
          <a:p>
            <a:pPr marL="158750" indent="0" algn="l">
              <a:buNone/>
            </a:pPr>
            <a:r>
              <a:rPr lang="en-US" b="0" i="0" dirty="0">
                <a:solidFill>
                  <a:srgbClr val="FFFFFF"/>
                </a:solidFill>
                <a:effectLst/>
                <a:latin typeface="Lato" panose="020F0502020204030203" pitchFamily="34" charset="0"/>
              </a:rPr>
              <a:t>If the response from the bloom filter is negative, the partition key cache is examined. Unlike the row cache, the partition key cache is enabled by default, and its size is configurable (it defaults to the smaller value of either 5% of available heap or 100 MB). If the requested partition key is located within the partition key cache, its result is then sent to the compression offset. The compression offset is a dictionary/map that contains the on-disk locations for all partition data (</a:t>
            </a:r>
            <a:r>
              <a:rPr lang="en-US" b="0" i="0" dirty="0" err="1">
                <a:solidFill>
                  <a:srgbClr val="FFFFFF"/>
                </a:solidFill>
                <a:effectLst/>
                <a:latin typeface="Lato" panose="020F0502020204030203" pitchFamily="34" charset="0"/>
              </a:rPr>
              <a:t>SSTables</a:t>
            </a:r>
            <a:r>
              <a:rPr lang="en-US" b="0" i="0" dirty="0">
                <a:solidFill>
                  <a:srgbClr val="FFFFFF"/>
                </a:solidFill>
                <a:effectLst/>
                <a:latin typeface="Lato" panose="020F0502020204030203" pitchFamily="34" charset="0"/>
              </a:rPr>
              <a:t>).</a:t>
            </a:r>
          </a:p>
          <a:p>
            <a:pPr marL="158750" indent="0" algn="l">
              <a:buNone/>
            </a:pPr>
            <a:endParaRPr lang="en-US" b="0" i="0" dirty="0">
              <a:solidFill>
                <a:srgbClr val="FFFFFF"/>
              </a:solidFill>
              <a:effectLst/>
              <a:latin typeface="Lato" panose="020F0502020204030203" pitchFamily="34" charset="0"/>
            </a:endParaRPr>
          </a:p>
          <a:p>
            <a:pPr marL="158750" indent="0" algn="l">
              <a:buNone/>
            </a:pPr>
            <a:r>
              <a:rPr lang="en-US" b="0" i="0" dirty="0">
                <a:solidFill>
                  <a:srgbClr val="FFFFFF"/>
                </a:solidFill>
                <a:effectLst/>
                <a:latin typeface="Lato" panose="020F0502020204030203" pitchFamily="34" charset="0"/>
              </a:rPr>
              <a:t>If the partition key cache does not contain the requested key, the request is routed to the partition summary instead. There the requested key is examined to obtain a range of partitions for the key, which is then sent to the partition index. The partition index contains all of the partition keys which the node is responsible for. This, in conjunction with the resultant compression offset, will lead to the appropriate </a:t>
            </a:r>
            <a:r>
              <a:rPr lang="en-US" b="0" i="0" dirty="0" err="1">
                <a:solidFill>
                  <a:srgbClr val="FFFFFF"/>
                </a:solidFill>
                <a:effectLst/>
                <a:latin typeface="Lato" panose="020F0502020204030203" pitchFamily="34" charset="0"/>
              </a:rPr>
              <a:t>SSTable</a:t>
            </a:r>
            <a:r>
              <a:rPr lang="en-US" b="0" i="0" dirty="0">
                <a:solidFill>
                  <a:srgbClr val="FFFFFF"/>
                </a:solidFill>
                <a:effectLst/>
                <a:latin typeface="Lato" panose="020F0502020204030203" pitchFamily="34" charset="0"/>
              </a:rPr>
              <a:t>(s) on-disk. The appropriate values are then read, merged with any results obtained from the </a:t>
            </a:r>
            <a:r>
              <a:rPr lang="en-US" b="0" i="0" dirty="0" err="1">
                <a:solidFill>
                  <a:srgbClr val="FFFFFF"/>
                </a:solidFill>
                <a:effectLst/>
                <a:latin typeface="Lato" panose="020F0502020204030203" pitchFamily="34" charset="0"/>
              </a:rPr>
              <a:t>memtables</a:t>
            </a:r>
            <a:r>
              <a:rPr lang="en-US" b="0" i="0" dirty="0">
                <a:solidFill>
                  <a:srgbClr val="FFFFFF"/>
                </a:solidFill>
                <a:effectLst/>
                <a:latin typeface="Lato" panose="020F0502020204030203" pitchFamily="34" charset="0"/>
              </a:rPr>
              <a:t>, and the resultant dataset is returned.</a:t>
            </a:r>
          </a:p>
          <a:p>
            <a:pPr marL="158750" indent="0" algn="l">
              <a:buNone/>
            </a:pPr>
            <a:endParaRPr lang="en-US" b="0" i="0" dirty="0">
              <a:solidFill>
                <a:srgbClr val="FFFFFF"/>
              </a:solidFill>
              <a:effectLst/>
              <a:latin typeface="Lato" panose="020F0502020204030203" pitchFamily="34" charset="0"/>
            </a:endParaRPr>
          </a:p>
          <a:p>
            <a:pPr marL="158750" indent="0" algn="l">
              <a:buNone/>
            </a:pPr>
            <a:r>
              <a:rPr lang="en-US" b="0" i="0" dirty="0">
                <a:solidFill>
                  <a:srgbClr val="FFFFFF"/>
                </a:solidFill>
                <a:effectLst/>
                <a:latin typeface="Lato" panose="020F0502020204030203" pitchFamily="34" charset="0"/>
              </a:rPr>
              <a:t>Note</a:t>
            </a:r>
          </a:p>
          <a:p>
            <a:pPr marL="158750" indent="0" algn="l">
              <a:buNone/>
            </a:pPr>
            <a:r>
              <a:rPr lang="en-US" b="0" i="0" dirty="0">
                <a:solidFill>
                  <a:srgbClr val="FFFFFF"/>
                </a:solidFill>
                <a:effectLst/>
                <a:latin typeface="Lato" panose="020F0502020204030203" pitchFamily="34" charset="0"/>
              </a:rPr>
              <a:t>Some structures in the read path are predicated on a negative search result from a prior step. Requesting data that does not exist still consumes compute resources, and may even exhibit higher read latencies than queries for data that does exist.</a:t>
            </a:r>
          </a:p>
          <a:p>
            <a:pPr marL="158750" indent="0">
              <a:buNone/>
            </a:pPr>
            <a:endParaRPr dirty="0">
              <a:uFillTx/>
            </a:endParaRPr>
          </a:p>
        </p:txBody>
      </p:sp>
    </p:spTree>
    <p:extLst>
      <p:ext uri="{BB962C8B-B14F-4D97-AF65-F5344CB8AC3E}">
        <p14:creationId xmlns:p14="http://schemas.microsoft.com/office/powerpoint/2010/main" val="1427108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When data is read, its obsoleted or deleted values are read as well, and disregarded. Therefore data models allowing for multiple in-place writes and/or deletes will not perform well.</a:t>
            </a:r>
          </a:p>
          <a:p>
            <a:pPr marL="158750" indent="0">
              <a:buNone/>
            </a:pPr>
            <a:endParaRPr dirty="0">
              <a:uFillTx/>
            </a:endParaRPr>
          </a:p>
        </p:txBody>
      </p:sp>
    </p:spTree>
    <p:extLst>
      <p:ext uri="{BB962C8B-B14F-4D97-AF65-F5344CB8AC3E}">
        <p14:creationId xmlns:p14="http://schemas.microsoft.com/office/powerpoint/2010/main" val="31450007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algn="l"/>
            <a:r>
              <a:rPr lang="en-US" b="0" i="0" dirty="0">
                <a:solidFill>
                  <a:srgbClr val="FFFFFF"/>
                </a:solidFill>
                <a:effectLst/>
                <a:latin typeface="Lato" panose="020F0502020204030203" pitchFamily="34" charset="0"/>
              </a:rPr>
              <a:t>When rows are written to disk, they are stored in different types of file. Let's take a quick look at these files, which should be present after what we did in </a:t>
            </a:r>
            <a:r>
              <a:rPr lang="en-US" b="0" i="0" u="none" strike="noStrike" dirty="0">
                <a:solidFill>
                  <a:srgbClr val="FFFFFF"/>
                </a:solidFill>
                <a:effectLst/>
                <a:latin typeface="Lato" panose="020F0502020204030203" pitchFamily="34" charset="0"/>
                <a:hlinkClick r:id="rId3">
                  <a:extLst>
                    <a:ext uri="{A12FA001-AC4F-418D-AE19-62706E023703}">
                      <ahyp:hlinkClr xmlns:ahyp="http://schemas.microsoft.com/office/drawing/2018/hyperlinkcolor" xmlns="" val="tx"/>
                    </a:ext>
                  </a:extLst>
                </a:hlinkClick>
              </a:rPr>
              <a:t>lesson 1</a:t>
            </a:r>
            <a:r>
              <a:rPr lang="en-US" b="0" i="0" dirty="0">
                <a:solidFill>
                  <a:srgbClr val="FFFFFF"/>
                </a:solidFill>
                <a:effectLst/>
                <a:latin typeface="Lato" panose="020F0502020204030203" pitchFamily="34" charset="0"/>
              </a:rPr>
              <a:t>, </a:t>
            </a:r>
            <a:r>
              <a:rPr lang="en-US" b="1" i="0" dirty="0">
                <a:solidFill>
                  <a:srgbClr val="FFFFFF"/>
                </a:solidFill>
                <a:effectLst/>
                <a:latin typeface="Lato" panose="020F0502020204030203" pitchFamily="34" charset="0"/>
              </a:rPr>
              <a:t>Quick Start</a:t>
            </a:r>
            <a:r>
              <a:rPr lang="en-US" b="0" i="0" dirty="0">
                <a:solidFill>
                  <a:srgbClr val="FFFFFF"/>
                </a:solidFill>
                <a:effectLst/>
                <a:latin typeface="Lato" panose="020F0502020204030203" pitchFamily="34" charset="0"/>
              </a:rPr>
              <a:t>.</a:t>
            </a:r>
          </a:p>
          <a:p>
            <a:pPr marL="457200" marR="457200" algn="l"/>
            <a:r>
              <a:rPr lang="en-US" b="0" i="0" dirty="0">
                <a:solidFill>
                  <a:srgbClr val="FFFFFF"/>
                </a:solidFill>
                <a:effectLst/>
                <a:latin typeface="Montserrat-subs"/>
              </a:rPr>
              <a:t>Note</a:t>
            </a:r>
          </a:p>
          <a:p>
            <a:pPr marL="457200" marR="457200" algn="l"/>
            <a:r>
              <a:rPr lang="en-US" b="0" i="0" dirty="0">
                <a:solidFill>
                  <a:srgbClr val="FFFFFF"/>
                </a:solidFill>
                <a:effectLst/>
                <a:latin typeface="Lato" panose="020F0502020204030203" pitchFamily="34" charset="0"/>
              </a:rPr>
              <a:t>If you have not followed the examples from </a:t>
            </a:r>
            <a:r>
              <a:rPr lang="en-US" b="0" i="0" u="sng" dirty="0">
                <a:solidFill>
                  <a:srgbClr val="FFFFFF"/>
                </a:solidFill>
                <a:effectLst/>
                <a:latin typeface="Lato" panose="020F0502020204030203" pitchFamily="34" charset="0"/>
                <a:hlinkClick r:id="rId3">
                  <a:extLst>
                    <a:ext uri="{A12FA001-AC4F-418D-AE19-62706E023703}">
                      <ahyp:hlinkClr xmlns:ahyp="http://schemas.microsoft.com/office/drawing/2018/hyperlinkcolor" xmlns="" val="tx"/>
                    </a:ext>
                  </a:extLst>
                </a:hlinkClick>
              </a:rPr>
              <a:t>lesson 1</a:t>
            </a:r>
            <a:r>
              <a:rPr lang="en-US" b="0" i="0" dirty="0">
                <a:solidFill>
                  <a:srgbClr val="FFFFFF"/>
                </a:solidFill>
                <a:effectLst/>
                <a:latin typeface="Lato" panose="020F0502020204030203" pitchFamily="34" charset="0"/>
              </a:rPr>
              <a:t>, </a:t>
            </a:r>
            <a:r>
              <a:rPr lang="en-US" b="1" i="0" dirty="0">
                <a:solidFill>
                  <a:srgbClr val="FFFFFF"/>
                </a:solidFill>
                <a:effectLst/>
                <a:latin typeface="Lato" panose="020F0502020204030203" pitchFamily="34" charset="0"/>
              </a:rPr>
              <a:t>Quick Start</a:t>
            </a:r>
            <a:r>
              <a:rPr lang="en-US" b="0" i="0" dirty="0">
                <a:solidFill>
                  <a:srgbClr val="FFFFFF"/>
                </a:solidFill>
                <a:effectLst/>
                <a:latin typeface="Lato" panose="020F0502020204030203" pitchFamily="34" charset="0"/>
              </a:rPr>
              <a:t>, that's okay. But some of the data to follow may be different for you.</a:t>
            </a:r>
          </a:p>
          <a:p>
            <a:pPr marL="457200" marR="457200" algn="l"/>
            <a:r>
              <a:rPr lang="en-US" b="0" i="0" dirty="0">
                <a:solidFill>
                  <a:srgbClr val="FFFFFF"/>
                </a:solidFill>
                <a:effectLst/>
                <a:latin typeface="Lato" panose="020F0502020204030203" pitchFamily="34" charset="0"/>
              </a:rPr>
              <a:t>First of all, let's cd over to where our table data is stored. By default, </a:t>
            </a:r>
            <a:r>
              <a:rPr lang="en-US" b="0" i="0" dirty="0" err="1">
                <a:solidFill>
                  <a:srgbClr val="FFFFFF"/>
                </a:solidFill>
                <a:effectLst/>
                <a:latin typeface="Lato" panose="020F0502020204030203" pitchFamily="34" charset="0"/>
              </a:rPr>
              <a:t>keyspace</a:t>
            </a:r>
            <a:r>
              <a:rPr lang="en-US" b="0" i="0" dirty="0">
                <a:solidFill>
                  <a:srgbClr val="FFFFFF"/>
                </a:solidFill>
                <a:effectLst/>
                <a:latin typeface="Lato" panose="020F0502020204030203" pitchFamily="34" charset="0"/>
              </a:rPr>
              <a:t> and table data is stored in the data/ directory, off of the $CASSANDRA_HOME directory. </a:t>
            </a:r>
          </a:p>
          <a:p>
            <a:pPr marL="158750" marR="457200" indent="0" algn="l">
              <a:buNone/>
            </a:pPr>
            <a:endParaRPr lang="en-US" b="0" i="0" dirty="0">
              <a:solidFill>
                <a:srgbClr val="FFFFFF"/>
              </a:solidFill>
              <a:effectLst/>
              <a:latin typeface="Lato" panose="020F0502020204030203" pitchFamily="34" charset="0"/>
            </a:endParaRPr>
          </a:p>
          <a:p>
            <a:pPr marL="158750" marR="457200" indent="0" algn="l">
              <a:buNone/>
            </a:pPr>
            <a:r>
              <a:rPr lang="en-US" b="0" i="0" dirty="0">
                <a:solidFill>
                  <a:srgbClr val="FFFFFF"/>
                </a:solidFill>
                <a:effectLst/>
                <a:latin typeface="Lato" panose="020F0502020204030203" pitchFamily="34" charset="0"/>
              </a:rPr>
              <a:t>The mc-1-big-TOC.txt file is the table of contents file for the directory. Listing its contents essentially shows the same list of files as we have previously. Some of the other files match up with parts of the Cassandra read path:</a:t>
            </a:r>
          </a:p>
          <a:p>
            <a:pPr marL="158750" marR="457200" indent="0" algn="l">
              <a:buNone/>
            </a:pPr>
            <a:endParaRPr lang="en-US" b="0" i="0" dirty="0">
              <a:solidFill>
                <a:srgbClr val="FFFFFF"/>
              </a:solidFill>
              <a:effectLst/>
              <a:latin typeface="Lato" panose="020F0502020204030203" pitchFamily="34" charset="0"/>
            </a:endParaRPr>
          </a:p>
          <a:p>
            <a:pPr marL="158750" marR="457200" indent="0" algn="l">
              <a:buNone/>
            </a:pPr>
            <a:r>
              <a:rPr lang="en-US" b="0" i="0" dirty="0">
                <a:solidFill>
                  <a:srgbClr val="FFFFFF"/>
                </a:solidFill>
                <a:effectLst/>
                <a:latin typeface="Lato" panose="020F0502020204030203" pitchFamily="34" charset="0"/>
              </a:rPr>
              <a:t>mc-1-big-Index.db: Primary key index (matches partition keys to their data file positions)</a:t>
            </a:r>
          </a:p>
          <a:p>
            <a:pPr marL="158750" marR="457200" indent="0" algn="l">
              <a:buNone/>
            </a:pPr>
            <a:r>
              <a:rPr lang="en-US" b="0" i="0" dirty="0">
                <a:solidFill>
                  <a:srgbClr val="FFFFFF"/>
                </a:solidFill>
                <a:effectLst/>
                <a:latin typeface="Lato" panose="020F0502020204030203" pitchFamily="34" charset="0"/>
              </a:rPr>
              <a:t>mc-1-big-Summary.db: Partition summary</a:t>
            </a:r>
          </a:p>
          <a:p>
            <a:pPr marL="158750" marR="457200" indent="0" algn="l">
              <a:buNone/>
            </a:pPr>
            <a:r>
              <a:rPr lang="en-US" b="0" i="0" dirty="0">
                <a:solidFill>
                  <a:srgbClr val="FFFFFF"/>
                </a:solidFill>
                <a:effectLst/>
                <a:latin typeface="Lato" panose="020F0502020204030203" pitchFamily="34" charset="0"/>
              </a:rPr>
              <a:t>mc-1-big-CompressionInfo.db: Compression offsets</a:t>
            </a:r>
          </a:p>
          <a:p>
            <a:pPr marL="158750" marR="457200" indent="0" algn="l">
              <a:buNone/>
            </a:pPr>
            <a:r>
              <a:rPr lang="en-US" b="0" i="0" dirty="0">
                <a:solidFill>
                  <a:srgbClr val="FFFFFF"/>
                </a:solidFill>
                <a:effectLst/>
                <a:latin typeface="Lato" panose="020F0502020204030203" pitchFamily="34" charset="0"/>
              </a:rPr>
              <a:t>mc-1-big-Filter.db: Bloom filter</a:t>
            </a:r>
          </a:p>
          <a:p>
            <a:pPr marL="158750" marR="457200" indent="0" algn="l">
              <a:buNone/>
            </a:pPr>
            <a:r>
              <a:rPr lang="en-US" b="0" i="0" dirty="0">
                <a:solidFill>
                  <a:srgbClr val="FFFFFF"/>
                </a:solidFill>
                <a:effectLst/>
                <a:latin typeface="Lato" panose="020F0502020204030203" pitchFamily="34" charset="0"/>
              </a:rPr>
              <a:t>mc-1-big-Digest.crc32: Contains a Cyclic Redundancy Check (CRC) or checksum value for the uncompressed file chunks</a:t>
            </a:r>
          </a:p>
          <a:p>
            <a:pPr marL="158750" marR="457200" indent="0" algn="l">
              <a:buNone/>
            </a:pPr>
            <a:r>
              <a:rPr lang="en-US" b="0" i="0" dirty="0">
                <a:solidFill>
                  <a:srgbClr val="FFFFFF"/>
                </a:solidFill>
                <a:effectLst/>
                <a:latin typeface="Lato" panose="020F0502020204030203" pitchFamily="34" charset="0"/>
              </a:rPr>
              <a:t> </a:t>
            </a:r>
          </a:p>
          <a:p>
            <a:pPr marL="158750" marR="457200" indent="0" algn="l">
              <a:buNone/>
            </a:pPr>
            <a:endParaRPr lang="en-US" b="0" i="0" dirty="0">
              <a:solidFill>
                <a:srgbClr val="FFFFFF"/>
              </a:solidFill>
              <a:effectLst/>
              <a:latin typeface="Lato" panose="020F0502020204030203" pitchFamily="34" charset="0"/>
            </a:endParaRPr>
          </a:p>
          <a:p>
            <a:pPr marL="158750" marR="457200" indent="0" algn="l">
              <a:buNone/>
            </a:pPr>
            <a:r>
              <a:rPr lang="en-US" b="0" i="0" dirty="0">
                <a:solidFill>
                  <a:srgbClr val="FFFFFF"/>
                </a:solidFill>
                <a:effectLst/>
                <a:latin typeface="Lato" panose="020F0502020204030203" pitchFamily="34" charset="0"/>
              </a:rPr>
              <a:t>The last file is mc-1-big-Data.db, which contains the data for the table. Listing out the contents of the file with a system tool, such as cat, will be cumbersome to read. So we will examine this file using some of the tools that come with Apache Cassandra.</a:t>
            </a:r>
          </a:p>
          <a:p>
            <a:pPr marL="158750" indent="0">
              <a:buNone/>
            </a:pPr>
            <a:endParaRPr dirty="0">
              <a:uFillTx/>
            </a:endParaRPr>
          </a:p>
        </p:txBody>
      </p:sp>
    </p:spTree>
    <p:extLst>
      <p:ext uri="{BB962C8B-B14F-4D97-AF65-F5344CB8AC3E}">
        <p14:creationId xmlns:p14="http://schemas.microsoft.com/office/powerpoint/2010/main" val="25810766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FFFFFF"/>
                </a:solidFill>
                <a:effectLst/>
                <a:latin typeface="Lato" panose="020F0502020204030203" pitchFamily="34" charset="0"/>
              </a:rPr>
              <a:t>In Apache Cassandra versions 0.4 to 2.2, </a:t>
            </a:r>
            <a:r>
              <a:rPr lang="en-US" b="0" i="0" dirty="0" err="1">
                <a:solidFill>
                  <a:srgbClr val="FFFFFF"/>
                </a:solidFill>
                <a:effectLst/>
                <a:latin typeface="Lato" panose="020F0502020204030203" pitchFamily="34" charset="0"/>
              </a:rPr>
              <a:t>SSTable</a:t>
            </a:r>
            <a:r>
              <a:rPr lang="en-US" b="0" i="0" dirty="0">
                <a:solidFill>
                  <a:srgbClr val="FFFFFF"/>
                </a:solidFill>
                <a:effectLst/>
                <a:latin typeface="Lato" panose="020F0502020204030203" pitchFamily="34" charset="0"/>
              </a:rPr>
              <a:t> data was structured by row key. A row key kept a map of columns underneath it with their values. These columns were sorted by their column key. If you consider the key/value map structure from Java, it's easy to think of it as a map of a map.</a:t>
            </a:r>
          </a:p>
          <a:p>
            <a:pPr marL="158750" indent="0">
              <a:buNone/>
            </a:pPr>
            <a:r>
              <a:rPr lang="en-US" dirty="0">
                <a:uFillTx/>
              </a:rPr>
              <a:t>This CQL query and result set make sense in the way it is shown, mainly for those of us who have a background in relational databases. But this is not how the data is stored on-disk.</a:t>
            </a:r>
            <a:endParaRPr dirty="0">
              <a:uFillTx/>
            </a:endParaRPr>
          </a:p>
        </p:txBody>
      </p:sp>
    </p:spTree>
    <p:extLst>
      <p:ext uri="{BB962C8B-B14F-4D97-AF65-F5344CB8AC3E}">
        <p14:creationId xmlns:p14="http://schemas.microsoft.com/office/powerpoint/2010/main" val="5616439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A few things to note here:</a:t>
            </a:r>
          </a:p>
          <a:p>
            <a:pPr marL="158750" indent="0">
              <a:buNone/>
            </a:pPr>
            <a:endParaRPr lang="en-US" dirty="0">
              <a:uFillTx/>
            </a:endParaRPr>
          </a:p>
          <a:p>
            <a:pPr marL="158750" indent="0">
              <a:buNone/>
            </a:pPr>
            <a:r>
              <a:rPr lang="en-US" dirty="0">
                <a:uFillTx/>
              </a:rPr>
              <a:t>We defined the partition key as the name column, which does not seem to be present here. But the get query works by simply retrieving data for </a:t>
            </a:r>
            <a:r>
              <a:rPr lang="en-US" dirty="0" err="1">
                <a:uFillTx/>
              </a:rPr>
              <a:t>RowKey</a:t>
            </a:r>
            <a:r>
              <a:rPr lang="en-US" dirty="0">
                <a:uFillTx/>
              </a:rPr>
              <a:t> of Connor.</a:t>
            </a:r>
          </a:p>
          <a:p>
            <a:pPr marL="158750" indent="0">
              <a:buNone/>
            </a:pPr>
            <a:r>
              <a:rPr lang="en-US" dirty="0">
                <a:uFillTx/>
              </a:rPr>
              <a:t>The game column was defined as our clustering key. Again, game itself is not present here, but we can see that the score recorded for each game seems to be keyed by the game's title (such as name=</a:t>
            </a:r>
            <a:r>
              <a:rPr lang="en-US" dirty="0" err="1">
                <a:uFillTx/>
              </a:rPr>
              <a:t>Frogger:score</a:t>
            </a:r>
            <a:r>
              <a:rPr lang="en-US" dirty="0">
                <a:uFillTx/>
              </a:rPr>
              <a:t>, value=000000000000107c, timestamp=1527640087988234).</a:t>
            </a:r>
          </a:p>
          <a:p>
            <a:pPr marL="158750" indent="0">
              <a:buNone/>
            </a:pPr>
            <a:r>
              <a:rPr lang="en-US" dirty="0">
                <a:uFillTx/>
              </a:rPr>
              <a:t>The CLI informs us that one row has been returned. As far as the storage layer is concerned, all cells (column keys and their values) constitute a single row.</a:t>
            </a:r>
          </a:p>
          <a:p>
            <a:pPr marL="158750" indent="0">
              <a:buNone/>
            </a:pPr>
            <a:r>
              <a:rPr lang="en-US" dirty="0">
                <a:uFillTx/>
              </a:rPr>
              <a:t>The most important thing to remember from this example is that all data underneath a particular partition key is stored together. This is an important lesson that we will draw upon heavily in the next lesson.</a:t>
            </a:r>
            <a:endParaRPr dirty="0">
              <a:uFillTx/>
            </a:endParaRPr>
          </a:p>
        </p:txBody>
      </p:sp>
    </p:spTree>
    <p:extLst>
      <p:ext uri="{BB962C8B-B14F-4D97-AF65-F5344CB8AC3E}">
        <p14:creationId xmlns:p14="http://schemas.microsoft.com/office/powerpoint/2010/main" val="24117760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62500" lnSpcReduction="2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In versions of Apache Cassandra from 3.0 on, the underlying data is structured slightly differently. The Cassandra storage engine was rewritten as a part of this release, providing several benefits.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It's important to note from this JSON output that the data for Connor is divided into a hierarchy of three distinct sections: partitions, rows, and cells. Whereas before there were simply partitions containing cells of data, rows are now a first-class citizen in the Cassandra world. In this way, CQL is no longer an abstraction, but rather a fairly accurate representation of how the data is stored. This will be discussed in more detail in the next lesson.</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Note</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Even with the new storage engine, it is still important to note that all data underneath a particular partition key is stored together.</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158750" indent="0">
              <a:buNone/>
            </a:pPr>
            <a:endParaRPr dirty="0">
              <a:uFillTx/>
            </a:endParaRPr>
          </a:p>
        </p:txBody>
      </p:sp>
    </p:spTree>
    <p:extLst>
      <p:ext uri="{BB962C8B-B14F-4D97-AF65-F5344CB8AC3E}">
        <p14:creationId xmlns:p14="http://schemas.microsoft.com/office/powerpoint/2010/main" val="23678533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FFFFFF"/>
                </a:solidFill>
                <a:effectLst/>
                <a:latin typeface="Lato" panose="020F0502020204030203" pitchFamily="34" charset="0"/>
              </a:rPr>
              <a:t>Now that we have discussed the read and write paths of an individual Apache Cassandra node, let's move up a level and consider how all of the nodes work together. Keeping data consistent and serving requests in a way that treats multiple machines as a single data source requires some extra engineering. Here we'll explore the additional components which make that possible.</a:t>
            </a:r>
          </a:p>
          <a:p>
            <a:pPr marL="158750" indent="0">
              <a:buNone/>
            </a:pPr>
            <a:endParaRPr lang="en-US" b="0" i="0" dirty="0">
              <a:solidFill>
                <a:srgbClr val="FFFFFF"/>
              </a:solidFill>
              <a:effectLst/>
              <a:uFillTx/>
              <a:latin typeface="Lato" panose="020F0502020204030203" pitchFamily="34" charset="0"/>
            </a:endParaRPr>
          </a:p>
          <a:p>
            <a:pPr marL="158750" indent="0">
              <a:buNone/>
            </a:pPr>
            <a:r>
              <a:rPr lang="en-US" dirty="0">
                <a:uFillTx/>
              </a:rPr>
              <a:t>Eventually, this allows a node to store and understand state information about every other node in the cluster.</a:t>
            </a:r>
          </a:p>
          <a:p>
            <a:pPr marL="158750" indent="0">
              <a:buNone/>
            </a:pPr>
            <a:endParaRPr lang="en-US" dirty="0">
              <a:uFillTx/>
            </a:endParaRPr>
          </a:p>
          <a:p>
            <a:pPr marL="158750" indent="0">
              <a:buNone/>
            </a:pPr>
            <a:r>
              <a:rPr lang="en-US" dirty="0">
                <a:uFillTx/>
              </a:rPr>
              <a:t>Each node's gossiper runs once per second (</a:t>
            </a:r>
            <a:r>
              <a:rPr lang="en-US" dirty="0" err="1">
                <a:uFillTx/>
              </a:rPr>
              <a:t>Saha</a:t>
            </a:r>
            <a:r>
              <a:rPr lang="en-US" dirty="0">
                <a:uFillTx/>
              </a:rPr>
              <a:t> 2017) and initiates communication with up to three other nodes. The gossip protocol first runs when the node is attempting to join the cluster. As a new node contains no information on the current network topology, it must be preconfigured with a list of current live nodes or seeds to help it start the communication process.</a:t>
            </a:r>
          </a:p>
          <a:p>
            <a:pPr marL="158750" indent="0">
              <a:buNone/>
            </a:pPr>
            <a:endParaRPr lang="en-US" dirty="0">
              <a:uFillTx/>
            </a:endParaRPr>
          </a:p>
          <a:p>
            <a:pPr marL="158750" indent="0">
              <a:buNone/>
            </a:pPr>
            <a:r>
              <a:rPr lang="en-US" dirty="0">
                <a:uFillTx/>
              </a:rPr>
              <a:t>Note</a:t>
            </a:r>
          </a:p>
          <a:p>
            <a:pPr marL="158750" indent="0">
              <a:buNone/>
            </a:pPr>
            <a:r>
              <a:rPr lang="en-US" dirty="0">
                <a:uFillTx/>
              </a:rPr>
              <a:t>We will discuss the concept of seed nodes in lesson 4, Configuring a Cluster. The most important thing to remember about them, is that they help new nodes discover the rest of the cluster's network topology when joining. All nodes are considered to be peers in Cassandra, and the seed-node designation does not change that.</a:t>
            </a:r>
            <a:endParaRPr dirty="0">
              <a:uFillTx/>
            </a:endParaRPr>
          </a:p>
        </p:txBody>
      </p:sp>
    </p:spTree>
    <p:extLst>
      <p:ext uri="{BB962C8B-B14F-4D97-AF65-F5344CB8AC3E}">
        <p14:creationId xmlns:p14="http://schemas.microsoft.com/office/powerpoint/2010/main" val="3345302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FFFFFF"/>
                </a:solidFill>
                <a:effectLst/>
                <a:latin typeface="Lato" panose="020F0502020204030203" pitchFamily="34" charset="0"/>
              </a:rPr>
              <a:t>Additionally, let's assume that before the expansion of the cluster (from the prior example), the cluster was capable of supporting 5,000 operations per second. Cassandra scales linearly to support operational throughput. After increasing the cluster from six nodes to nine, the cluster should then be expected to support 7,500 operations per second.</a:t>
            </a:r>
            <a:endParaRPr dirty="0">
              <a:uFillTx/>
            </a:endParaRPr>
          </a:p>
        </p:txBody>
      </p:sp>
    </p:spTree>
    <p:extLst>
      <p:ext uri="{BB962C8B-B14F-4D97-AF65-F5344CB8AC3E}">
        <p14:creationId xmlns:p14="http://schemas.microsoft.com/office/powerpoint/2010/main" val="17680468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FFFFFF"/>
                </a:solidFill>
                <a:effectLst/>
                <a:latin typeface="Lato" panose="020F0502020204030203" pitchFamily="34" charset="0"/>
              </a:rPr>
              <a:t>As you can see, the gossip state of each node contains a wealth of information about it. Things such as status, data load, host ID, and schema version are readily visible. This is a good way to quickly gain an understanding of one node's view of the cluster.</a:t>
            </a:r>
          </a:p>
          <a:p>
            <a:pPr marL="457200" marR="457200" algn="l"/>
            <a:r>
              <a:rPr lang="en-US" b="0" i="0" dirty="0">
                <a:solidFill>
                  <a:srgbClr val="FFFFFF"/>
                </a:solidFill>
                <a:effectLst/>
                <a:latin typeface="Montserrat-subs"/>
              </a:rPr>
              <a:t>Note</a:t>
            </a:r>
          </a:p>
          <a:p>
            <a:pPr marL="457200" marR="457200" algn="l"/>
            <a:r>
              <a:rPr lang="en-US" b="0" i="0" dirty="0">
                <a:solidFill>
                  <a:srgbClr val="FFFFFF"/>
                </a:solidFill>
                <a:effectLst/>
                <a:latin typeface="Lato" panose="020F0502020204030203" pitchFamily="34" charset="0"/>
              </a:rPr>
              <a:t>Remember, each node maintains its own view of the cluster's gossip state. While it should be the same on all nodes, it sometimes is not. It is entirely possible that some nodes can see certain nodes as down when other nodes do not. The </a:t>
            </a:r>
            <a:r>
              <a:rPr lang="en-US" b="0" i="0" dirty="0" err="1">
                <a:solidFill>
                  <a:srgbClr val="FFFFFF"/>
                </a:solidFill>
                <a:effectLst/>
                <a:latin typeface="Lato" panose="020F0502020204030203" pitchFamily="34" charset="0"/>
              </a:rPr>
              <a:t>nodetool</a:t>
            </a:r>
            <a:r>
              <a:rPr lang="en-US" b="0" i="0" dirty="0">
                <a:solidFill>
                  <a:srgbClr val="FFFFFF"/>
                </a:solidFill>
                <a:effectLst/>
                <a:latin typeface="Lato" panose="020F0502020204030203" pitchFamily="34" charset="0"/>
              </a:rPr>
              <a:t> </a:t>
            </a:r>
            <a:r>
              <a:rPr lang="en-US" b="0" i="0" dirty="0" err="1">
                <a:solidFill>
                  <a:srgbClr val="FFFFFF"/>
                </a:solidFill>
                <a:effectLst/>
                <a:latin typeface="Lato" panose="020F0502020204030203" pitchFamily="34" charset="0"/>
              </a:rPr>
              <a:t>gossipinfo</a:t>
            </a:r>
            <a:r>
              <a:rPr lang="en-US" b="0" i="0" dirty="0">
                <a:solidFill>
                  <a:srgbClr val="FFFFFF"/>
                </a:solidFill>
                <a:effectLst/>
                <a:latin typeface="Lato" panose="020F0502020204030203" pitchFamily="34" charset="0"/>
              </a:rPr>
              <a:t> command can be a valuable tool when troubleshooting firewall or network issues. </a:t>
            </a:r>
          </a:p>
          <a:p>
            <a:pPr marL="158750" indent="0">
              <a:buNone/>
            </a:pPr>
            <a:endParaRPr dirty="0">
              <a:uFillTx/>
            </a:endParaRPr>
          </a:p>
        </p:txBody>
      </p:sp>
    </p:spTree>
    <p:extLst>
      <p:ext uri="{BB962C8B-B14F-4D97-AF65-F5344CB8AC3E}">
        <p14:creationId xmlns:p14="http://schemas.microsoft.com/office/powerpoint/2010/main" val="55789990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Most snitches that ship with Apache Cassandra are both data center- and rack-aware. That is, they are capable of viewing (predetermined) groups of nodes in the cluster as logical data centers. Additionally, the data centers can be further divided into logical racks.</a:t>
            </a:r>
          </a:p>
          <a:p>
            <a:pPr marL="158750" indent="0">
              <a:buNone/>
            </a:pPr>
            <a:r>
              <a:rPr lang="en-US" dirty="0">
                <a:uFillTx/>
              </a:rPr>
              <a:t>Note</a:t>
            </a:r>
          </a:p>
          <a:p>
            <a:pPr marL="158750" indent="0">
              <a:buNone/>
            </a:pPr>
            <a:r>
              <a:rPr lang="en-US" dirty="0">
                <a:uFillTx/>
              </a:rPr>
              <a:t>The term logical is used here because the data centers may or may not be physically separate from each other. That is, nodes in a single physical data center can be split into smaller data centers, and the snitch will enforce data-replication for each separately.</a:t>
            </a:r>
          </a:p>
        </p:txBody>
      </p:sp>
    </p:spTree>
    <p:extLst>
      <p:ext uri="{BB962C8B-B14F-4D97-AF65-F5344CB8AC3E}">
        <p14:creationId xmlns:p14="http://schemas.microsoft.com/office/powerpoint/2010/main" val="33860683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FFFFFF"/>
                </a:solidFill>
                <a:effectLst/>
                <a:latin typeface="Lato" panose="020F0502020204030203" pitchFamily="34" charset="0"/>
              </a:rPr>
              <a:t>In the example, we'll assume the use of </a:t>
            </a:r>
            <a:r>
              <a:rPr lang="en-US" dirty="0" err="1"/>
              <a:t>GossipingPropertyFileSnitch</a:t>
            </a:r>
            <a:r>
              <a:rPr lang="en-US" b="0" i="0" dirty="0">
                <a:solidFill>
                  <a:srgbClr val="FFFFFF"/>
                </a:solidFill>
                <a:effectLst/>
                <a:latin typeface="Lato" panose="020F0502020204030203" pitchFamily="34" charset="0"/>
              </a:rPr>
              <a:t>, and that we have a number of nodes in our cluster assigned to our </a:t>
            </a:r>
            <a:r>
              <a:rPr lang="en-US" dirty="0" err="1"/>
              <a:t>ClockworkAngels</a:t>
            </a:r>
            <a:r>
              <a:rPr lang="en-US" b="0" i="0" dirty="0">
                <a:solidFill>
                  <a:srgbClr val="FFFFFF"/>
                </a:solidFill>
                <a:effectLst/>
                <a:latin typeface="Lato" panose="020F0502020204030203" pitchFamily="34" charset="0"/>
              </a:rPr>
              <a:t> data center and some assigned to our </a:t>
            </a:r>
            <a:r>
              <a:rPr lang="en-US" dirty="0" err="1"/>
              <a:t>PermanentWaves</a:t>
            </a:r>
            <a:r>
              <a:rPr lang="en-US" b="0" i="0" dirty="0">
                <a:solidFill>
                  <a:srgbClr val="FFFFFF"/>
                </a:solidFill>
                <a:effectLst/>
                <a:latin typeface="Lato" panose="020F0502020204030203" pitchFamily="34" charset="0"/>
              </a:rPr>
              <a:t> data center. When a write operation occurs on any of the tables stored in the </a:t>
            </a:r>
            <a:r>
              <a:rPr lang="en-US" dirty="0" err="1"/>
              <a:t>packt</a:t>
            </a:r>
            <a:r>
              <a:rPr lang="en-US" b="0" i="0" dirty="0">
                <a:solidFill>
                  <a:srgbClr val="FFFFFF"/>
                </a:solidFill>
                <a:effectLst/>
                <a:latin typeface="Lato" panose="020F0502020204030203" pitchFamily="34" charset="0"/>
              </a:rPr>
              <a:t> </a:t>
            </a:r>
            <a:r>
              <a:rPr lang="en-US" b="0" i="0" dirty="0" err="1">
                <a:solidFill>
                  <a:srgbClr val="FFFFFF"/>
                </a:solidFill>
                <a:effectLst/>
                <a:latin typeface="Lato" panose="020F0502020204030203" pitchFamily="34" charset="0"/>
              </a:rPr>
              <a:t>keyspace</a:t>
            </a:r>
            <a:r>
              <a:rPr lang="en-US" b="0" i="0" dirty="0">
                <a:solidFill>
                  <a:srgbClr val="FFFFFF"/>
                </a:solidFill>
                <a:effectLst/>
                <a:latin typeface="Lato" panose="020F0502020204030203" pitchFamily="34" charset="0"/>
              </a:rPr>
              <a:t>, the snitch will ensure that three replicas of that data are written to the </a:t>
            </a:r>
            <a:r>
              <a:rPr lang="en-US" dirty="0" err="1"/>
              <a:t>ClockworkAngels</a:t>
            </a:r>
            <a:r>
              <a:rPr lang="en-US" b="0" i="0" dirty="0">
                <a:solidFill>
                  <a:srgbClr val="FFFFFF"/>
                </a:solidFill>
                <a:effectLst/>
                <a:latin typeface="Lato" panose="020F0502020204030203" pitchFamily="34" charset="0"/>
              </a:rPr>
              <a:t> data center. Likewise, two replicas of the data will be written to the </a:t>
            </a:r>
            <a:r>
              <a:rPr lang="en-US" dirty="0" err="1"/>
              <a:t>PermanentWaves</a:t>
            </a:r>
            <a:r>
              <a:rPr lang="en-US" b="0" i="0" dirty="0">
                <a:solidFill>
                  <a:srgbClr val="FFFFFF"/>
                </a:solidFill>
                <a:effectLst/>
                <a:latin typeface="Lato" panose="020F0502020204030203" pitchFamily="34" charset="0"/>
              </a:rPr>
              <a:t> data center.</a:t>
            </a:r>
          </a:p>
          <a:p>
            <a:pPr marL="158750" indent="0">
              <a:buNone/>
            </a:pPr>
            <a:endParaRPr lang="en-US" b="0" i="0" dirty="0">
              <a:solidFill>
                <a:srgbClr val="FFFFFF"/>
              </a:solidFill>
              <a:effectLst/>
              <a:uFillTx/>
              <a:latin typeface="Lato" panose="020F0502020204030203" pitchFamily="34" charset="0"/>
            </a:endParaRPr>
          </a:p>
          <a:p>
            <a:pPr marL="158750" indent="0">
              <a:buNone/>
            </a:pPr>
            <a:r>
              <a:rPr lang="en-US" b="0" i="0" dirty="0">
                <a:solidFill>
                  <a:srgbClr val="FFFFFF"/>
                </a:solidFill>
                <a:effectLst/>
                <a:latin typeface="Lato" panose="020F0502020204030203" pitchFamily="34" charset="0"/>
              </a:rPr>
              <a:t>As previously mentioned, the nodes in a data center can be further divided into racks</a:t>
            </a:r>
            <a:endParaRPr dirty="0">
              <a:uFillTx/>
            </a:endParaRPr>
          </a:p>
        </p:txBody>
      </p:sp>
    </p:spTree>
    <p:extLst>
      <p:ext uri="{BB962C8B-B14F-4D97-AF65-F5344CB8AC3E}">
        <p14:creationId xmlns:p14="http://schemas.microsoft.com/office/powerpoint/2010/main" val="32579114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Note</a:t>
            </a:r>
          </a:p>
          <a:p>
            <a:pPr marL="158750" indent="0">
              <a:buNone/>
            </a:pPr>
            <a:r>
              <a:rPr lang="en-US" dirty="0">
                <a:uFillTx/>
              </a:rPr>
              <a:t>Nodes in a data center are ordered by primary token range, not necessarily by IP address. This example was ordered by IP for simplicity.</a:t>
            </a:r>
          </a:p>
          <a:p>
            <a:pPr marL="158750" indent="0">
              <a:buNone/>
            </a:pPr>
            <a:endParaRPr lang="en-US" dirty="0">
              <a:uFillTx/>
            </a:endParaRPr>
          </a:p>
          <a:p>
            <a:pPr marL="158750" indent="0">
              <a:buNone/>
            </a:pPr>
            <a:r>
              <a:rPr lang="en-US" dirty="0">
                <a:uFillTx/>
              </a:rPr>
              <a:t>Let's assume that our write has a partition key that hashes out to a primary range owned by 192.168.255.2, which is in the West_1 rack. The snitch will ensure that the first replica is written to 192.168.255.2. Since our </a:t>
            </a:r>
            <a:r>
              <a:rPr lang="en-US" dirty="0" err="1">
                <a:uFillTx/>
              </a:rPr>
              <a:t>keyspace</a:t>
            </a:r>
            <a:r>
              <a:rPr lang="en-US" dirty="0">
                <a:uFillTx/>
              </a:rPr>
              <a:t> has an RF of three, the snitch will then walk the ring (clockwise by token ranges) to place the remaining replicas. As there are multiple racks, it will try to spread the replicas evenly across them. Therefore, it will place the second replica on 192.168.255.3, which is in a different rack. As both racks are now covered from an availability perspective, the third replica will be placed on the next node, regardless of rack designation.</a:t>
            </a:r>
          </a:p>
          <a:p>
            <a:pPr marL="158750" indent="0">
              <a:buNone/>
            </a:pPr>
            <a:endParaRPr lang="en-US" dirty="0">
              <a:uFillTx/>
            </a:endParaRPr>
          </a:p>
          <a:p>
            <a:pPr marL="158750" indent="0">
              <a:buNone/>
            </a:pPr>
            <a:r>
              <a:rPr lang="en-US" dirty="0">
                <a:uFillTx/>
              </a:rPr>
              <a:t>Note</a:t>
            </a:r>
          </a:p>
          <a:p>
            <a:pPr marL="158750" indent="0">
              <a:buNone/>
            </a:pPr>
            <a:r>
              <a:rPr lang="en-US" dirty="0">
                <a:uFillTx/>
              </a:rPr>
              <a:t>When working with physical data centers, entire racks have been known to fail. Likewise, entire availability zones have been known to fail in the cloud. Therefore, it makes sense to define logical racks with physical racks or Availability Zones (AZs) whenever possible. This configuration strategy provides the cluster with its best chance for remaining available in the event of a rack/AZ outage. When defining your cluster, data center, and rack topology, it makes sense to build a number of nodes that evenly compliment your RF. For instance, with an RF of three, the snitch will spread the data evenly over a total of three, six, or nine nodes, split into three racks.</a:t>
            </a:r>
            <a:endParaRPr dirty="0">
              <a:uFillTx/>
            </a:endParaRPr>
          </a:p>
        </p:txBody>
      </p:sp>
    </p:spTree>
    <p:extLst>
      <p:ext uri="{BB962C8B-B14F-4D97-AF65-F5344CB8AC3E}">
        <p14:creationId xmlns:p14="http://schemas.microsoft.com/office/powerpoint/2010/main" val="40235788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The results are compared to a preconfigured, static value (</a:t>
            </a:r>
            <a:r>
              <a:rPr kumimoji="0" lang="en-US" sz="2400" b="0" i="0" u="none" strike="noStrike" kern="0" cap="none" spc="0" normalizeH="0" baseline="0" noProof="0" dirty="0" err="1">
                <a:ln>
                  <a:noFill/>
                </a:ln>
                <a:solidFill>
                  <a:srgbClr val="000000"/>
                </a:solidFill>
                <a:effectLst/>
                <a:uLnTx/>
                <a:uFillTx/>
                <a:latin typeface="Arial"/>
                <a:cs typeface="Arial"/>
                <a:sym typeface="Arial"/>
              </a:rPr>
              <a:t>phi_convict_threshold</a:t>
            </a:r>
            <a:r>
              <a:rPr kumimoji="0" lang="en-US" sz="2400" b="0" i="0" u="none" strike="noStrike" kern="0" cap="none" spc="0" normalizeH="0" baseline="0" noProof="0" dirty="0">
                <a:ln>
                  <a:noFill/>
                </a:ln>
                <a:solidFill>
                  <a:srgbClr val="000000"/>
                </a:solidFill>
                <a:effectLst/>
                <a:uLnTx/>
                <a:uFillTx/>
                <a:latin typeface="Arial"/>
                <a:cs typeface="Arial"/>
                <a:sym typeface="Arial"/>
              </a:rPr>
              <a:t>) that helps a node decide whether another node should be marked as down. </a:t>
            </a:r>
            <a:r>
              <a:rPr kumimoji="0" lang="en-US" sz="2400" b="0" i="0" u="none" strike="noStrike" kern="0" cap="none" spc="0" normalizeH="0" baseline="0" noProof="0" dirty="0" err="1">
                <a:ln>
                  <a:noFill/>
                </a:ln>
                <a:solidFill>
                  <a:srgbClr val="000000"/>
                </a:solidFill>
                <a:effectLst/>
                <a:uLnTx/>
                <a:uFillTx/>
                <a:latin typeface="Arial"/>
                <a:cs typeface="Arial"/>
                <a:sym typeface="Arial"/>
              </a:rPr>
              <a:t>phi_convict_threshold</a:t>
            </a:r>
            <a:r>
              <a:rPr kumimoji="0" lang="en-US" sz="2400" b="0" i="0" u="none" strike="noStrike" kern="0" cap="none" spc="0" normalizeH="0" baseline="0" noProof="0" dirty="0">
                <a:ln>
                  <a:noFill/>
                </a:ln>
                <a:solidFill>
                  <a:srgbClr val="000000"/>
                </a:solidFill>
                <a:effectLst/>
                <a:uLnTx/>
                <a:uFillTx/>
                <a:latin typeface="Arial"/>
                <a:cs typeface="Arial"/>
                <a:sym typeface="Arial"/>
              </a:rPr>
              <a:t> will be discussed in later lessons.</a:t>
            </a:r>
            <a:endParaRPr dirty="0">
              <a:uFillTx/>
            </a:endParaRPr>
          </a:p>
        </p:txBody>
      </p:sp>
    </p:spTree>
    <p:extLst>
      <p:ext uri="{BB962C8B-B14F-4D97-AF65-F5344CB8AC3E}">
        <p14:creationId xmlns:p14="http://schemas.microsoft.com/office/powerpoint/2010/main" val="206955756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When data is deleted, a structure known as a tombstone is written. This tombstone exists so that it can be replicated to the other nodes that contained the deleted replica.</a:t>
            </a:r>
          </a:p>
          <a:p>
            <a:pPr marL="158750" indent="0">
              <a:buNone/>
            </a:pPr>
            <a:r>
              <a:rPr lang="en-US" dirty="0">
                <a:uFillTx/>
              </a:rPr>
              <a:t>Discussion about tombstones tends to be more prevalent in Cassandra application-developer circles. This is primarily because their accumulation in large numbers can be problematic. Let's say that data is written for a specific key, then deleted, and then written and deleted three more times, before being written again. With the writes for that key being stored sequentially, </a:t>
            </a:r>
            <a:r>
              <a:rPr lang="en-US" dirty="0" err="1">
                <a:uFillTx/>
              </a:rPr>
              <a:t>SSTable</a:t>
            </a:r>
            <a:r>
              <a:rPr lang="en-US" dirty="0">
                <a:uFillTx/>
              </a:rPr>
              <a:t> data files that back that key will contain five possible values and four tombstones. Depending on how often that write pattern continues, there could be thousands of </a:t>
            </a:r>
            <a:r>
              <a:rPr lang="en-US" dirty="0" err="1">
                <a:uFillTx/>
              </a:rPr>
              <a:t>tombstoned</a:t>
            </a:r>
            <a:r>
              <a:rPr lang="en-US" dirty="0">
                <a:uFillTx/>
              </a:rPr>
              <a:t> and obsoleted stored across multiple files for that key. When that key is queried, there is essentially an accumulation of garbage that must be overlooked to find the actual, current value.</a:t>
            </a:r>
          </a:p>
          <a:p>
            <a:pPr marL="158750" indent="0">
              <a:buNone/>
            </a:pPr>
            <a:endParaRPr lang="en-US" dirty="0">
              <a:uFillTx/>
            </a:endParaRPr>
          </a:p>
          <a:p>
            <a:pPr marL="158750" indent="0">
              <a:buNone/>
            </a:pPr>
            <a:r>
              <a:rPr lang="en-US" dirty="0">
                <a:uFillTx/>
              </a:rPr>
              <a:t> </a:t>
            </a:r>
          </a:p>
          <a:p>
            <a:pPr marL="158750" indent="0">
              <a:buNone/>
            </a:pPr>
            <a:endParaRPr lang="en-US" dirty="0">
              <a:uFillTx/>
            </a:endParaRPr>
          </a:p>
          <a:p>
            <a:pPr marL="158750" indent="0">
              <a:buNone/>
            </a:pPr>
            <a:r>
              <a:rPr lang="en-US" dirty="0">
                <a:uFillTx/>
              </a:rPr>
              <a:t>Accumulation of tombstones will result in slower queries over time. For this reason, use cases that require a high amount of delete activity are considered an anti-pattern with Apache Cassandra.</a:t>
            </a:r>
          </a:p>
          <a:p>
            <a:pPr marL="158750" indent="0">
              <a:buNone/>
            </a:pPr>
            <a:endParaRPr lang="en-US" dirty="0">
              <a:uFillTx/>
            </a:endParaRPr>
          </a:p>
          <a:p>
            <a:pPr marL="158750" indent="0">
              <a:buNone/>
            </a:pPr>
            <a:r>
              <a:rPr lang="en-US" dirty="0">
                <a:uFillTx/>
              </a:rPr>
              <a:t>Note</a:t>
            </a:r>
          </a:p>
          <a:p>
            <a:pPr marL="158750" indent="0">
              <a:buNone/>
            </a:pPr>
            <a:r>
              <a:rPr lang="en-US" dirty="0">
                <a:uFillTx/>
              </a:rPr>
              <a:t>The Apache Cassandra configuration has settings for warnings and failure thresholds regarding the number of tombstones that can be returned in a query.</a:t>
            </a:r>
          </a:p>
          <a:p>
            <a:pPr marL="158750" indent="0">
              <a:buNone/>
            </a:pPr>
            <a:endParaRPr dirty="0">
              <a:uFillTx/>
            </a:endParaRPr>
          </a:p>
        </p:txBody>
      </p:sp>
    </p:spTree>
    <p:extLst>
      <p:ext uri="{BB962C8B-B14F-4D97-AF65-F5344CB8AC3E}">
        <p14:creationId xmlns:p14="http://schemas.microsoft.com/office/powerpoint/2010/main" val="193375309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FFFFFF"/>
                </a:solidFill>
                <a:effectLst/>
                <a:latin typeface="Lato" panose="020F0502020204030203" pitchFamily="34" charset="0"/>
              </a:rPr>
              <a:t>The </a:t>
            </a:r>
            <a:r>
              <a:rPr lang="en-US" dirty="0" err="1"/>
              <a:t>gc_grace_seconds</a:t>
            </a:r>
            <a:r>
              <a:rPr lang="en-US" b="0" i="0" dirty="0">
                <a:solidFill>
                  <a:srgbClr val="FFFFFF"/>
                </a:solidFill>
                <a:effectLst/>
                <a:latin typeface="Lato" panose="020F0502020204030203" pitchFamily="34" charset="0"/>
              </a:rPr>
              <a:t> stipulation exists to give the tombstone ample time to either replicate, or be fixed by a repair operation. After all, if tombstones are not adequately replicated, a read to a node that is missing a tombstone can result in data ghosting its way back into a result set.</a:t>
            </a:r>
            <a:endParaRPr dirty="0">
              <a:uFillTx/>
            </a:endParaRPr>
          </a:p>
        </p:txBody>
      </p:sp>
    </p:spTree>
    <p:extLst>
      <p:ext uri="{BB962C8B-B14F-4D97-AF65-F5344CB8AC3E}">
        <p14:creationId xmlns:p14="http://schemas.microsoft.com/office/powerpoint/2010/main" val="208833840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457200" marR="457200" algn="l"/>
            <a:r>
              <a:rPr lang="en-US" b="0" i="0" dirty="0">
                <a:solidFill>
                  <a:srgbClr val="FFFFFF"/>
                </a:solidFill>
                <a:effectLst/>
                <a:latin typeface="Montserrat-subs"/>
              </a:rPr>
              <a:t>Note</a:t>
            </a:r>
          </a:p>
          <a:p>
            <a:pPr marL="457200" marR="457200" algn="l"/>
            <a:r>
              <a:rPr lang="en-US" b="0" i="0" dirty="0">
                <a:solidFill>
                  <a:srgbClr val="FFFFFF"/>
                </a:solidFill>
                <a:effectLst/>
                <a:latin typeface="Lato" panose="020F0502020204030203" pitchFamily="34" charset="0"/>
              </a:rPr>
              <a:t>As storage is finite, hints will be stored for up to three hours, by default. This means that a down node must be brought back within that time frame, or data loss will occur.</a:t>
            </a:r>
          </a:p>
          <a:p>
            <a:pPr algn="l"/>
            <a:r>
              <a:rPr lang="en-US" b="0" i="0" dirty="0">
                <a:solidFill>
                  <a:srgbClr val="FFFFFF"/>
                </a:solidFill>
                <a:effectLst/>
                <a:latin typeface="Lato" panose="020F0502020204030203" pitchFamily="34" charset="0"/>
              </a:rPr>
              <a:t>With Apache Cassandra versions older than 3.0, hints were stored in the hints table of the system </a:t>
            </a:r>
            <a:r>
              <a:rPr lang="en-US" b="0" i="0" dirty="0" err="1">
                <a:solidFill>
                  <a:srgbClr val="FFFFFF"/>
                </a:solidFill>
                <a:effectLst/>
                <a:latin typeface="Lato" panose="020F0502020204030203" pitchFamily="34" charset="0"/>
              </a:rPr>
              <a:t>keyspace</a:t>
            </a:r>
            <a:r>
              <a:rPr lang="en-US" b="0" i="0" dirty="0">
                <a:solidFill>
                  <a:srgbClr val="FFFFFF"/>
                </a:solidFill>
                <a:effectLst/>
                <a:latin typeface="Lato" panose="020F0502020204030203" pitchFamily="34" charset="0"/>
              </a:rPr>
              <a:t>. The problem with this approach is that once the stored hints were replayed, they were then deleted. This frequently led to warnings and failures due to tombstone accumulation. Apache Cassandra version 3.0 and up moved to a file-based system of hint storage, thus avoiding this problem so long as the hints directory has disk space available.</a:t>
            </a:r>
          </a:p>
          <a:p>
            <a:pPr marL="158750" indent="0">
              <a:buNone/>
            </a:pPr>
            <a:endParaRPr dirty="0">
              <a:uFillTx/>
            </a:endParaRPr>
          </a:p>
        </p:txBody>
      </p:sp>
    </p:spTree>
    <p:extLst>
      <p:ext uri="{BB962C8B-B14F-4D97-AF65-F5344CB8AC3E}">
        <p14:creationId xmlns:p14="http://schemas.microsoft.com/office/powerpoint/2010/main" val="38036803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55000" lnSpcReduction="2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As previously mentioned, once </a:t>
            </a:r>
            <a:r>
              <a:rPr kumimoji="0" lang="en-US" sz="2400" b="0" i="0" u="none" strike="noStrike" kern="0" cap="none" spc="0" normalizeH="0" baseline="0" noProof="0" dirty="0" err="1">
                <a:ln>
                  <a:noFill/>
                </a:ln>
                <a:solidFill>
                  <a:srgbClr val="000000"/>
                </a:solidFill>
                <a:effectLst/>
                <a:uLnTx/>
                <a:uFillTx/>
                <a:latin typeface="Arial"/>
                <a:cs typeface="Arial"/>
                <a:sym typeface="Arial"/>
              </a:rPr>
              <a:t>SSTable</a:t>
            </a:r>
            <a:r>
              <a:rPr kumimoji="0" lang="en-US" sz="2400" b="0" i="0" u="none" strike="noStrike" kern="0" cap="none" spc="0" normalizeH="0" baseline="0" noProof="0" dirty="0">
                <a:ln>
                  <a:noFill/>
                </a:ln>
                <a:solidFill>
                  <a:srgbClr val="000000"/>
                </a:solidFill>
                <a:effectLst/>
                <a:uLnTx/>
                <a:uFillTx/>
                <a:latin typeface="Arial"/>
                <a:cs typeface="Arial"/>
                <a:sym typeface="Arial"/>
              </a:rPr>
              <a:t> files are written to disk, they are immutable (cannot be written to again). Additional writes for that table would eventually result in additional </a:t>
            </a:r>
            <a:r>
              <a:rPr kumimoji="0" lang="en-US" sz="2400" b="0" i="0" u="none" strike="noStrike" kern="0" cap="none" spc="0" normalizeH="0" baseline="0" noProof="0" dirty="0" err="1">
                <a:ln>
                  <a:noFill/>
                </a:ln>
                <a:solidFill>
                  <a:srgbClr val="000000"/>
                </a:solidFill>
                <a:effectLst/>
                <a:uLnTx/>
                <a:uFillTx/>
                <a:latin typeface="Arial"/>
                <a:cs typeface="Arial"/>
                <a:sym typeface="Arial"/>
              </a:rPr>
              <a:t>SSTable</a:t>
            </a:r>
            <a:r>
              <a:rPr kumimoji="0" lang="en-US" sz="2400" b="0" i="0" u="none" strike="noStrike" kern="0" cap="none" spc="0" normalizeH="0" baseline="0" noProof="0" dirty="0">
                <a:ln>
                  <a:noFill/>
                </a:ln>
                <a:solidFill>
                  <a:srgbClr val="000000"/>
                </a:solidFill>
                <a:effectLst/>
                <a:uLnTx/>
                <a:uFillTx/>
                <a:latin typeface="Arial"/>
                <a:cs typeface="Arial"/>
                <a:sym typeface="Arial"/>
              </a:rPr>
              <a:t> files. As this process continues, it is possible for long-standing rows of data to be spread across multiple files. Reading multiple files to satisfy a query eventually becomes slow, especially when considering how obsolete data and tombstones must be reconciled (so as not to end up in the result set).</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There are two different compaction strategies available with Apache Cassandra: </a:t>
            </a:r>
            <a:r>
              <a:rPr kumimoji="0" lang="en-US" sz="2400" b="0" i="0" u="none" strike="noStrike" kern="0" cap="none" spc="0" normalizeH="0" baseline="0" noProof="0" dirty="0" err="1">
                <a:ln>
                  <a:noFill/>
                </a:ln>
                <a:solidFill>
                  <a:srgbClr val="000000"/>
                </a:solidFill>
                <a:effectLst/>
                <a:uLnTx/>
                <a:uFillTx/>
                <a:latin typeface="Arial"/>
                <a:cs typeface="Arial"/>
                <a:sym typeface="Arial"/>
              </a:rPr>
              <a:t>SizeTieredCompactionStrategy</a:t>
            </a:r>
            <a:r>
              <a:rPr kumimoji="0" lang="en-US" sz="2400" b="0" i="0" u="none" strike="noStrike" kern="0" cap="none" spc="0" normalizeH="0" baseline="0" noProof="0" dirty="0">
                <a:ln>
                  <a:noFill/>
                </a:ln>
                <a:solidFill>
                  <a:srgbClr val="000000"/>
                </a:solidFill>
                <a:effectLst/>
                <a:uLnTx/>
                <a:uFillTx/>
                <a:latin typeface="Arial"/>
                <a:cs typeface="Arial"/>
                <a:sym typeface="Arial"/>
              </a:rPr>
              <a:t> and </a:t>
            </a:r>
            <a:r>
              <a:rPr kumimoji="0" lang="en-US" sz="2400" b="0" i="0" u="none" strike="noStrike" kern="0" cap="none" spc="0" normalizeH="0" baseline="0" noProof="0" dirty="0" err="1">
                <a:ln>
                  <a:noFill/>
                </a:ln>
                <a:solidFill>
                  <a:srgbClr val="000000"/>
                </a:solidFill>
                <a:effectLst/>
                <a:uLnTx/>
                <a:uFillTx/>
                <a:latin typeface="Arial"/>
                <a:cs typeface="Arial"/>
                <a:sym typeface="Arial"/>
              </a:rPr>
              <a:t>LeveledCompactionStrategy</a:t>
            </a:r>
            <a:r>
              <a:rPr kumimoji="0" lang="en-US" sz="2400" b="0" i="0" u="none" strike="noStrike" kern="0" cap="none" spc="0" normalizeH="0" baseline="0" noProof="0" dirty="0">
                <a:ln>
                  <a:noFill/>
                </a:ln>
                <a:solidFill>
                  <a:srgbClr val="000000"/>
                </a:solidFill>
                <a:effectLst/>
                <a:uLnTx/>
                <a:uFillTx/>
                <a:latin typeface="Arial"/>
                <a:cs typeface="Arial"/>
                <a:sym typeface="Arial"/>
              </a:rPr>
              <a:t>. These will be detailed in a later lesson. Compaction is configured on a per-table basis, and its configuration includes thresholds for determining how often compaction is run.</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Note</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Cassandra does a good job of figuring out when compaction needs to be run. The best approach is to let it do what it needs to do. If it should be run sooner, then the configuration should be altered on the table in question. Forcing compaction (via the command line) to run outside of its configured thresholds has been known to drastically delay future compaction times.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158750" indent="0">
              <a:buNone/>
            </a:pPr>
            <a:endParaRPr dirty="0">
              <a:uFillTx/>
            </a:endParaRPr>
          </a:p>
        </p:txBody>
      </p:sp>
    </p:spTree>
    <p:extLst>
      <p:ext uri="{BB962C8B-B14F-4D97-AF65-F5344CB8AC3E}">
        <p14:creationId xmlns:p14="http://schemas.microsoft.com/office/powerpoint/2010/main" val="156610735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Note</a:t>
            </a:r>
          </a:p>
          <a:p>
            <a:pPr marL="158750" indent="0">
              <a:buNone/>
            </a:pPr>
            <a:r>
              <a:rPr lang="en-US" dirty="0">
                <a:uFillTx/>
              </a:rPr>
              <a:t>The repair process does not run on its own, and must be executed manually. Tools such as Reaper for Apache Cassandra allow for some automation, including scheduling cluster repairs.</a:t>
            </a:r>
          </a:p>
          <a:p>
            <a:pPr marL="158750" indent="0">
              <a:buNone/>
            </a:pPr>
            <a:endParaRPr lang="en-US" dirty="0">
              <a:uFillTx/>
            </a:endParaRPr>
          </a:p>
          <a:p>
            <a:pPr marL="158750" indent="0">
              <a:buNone/>
            </a:pPr>
            <a:r>
              <a:rPr lang="en-US" dirty="0">
                <a:uFillTx/>
              </a:rPr>
              <a:t> </a:t>
            </a:r>
          </a:p>
          <a:p>
            <a:pPr marL="158750" indent="0">
              <a:buNone/>
            </a:pPr>
            <a:endParaRPr lang="en-US" dirty="0">
              <a:uFillTx/>
            </a:endParaRPr>
          </a:p>
          <a:p>
            <a:pPr marL="158750" indent="0">
              <a:buNone/>
            </a:pPr>
            <a:r>
              <a:rPr lang="en-US" dirty="0">
                <a:uFillTx/>
              </a:rPr>
              <a:t>Conditions that can cause data inconsistencies essentially do so by introducing factors that increase the entropy of the stored replicas. Therefore, Apache Cassandra employs an anti-entropy repair mechanism, which uses a binary Merkle tree to locate inconsistent replicas across different nodes. Discrepancies are then rectified by streaming the correct data from another node.</a:t>
            </a:r>
            <a:endParaRPr dirty="0">
              <a:uFillTx/>
            </a:endParaRPr>
          </a:p>
        </p:txBody>
      </p:sp>
    </p:spTree>
    <p:extLst>
      <p:ext uri="{BB962C8B-B14F-4D97-AF65-F5344CB8AC3E}">
        <p14:creationId xmlns:p14="http://schemas.microsoft.com/office/powerpoint/2010/main" val="1865618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Each </a:t>
            </a:r>
            <a:r>
              <a:rPr kumimoji="0" lang="en-US" sz="2400" b="0" i="0" u="none" strike="noStrike" kern="0" cap="none" spc="0" normalizeH="0" baseline="0" noProof="0" dirty="0" err="1">
                <a:ln>
                  <a:noFill/>
                </a:ln>
                <a:solidFill>
                  <a:srgbClr val="000000"/>
                </a:solidFill>
                <a:effectLst/>
                <a:uLnTx/>
                <a:uFillTx/>
                <a:latin typeface="Arial"/>
                <a:cs typeface="Arial"/>
                <a:sym typeface="Arial"/>
              </a:rPr>
              <a:t>keyspace</a:t>
            </a:r>
            <a:r>
              <a:rPr kumimoji="0" lang="en-US" sz="2400" b="0" i="0" u="none" strike="noStrike" kern="0" cap="none" spc="0" normalizeH="0" baseline="0" noProof="0" dirty="0">
                <a:ln>
                  <a:noFill/>
                </a:ln>
                <a:solidFill>
                  <a:srgbClr val="000000"/>
                </a:solidFill>
                <a:effectLst/>
                <a:uLnTx/>
                <a:uFillTx/>
                <a:latin typeface="Arial"/>
                <a:cs typeface="Arial"/>
                <a:sym typeface="Arial"/>
              </a:rPr>
              <a:t> (collection of tables) can be assigned a RF. The RF designates how many copies of each row should be stored in each data center. If a </a:t>
            </a:r>
            <a:r>
              <a:rPr kumimoji="0" lang="en-US" sz="2400" b="0" i="0" u="none" strike="noStrike" kern="0" cap="none" spc="0" normalizeH="0" baseline="0" noProof="0" dirty="0" err="1">
                <a:ln>
                  <a:noFill/>
                </a:ln>
                <a:solidFill>
                  <a:srgbClr val="000000"/>
                </a:solidFill>
                <a:effectLst/>
                <a:uLnTx/>
                <a:uFillTx/>
                <a:latin typeface="Arial"/>
                <a:cs typeface="Arial"/>
                <a:sym typeface="Arial"/>
              </a:rPr>
              <a:t>keyspace</a:t>
            </a:r>
            <a:r>
              <a:rPr kumimoji="0" lang="en-US" sz="2400" b="0" i="0" u="none" strike="noStrike" kern="0" cap="none" spc="0" normalizeH="0" baseline="0" noProof="0" dirty="0">
                <a:ln>
                  <a:noFill/>
                </a:ln>
                <a:solidFill>
                  <a:srgbClr val="000000"/>
                </a:solidFill>
                <a:effectLst/>
                <a:uLnTx/>
                <a:uFillTx/>
                <a:latin typeface="Arial"/>
                <a:cs typeface="Arial"/>
                <a:sym typeface="Arial"/>
              </a:rPr>
              <a:t> has a RF of three, then each node is assigned primary, secondary, and tertiary token ranges. As data is written, it is written to all of the nodes that are responsible for its token.</a:t>
            </a:r>
          </a:p>
          <a:p>
            <a:pPr marL="158750" indent="0">
              <a:buNone/>
            </a:pPr>
            <a:endParaRPr dirty="0">
              <a:uFillTx/>
            </a:endParaRPr>
          </a:p>
        </p:txBody>
      </p:sp>
    </p:spTree>
    <p:extLst>
      <p:ext uri="{BB962C8B-B14F-4D97-AF65-F5344CB8AC3E}">
        <p14:creationId xmlns:p14="http://schemas.microsoft.com/office/powerpoint/2010/main" val="18031793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Parents are hashed together with neighboring parents (to create their parents), until (</a:t>
            </a:r>
            <a:r>
              <a:rPr kumimoji="0" lang="en-US" sz="2400" b="0" i="0" u="none" strike="noStrike" kern="0" cap="none" spc="0" normalizeH="0" baseline="0" noProof="0" dirty="0" err="1">
                <a:ln>
                  <a:noFill/>
                </a:ln>
                <a:solidFill>
                  <a:srgbClr val="000000"/>
                </a:solidFill>
                <a:effectLst/>
                <a:uLnTx/>
                <a:uFillTx/>
                <a:latin typeface="Arial"/>
                <a:cs typeface="Arial"/>
                <a:sym typeface="Arial"/>
              </a:rPr>
              <a:t>Kozliner</a:t>
            </a:r>
            <a:r>
              <a:rPr kumimoji="0" lang="en-US" sz="2400" b="0" i="0" u="none" strike="noStrike" kern="0" cap="none" spc="0" normalizeH="0" baseline="0" noProof="0" dirty="0">
                <a:ln>
                  <a:noFill/>
                </a:ln>
                <a:solidFill>
                  <a:srgbClr val="000000"/>
                </a:solidFill>
                <a:effectLst/>
                <a:uLnTx/>
                <a:uFillTx/>
                <a:latin typeface="Arial"/>
                <a:cs typeface="Arial"/>
                <a:sym typeface="Arial"/>
              </a:rPr>
              <a:t> 2017) all have been combined into a single hash, known as the root. Based on the hash value of the root for a token range, the Merkle trees of different nodes can be quickly compared.</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Note</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A Merkle tree calculation can consume high amounts of resources (CPU, disk I/O) on a node, which can result in temporary query timeouts as the node continues to try to serve requests. For this reason, it is best to run repairs during times when client requests are low. The Merkle tree calculation part of the repair processes can be monitored with </a:t>
            </a:r>
            <a:r>
              <a:rPr kumimoji="0" lang="en-US" sz="2400" b="0" i="0" u="none" strike="noStrike" kern="0" cap="none" spc="0" normalizeH="0" baseline="0" noProof="0" dirty="0" err="1">
                <a:ln>
                  <a:noFill/>
                </a:ln>
                <a:solidFill>
                  <a:srgbClr val="000000"/>
                </a:solidFill>
                <a:effectLst/>
                <a:uLnTx/>
                <a:uFillTx/>
                <a:latin typeface="Arial"/>
                <a:cs typeface="Arial"/>
                <a:sym typeface="Arial"/>
              </a:rPr>
              <a:t>nodetool</a:t>
            </a:r>
            <a:r>
              <a:rPr kumimoji="0" lang="en-US" sz="2400" b="0" i="0" u="none" strike="noStrike" kern="0" cap="none" spc="0" normalizeH="0" baseline="0" noProof="0" dirty="0">
                <a:ln>
                  <a:noFill/>
                </a:ln>
                <a:solidFill>
                  <a:srgbClr val="000000"/>
                </a:solidFill>
                <a:effectLst/>
                <a:uLnTx/>
                <a:uFillTx/>
                <a:latin typeface="Arial"/>
                <a:cs typeface="Arial"/>
                <a:sym typeface="Arial"/>
              </a:rPr>
              <a:t> </a:t>
            </a:r>
            <a:r>
              <a:rPr kumimoji="0" lang="en-US" sz="2400" b="0" i="0" u="none" strike="noStrike" kern="0" cap="none" spc="0" normalizeH="0" baseline="0" noProof="0" dirty="0" err="1">
                <a:ln>
                  <a:noFill/>
                </a:ln>
                <a:solidFill>
                  <a:srgbClr val="000000"/>
                </a:solidFill>
                <a:effectLst/>
                <a:uLnTx/>
                <a:uFillTx/>
                <a:latin typeface="Arial"/>
                <a:cs typeface="Arial"/>
                <a:sym typeface="Arial"/>
              </a:rPr>
              <a:t>compactionstats</a:t>
            </a:r>
            <a:r>
              <a:rPr kumimoji="0" lang="en-US" sz="2400" b="0" i="0" u="none" strike="noStrike" kern="0" cap="none" spc="0" normalizeH="0" baseline="0" noProof="0" dirty="0">
                <a:ln>
                  <a:noFill/>
                </a:ln>
                <a:solidFill>
                  <a:srgbClr val="000000"/>
                </a:solidFill>
                <a:effectLst/>
                <a:uLnTx/>
                <a:uFillTx/>
                <a:latin typeface="Arial"/>
                <a:cs typeface="Arial"/>
                <a:sym typeface="Arial"/>
              </a:rPr>
              <a:t>, where it will display as a validation compaction.</a:t>
            </a:r>
          </a:p>
          <a:p>
            <a:pPr marL="158750" indent="0">
              <a:buNone/>
            </a:pPr>
            <a:endParaRPr dirty="0">
              <a:uFillTx/>
            </a:endParaRPr>
          </a:p>
        </p:txBody>
      </p:sp>
    </p:spTree>
    <p:extLst>
      <p:ext uri="{BB962C8B-B14F-4D97-AF65-F5344CB8AC3E}">
        <p14:creationId xmlns:p14="http://schemas.microsoft.com/office/powerpoint/2010/main" val="41061765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Let’s walk through a quick example. Assume that we've added high scores for more users, we're running a repair on the </a:t>
            </a:r>
            <a:r>
              <a:rPr kumimoji="0" lang="en-US" sz="2400" b="0" i="0" u="none" strike="noStrike" kern="0" cap="none" spc="0" normalizeH="0" baseline="0" noProof="0" dirty="0" err="1">
                <a:ln>
                  <a:noFill/>
                </a:ln>
                <a:solidFill>
                  <a:srgbClr val="000000"/>
                </a:solidFill>
                <a:effectLst/>
                <a:uLnTx/>
                <a:uFillTx/>
                <a:latin typeface="Arial"/>
                <a:cs typeface="Arial"/>
                <a:sym typeface="Arial"/>
              </a:rPr>
              <a:t>hi_scores</a:t>
            </a:r>
            <a:r>
              <a:rPr kumimoji="0" lang="en-US" sz="2400" b="0" i="0" u="none" strike="noStrike" kern="0" cap="none" spc="0" normalizeH="0" baseline="0" noProof="0" dirty="0">
                <a:ln>
                  <a:noFill/>
                </a:ln>
                <a:solidFill>
                  <a:srgbClr val="000000"/>
                </a:solidFill>
                <a:effectLst/>
                <a:uLnTx/>
                <a:uFillTx/>
                <a:latin typeface="Arial"/>
                <a:cs typeface="Arial"/>
                <a:sym typeface="Arial"/>
              </a:rPr>
              <a:t> table, and we're only concerned about the token range of -9223372036854775807 to -7686143364045646507. </a:t>
            </a:r>
          </a:p>
          <a:p>
            <a:pPr marL="158750" indent="0">
              <a:buNone/>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algn="l"/>
            <a:r>
              <a:rPr lang="en-US" b="0" i="0" dirty="0">
                <a:solidFill>
                  <a:srgbClr val="FFFFFF"/>
                </a:solidFill>
                <a:effectLst/>
                <a:latin typeface="Montserrat-subs"/>
              </a:rPr>
              <a:t>Note</a:t>
            </a:r>
          </a:p>
          <a:p>
            <a:pPr algn="l"/>
            <a:r>
              <a:rPr lang="en-US" b="0" i="0" dirty="0">
                <a:solidFill>
                  <a:srgbClr val="FFFFFF"/>
                </a:solidFill>
                <a:effectLst/>
                <a:latin typeface="Lato" panose="020F0502020204030203" pitchFamily="34" charset="0"/>
              </a:rPr>
              <a:t>Executing a range query on a partition key is only possible when also using the token function, as shown previously.</a:t>
            </a:r>
          </a:p>
          <a:p>
            <a:pPr marL="158750" indent="0">
              <a:buNone/>
            </a:pPr>
            <a:endParaRPr dirty="0">
              <a:uFillTx/>
            </a:endParaRPr>
          </a:p>
        </p:txBody>
      </p:sp>
    </p:spTree>
    <p:extLst>
      <p:ext uri="{BB962C8B-B14F-4D97-AF65-F5344CB8AC3E}">
        <p14:creationId xmlns:p14="http://schemas.microsoft.com/office/powerpoint/2010/main" val="275507637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1786146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FFFFFF"/>
                </a:solidFill>
                <a:effectLst/>
                <a:latin typeface="Lato" panose="020F0502020204030203" pitchFamily="34" charset="0"/>
              </a:rPr>
              <a:t>To build a Merkle tree for this data, we start by listing each partition of hashed data separately, as leaf nodes. Then we will backtrack toward our root node by applying the hash function,</a:t>
            </a:r>
            <a:r>
              <a:rPr lang="en-US" dirty="0"/>
              <a:t> h()</a:t>
            </a:r>
            <a:r>
              <a:rPr lang="en-US" b="0" i="0" dirty="0">
                <a:solidFill>
                  <a:srgbClr val="FFFFFF"/>
                </a:solidFill>
                <a:effectLst/>
                <a:latin typeface="Lato" panose="020F0502020204030203" pitchFamily="34" charset="0"/>
              </a:rPr>
              <a:t>, while combining our data recursively:</a:t>
            </a:r>
          </a:p>
          <a:p>
            <a:pPr marL="158750" indent="0">
              <a:buNone/>
            </a:pPr>
            <a:endParaRPr lang="en-US" b="0" i="0" dirty="0">
              <a:solidFill>
                <a:srgbClr val="FFFFFF"/>
              </a:solidFill>
              <a:effectLst/>
              <a:uFillTx/>
              <a:latin typeface="Lato" panose="020F0502020204030203" pitchFamily="34" charset="0"/>
            </a:endParaRPr>
          </a:p>
          <a:p>
            <a:pPr marL="158750" indent="0">
              <a:buNone/>
            </a:pPr>
            <a:r>
              <a:rPr lang="en-US" b="0" i="0" dirty="0">
                <a:solidFill>
                  <a:srgbClr val="FFFFFF"/>
                </a:solidFill>
                <a:effectLst/>
                <a:latin typeface="Lato" panose="020F0502020204030203" pitchFamily="34" charset="0"/>
              </a:rPr>
              <a:t>Figure: An example Merkle tree calculation for a node's token range containing four partitions of data. This illustrates how they are hashed and combined to compute the hash of the root (</a:t>
            </a:r>
            <a:r>
              <a:rPr lang="en-US" b="0" i="0" dirty="0" err="1">
                <a:solidFill>
                  <a:srgbClr val="FFFFFF"/>
                </a:solidFill>
                <a:effectLst/>
                <a:latin typeface="Lato" panose="020F0502020204030203" pitchFamily="34" charset="0"/>
              </a:rPr>
              <a:t>hCRDR</a:t>
            </a:r>
            <a:r>
              <a:rPr lang="en-US" b="0" i="0" dirty="0">
                <a:solidFill>
                  <a:srgbClr val="FFFFFF"/>
                </a:solidFill>
                <a:effectLst/>
                <a:latin typeface="Lato" panose="020F0502020204030203" pitchFamily="34" charset="0"/>
              </a:rPr>
              <a:t>).</a:t>
            </a:r>
            <a:endParaRPr dirty="0">
              <a:uFillTx/>
            </a:endParaRPr>
          </a:p>
        </p:txBody>
      </p:sp>
    </p:spTree>
    <p:extLst>
      <p:ext uri="{BB962C8B-B14F-4D97-AF65-F5344CB8AC3E}">
        <p14:creationId xmlns:p14="http://schemas.microsoft.com/office/powerpoint/2010/main" val="166669438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FFFFFF"/>
                </a:solidFill>
                <a:effectLst/>
                <a:latin typeface="Lato" panose="020F0502020204030203" pitchFamily="34" charset="0"/>
              </a:rPr>
              <a:t>Likewise, the final hash for the root node can be calculated as </a:t>
            </a:r>
            <a:r>
              <a:rPr lang="en-US" b="1" i="0" dirty="0">
                <a:solidFill>
                  <a:srgbClr val="FFFFFF"/>
                </a:solidFill>
                <a:effectLst/>
                <a:latin typeface="Lato" panose="020F0502020204030203" pitchFamily="34" charset="0"/>
              </a:rPr>
              <a:t>Root node = </a:t>
            </a:r>
            <a:r>
              <a:rPr lang="en-US" b="1" i="0" dirty="0" err="1">
                <a:solidFill>
                  <a:srgbClr val="FFFFFF"/>
                </a:solidFill>
                <a:effectLst/>
                <a:latin typeface="Lato" panose="020F0502020204030203" pitchFamily="34" charset="0"/>
              </a:rPr>
              <a:t>hCRDR</a:t>
            </a:r>
            <a:r>
              <a:rPr lang="en-US" b="1" i="0" dirty="0">
                <a:solidFill>
                  <a:srgbClr val="FFFFFF"/>
                </a:solidFill>
                <a:effectLst/>
                <a:latin typeface="Lato" panose="020F0502020204030203" pitchFamily="34" charset="0"/>
              </a:rPr>
              <a:t> = h(</a:t>
            </a:r>
            <a:r>
              <a:rPr lang="en-US" b="1" i="0" dirty="0" err="1">
                <a:solidFill>
                  <a:srgbClr val="FFFFFF"/>
                </a:solidFill>
                <a:effectLst/>
                <a:latin typeface="Lato" panose="020F0502020204030203" pitchFamily="34" charset="0"/>
              </a:rPr>
              <a:t>hCoRo</a:t>
            </a:r>
            <a:r>
              <a:rPr lang="en-US" b="1" i="0" dirty="0">
                <a:solidFill>
                  <a:srgbClr val="FFFFFF"/>
                </a:solidFill>
                <a:effectLst/>
                <a:latin typeface="Lato" panose="020F0502020204030203" pitchFamily="34" charset="0"/>
              </a:rPr>
              <a:t> + </a:t>
            </a:r>
            <a:r>
              <a:rPr lang="en-US" b="1" i="0" dirty="0" err="1">
                <a:solidFill>
                  <a:srgbClr val="FFFFFF"/>
                </a:solidFill>
                <a:effectLst/>
                <a:latin typeface="Lato" panose="020F0502020204030203" pitchFamily="34" charset="0"/>
              </a:rPr>
              <a:t>hDaRy</a:t>
            </a:r>
            <a:r>
              <a:rPr lang="en-US" b="1" i="0" dirty="0">
                <a:solidFill>
                  <a:srgbClr val="FFFFFF"/>
                </a:solidFill>
                <a:effectLst/>
                <a:latin typeface="Lato" panose="020F0502020204030203" pitchFamily="34" charset="0"/>
              </a:rPr>
              <a:t>) = 7077d9488b37f4d39c908eb7560f2323</a:t>
            </a:r>
            <a:r>
              <a:rPr lang="en-US" b="0" i="0" dirty="0">
                <a:solidFill>
                  <a:srgbClr val="FFFFFF"/>
                </a:solidFill>
                <a:effectLst/>
                <a:latin typeface="Lato" panose="020F0502020204030203" pitchFamily="34" charset="0"/>
              </a:rPr>
              <a:t>.</a:t>
            </a:r>
          </a:p>
          <a:p>
            <a:pPr algn="l"/>
            <a:r>
              <a:rPr lang="en-US" b="0" i="0" dirty="0">
                <a:solidFill>
                  <a:srgbClr val="FFFFFF"/>
                </a:solidFill>
                <a:effectLst/>
                <a:latin typeface="Lato" panose="020F0502020204030203" pitchFamily="34" charset="0"/>
              </a:rPr>
              <a:t>We can then perform this same Merkle tree calculation on another node (which is also responsible for the token range of </a:t>
            </a:r>
            <a:r>
              <a:rPr lang="en-US" b="1" i="0" dirty="0">
                <a:solidFill>
                  <a:srgbClr val="FFFFFF"/>
                </a:solidFill>
                <a:effectLst/>
                <a:latin typeface="Lato" panose="020F0502020204030203" pitchFamily="34" charset="0"/>
              </a:rPr>
              <a:t>-9223372036854775807</a:t>
            </a:r>
            <a:r>
              <a:rPr lang="en-US" b="0" i="0" dirty="0">
                <a:solidFill>
                  <a:srgbClr val="FFFFFF"/>
                </a:solidFill>
                <a:effectLst/>
                <a:latin typeface="Lato" panose="020F0502020204030203" pitchFamily="34" charset="0"/>
              </a:rPr>
              <a:t> to </a:t>
            </a:r>
            <a:r>
              <a:rPr lang="en-US" b="1" i="0" dirty="0">
                <a:solidFill>
                  <a:srgbClr val="FFFFFF"/>
                </a:solidFill>
                <a:effectLst/>
                <a:latin typeface="Lato" panose="020F0502020204030203" pitchFamily="34" charset="0"/>
              </a:rPr>
              <a:t>-7686143364045646507</a:t>
            </a:r>
            <a:r>
              <a:rPr lang="en-US" b="0" i="0" dirty="0">
                <a:solidFill>
                  <a:srgbClr val="FFFFFF"/>
                </a:solidFill>
                <a:effectLst/>
                <a:latin typeface="Lato" panose="020F0502020204030203" pitchFamily="34" charset="0"/>
              </a:rPr>
              <a:t>). If all of the underlying data is consistent (and affirms our state of anti-entropy), they should all respond with a root node hash of </a:t>
            </a:r>
            <a:r>
              <a:rPr lang="en-US" b="1" i="0" dirty="0">
                <a:solidFill>
                  <a:srgbClr val="FFFFFF"/>
                </a:solidFill>
                <a:effectLst/>
                <a:latin typeface="Lato" panose="020F0502020204030203" pitchFamily="34" charset="0"/>
              </a:rPr>
              <a:t>7077d9488b37f4d39c908eb7560f2323</a:t>
            </a:r>
            <a:r>
              <a:rPr lang="en-US" b="0" i="0" dirty="0">
                <a:solidFill>
                  <a:srgbClr val="FFFFFF"/>
                </a:solidFill>
                <a:effectLst/>
                <a:latin typeface="Lato" panose="020F0502020204030203" pitchFamily="34" charset="0"/>
              </a:rPr>
              <a:t>. If one or more of them does not, the up-to-date node then prepares to stream a subset of the affected range of data to fix the inconsistency.</a:t>
            </a:r>
          </a:p>
          <a:p>
            <a:pPr marL="158750" indent="0">
              <a:buNone/>
            </a:pPr>
            <a:endParaRPr lang="en-US" dirty="0">
              <a:uFillTx/>
            </a:endParaRPr>
          </a:p>
          <a:p>
            <a:pPr marL="158750" indent="0">
              <a:buNone/>
            </a:pPr>
            <a:r>
              <a:rPr lang="en-US" dirty="0">
                <a:uFillTx/>
              </a:rPr>
              <a:t>Streaming data</a:t>
            </a:r>
          </a:p>
          <a:p>
            <a:pPr marL="158750" indent="0">
              <a:buNone/>
            </a:pPr>
            <a:r>
              <a:rPr lang="en-US" dirty="0">
                <a:uFillTx/>
              </a:rPr>
              <a:t>Once discrepancies are identified via Merkle trees, data files are streamed to the node containing the inconsistent data. Once this streaming completes, the data should be consistent across all replicas.</a:t>
            </a:r>
          </a:p>
          <a:p>
            <a:pPr marL="158750" indent="0">
              <a:buNone/>
            </a:pPr>
            <a:endParaRPr lang="en-US" dirty="0">
              <a:uFillTx/>
            </a:endParaRPr>
          </a:p>
          <a:p>
            <a:pPr marL="158750" indent="0">
              <a:buNone/>
            </a:pPr>
            <a:r>
              <a:rPr lang="en-US" dirty="0">
                <a:uFillTx/>
              </a:rPr>
              <a:t>Note</a:t>
            </a:r>
          </a:p>
          <a:p>
            <a:pPr marL="158750" indent="0">
              <a:buNone/>
            </a:pPr>
            <a:r>
              <a:rPr lang="en-US" dirty="0">
                <a:uFillTx/>
              </a:rPr>
              <a:t>Repair streams consume network resources that can also interfere with a node's ability to serve requests. Repair progress can be monitored using the </a:t>
            </a:r>
            <a:r>
              <a:rPr lang="en-US" dirty="0" err="1">
                <a:uFillTx/>
              </a:rPr>
              <a:t>nodetool</a:t>
            </a:r>
            <a:r>
              <a:rPr lang="en-US" dirty="0">
                <a:uFillTx/>
              </a:rPr>
              <a:t> netstats command.</a:t>
            </a:r>
            <a:endParaRPr dirty="0">
              <a:uFillTx/>
            </a:endParaRPr>
          </a:p>
        </p:txBody>
      </p:sp>
    </p:spTree>
    <p:extLst>
      <p:ext uri="{BB962C8B-B14F-4D97-AF65-F5344CB8AC3E}">
        <p14:creationId xmlns:p14="http://schemas.microsoft.com/office/powerpoint/2010/main" val="299558219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Do note that read repairs do not occur when read consistency is set to ONE or LOCAL_ONE. Also, reads at a consistency level of all will force a read repair to happen 100% of the time. However, these read repairs do incur latency, which is why they are typically set to low percentages.</a:t>
            </a:r>
          </a:p>
          <a:p>
            <a:pPr marL="158750" indent="0">
              <a:buNone/>
            </a:pPr>
            <a:endParaRPr lang="en-US" dirty="0">
              <a:uFillTx/>
            </a:endParaRPr>
          </a:p>
          <a:p>
            <a:pPr marL="158750" indent="0">
              <a:buNone/>
            </a:pPr>
            <a:r>
              <a:rPr lang="en-US" dirty="0">
                <a:uFillTx/>
              </a:rPr>
              <a:t>Note</a:t>
            </a:r>
          </a:p>
          <a:p>
            <a:pPr marL="158750" indent="0">
              <a:buNone/>
            </a:pPr>
            <a:r>
              <a:rPr lang="en-US" dirty="0">
                <a:uFillTx/>
              </a:rPr>
              <a:t>Sometimes a single partition or key will be all that is inconsistent. If you find yourself in this situation, forcing a read repair is a simple task via </a:t>
            </a:r>
            <a:r>
              <a:rPr lang="en-US" dirty="0" err="1">
                <a:uFillTx/>
              </a:rPr>
              <a:t>cqlsh</a:t>
            </a:r>
            <a:r>
              <a:rPr lang="en-US" dirty="0">
                <a:uFillTx/>
              </a:rPr>
              <a:t>. If the number of inconsistent rows is a manageable number, you can fix them by setting your consistency level to all, and querying each of them.</a:t>
            </a:r>
            <a:endParaRPr dirty="0">
              <a:uFillTx/>
            </a:endParaRPr>
          </a:p>
        </p:txBody>
      </p:sp>
    </p:spTree>
    <p:extLst>
      <p:ext uri="{BB962C8B-B14F-4D97-AF65-F5344CB8AC3E}">
        <p14:creationId xmlns:p14="http://schemas.microsoft.com/office/powerpoint/2010/main" val="240589417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There are several features that Cassandra provides that can help to tighten up security on a cluster.</a:t>
            </a:r>
            <a:endParaRPr dirty="0">
              <a:uFillTx/>
            </a:endParaRPr>
          </a:p>
        </p:txBody>
      </p:sp>
    </p:spTree>
    <p:extLst>
      <p:ext uri="{BB962C8B-B14F-4D97-AF65-F5344CB8AC3E}">
        <p14:creationId xmlns:p14="http://schemas.microsoft.com/office/powerpoint/2010/main" val="218342039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Apache Cassandra allows for user authentication to be set up. Similar to other Cassandra components, users and their (encrypted) credentials are stored in a table inside the cluster. </a:t>
            </a:r>
          </a:p>
          <a:p>
            <a:pPr marL="158750" indent="0">
              <a:buNone/>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457200" marR="457200" algn="l"/>
            <a:r>
              <a:rPr lang="en-US" b="0" i="0" dirty="0">
                <a:solidFill>
                  <a:srgbClr val="FFFFFF"/>
                </a:solidFill>
                <a:effectLst/>
                <a:latin typeface="Montserrat-subs"/>
              </a:rPr>
              <a:t>Note</a:t>
            </a:r>
          </a:p>
          <a:p>
            <a:pPr marL="457200" marR="457200" algn="l"/>
            <a:r>
              <a:rPr lang="en-US" b="0" i="0" dirty="0">
                <a:solidFill>
                  <a:srgbClr val="FFFFFF"/>
                </a:solidFill>
                <a:effectLst/>
                <a:latin typeface="Lato" panose="020F0502020204030203" pitchFamily="34" charset="0"/>
              </a:rPr>
              <a:t>Once you have created your own DBA-level superuser account for administrative purposes, you should never use the default </a:t>
            </a:r>
            <a:r>
              <a:rPr lang="en-US" b="0" i="0" dirty="0" err="1">
                <a:solidFill>
                  <a:srgbClr val="FFFFFF"/>
                </a:solidFill>
                <a:effectLst/>
                <a:latin typeface="Lato" panose="020F0502020204030203" pitchFamily="34" charset="0"/>
              </a:rPr>
              <a:t>cassandra</a:t>
            </a:r>
            <a:r>
              <a:rPr lang="en-US" b="0" i="0" dirty="0">
                <a:solidFill>
                  <a:srgbClr val="FFFFFF"/>
                </a:solidFill>
                <a:effectLst/>
                <a:latin typeface="Lato" panose="020F0502020204030203" pitchFamily="34" charset="0"/>
              </a:rPr>
              <a:t> user again. This is because the Cassandra user is the only user that has special provisions in the code to query the </a:t>
            </a:r>
            <a:r>
              <a:rPr lang="en-US" b="0" i="0" dirty="0" err="1">
                <a:solidFill>
                  <a:srgbClr val="FFFFFF"/>
                </a:solidFill>
                <a:effectLst/>
                <a:latin typeface="Lato" panose="020F0502020204030203" pitchFamily="34" charset="0"/>
              </a:rPr>
              <a:t>system_auth</a:t>
            </a:r>
            <a:r>
              <a:rPr lang="en-US" b="0" i="0" dirty="0">
                <a:solidFill>
                  <a:srgbClr val="FFFFFF"/>
                </a:solidFill>
                <a:effectLst/>
                <a:latin typeface="Lato" panose="020F0502020204030203" pitchFamily="34" charset="0"/>
              </a:rPr>
              <a:t> tables at a consistency level higher than ONE (it uses QUORUM). This means that the default Cassandra user may not be able to log in if multiple nodes are down.</a:t>
            </a:r>
          </a:p>
          <a:p>
            <a:pPr algn="l"/>
            <a:r>
              <a:rPr lang="en-US" b="0" i="0" dirty="0">
                <a:solidFill>
                  <a:srgbClr val="FFFFFF"/>
                </a:solidFill>
                <a:effectLst/>
                <a:latin typeface="Lato" panose="020F0502020204030203" pitchFamily="34" charset="0"/>
              </a:rPr>
              <a:t>When user authentication is enabled, Cassandra will create the </a:t>
            </a:r>
            <a:r>
              <a:rPr lang="en-US" b="0" i="0" dirty="0" err="1">
                <a:solidFill>
                  <a:srgbClr val="FFFFFF"/>
                </a:solidFill>
                <a:effectLst/>
                <a:latin typeface="Lato" panose="020F0502020204030203" pitchFamily="34" charset="0"/>
              </a:rPr>
              <a:t>system_auth</a:t>
            </a:r>
            <a:r>
              <a:rPr lang="en-US" b="0" i="0" dirty="0">
                <a:solidFill>
                  <a:srgbClr val="FFFFFF"/>
                </a:solidFill>
                <a:effectLst/>
                <a:latin typeface="Lato" panose="020F0502020204030203" pitchFamily="34" charset="0"/>
              </a:rPr>
              <a:t> </a:t>
            </a:r>
            <a:r>
              <a:rPr lang="en-US" b="0" i="0" dirty="0" err="1">
                <a:solidFill>
                  <a:srgbClr val="FFFFFF"/>
                </a:solidFill>
                <a:effectLst/>
                <a:latin typeface="Lato" panose="020F0502020204030203" pitchFamily="34" charset="0"/>
              </a:rPr>
              <a:t>keyspace</a:t>
            </a:r>
            <a:r>
              <a:rPr lang="en-US" b="0" i="0" dirty="0">
                <a:solidFill>
                  <a:srgbClr val="FFFFFF"/>
                </a:solidFill>
                <a:effectLst/>
                <a:latin typeface="Lato" panose="020F0502020204030203" pitchFamily="34" charset="0"/>
              </a:rPr>
              <a:t>. When using </a:t>
            </a:r>
            <a:r>
              <a:rPr lang="en-US" b="0" i="0" dirty="0" err="1">
                <a:solidFill>
                  <a:srgbClr val="FFFFFF"/>
                </a:solidFill>
                <a:effectLst/>
                <a:latin typeface="Lato" panose="020F0502020204030203" pitchFamily="34" charset="0"/>
              </a:rPr>
              <a:t>PasswordAuthenticator</a:t>
            </a:r>
            <a:r>
              <a:rPr lang="en-US" b="0" i="0" dirty="0">
                <a:solidFill>
                  <a:srgbClr val="FFFFFF"/>
                </a:solidFill>
                <a:effectLst/>
                <a:latin typeface="Lato" panose="020F0502020204030203" pitchFamily="34" charset="0"/>
              </a:rPr>
              <a:t>, </a:t>
            </a:r>
            <a:r>
              <a:rPr lang="en-US" b="0" i="0" dirty="0" err="1">
                <a:solidFill>
                  <a:srgbClr val="FFFFFF"/>
                </a:solidFill>
                <a:effectLst/>
                <a:latin typeface="Lato" panose="020F0502020204030203" pitchFamily="34" charset="0"/>
              </a:rPr>
              <a:t>CassandraRoleManager</a:t>
            </a:r>
            <a:r>
              <a:rPr lang="en-US" b="0" i="0" dirty="0">
                <a:solidFill>
                  <a:srgbClr val="FFFFFF"/>
                </a:solidFill>
                <a:effectLst/>
                <a:latin typeface="Lato" panose="020F0502020204030203" pitchFamily="34" charset="0"/>
              </a:rPr>
              <a:t> must also be used.</a:t>
            </a:r>
          </a:p>
          <a:p>
            <a:pPr marL="158750" indent="0">
              <a:buNone/>
            </a:pPr>
            <a:endParaRPr dirty="0">
              <a:uFillTx/>
            </a:endParaRPr>
          </a:p>
        </p:txBody>
      </p:sp>
    </p:spTree>
    <p:extLst>
      <p:ext uri="{BB962C8B-B14F-4D97-AF65-F5344CB8AC3E}">
        <p14:creationId xmlns:p14="http://schemas.microsoft.com/office/powerpoint/2010/main" val="376462078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In Apache Cassandra versions 2.2 and up, users are referred to as roles. With authorization enabled, roles can be assigned the following permissions via CQL:</a:t>
            </a:r>
          </a:p>
          <a:p>
            <a:pPr marL="158750" indent="0">
              <a:buNone/>
            </a:pPr>
            <a:endParaRPr lang="en-US" dirty="0">
              <a:uFillTx/>
            </a:endParaRPr>
          </a:p>
          <a:p>
            <a:pPr marL="158750" indent="0">
              <a:buNone/>
            </a:pPr>
            <a:r>
              <a:rPr lang="en-US" dirty="0">
                <a:uFillTx/>
              </a:rPr>
              <a:t>ALTER: Change table or </a:t>
            </a:r>
            <a:r>
              <a:rPr lang="en-US" dirty="0" err="1">
                <a:uFillTx/>
              </a:rPr>
              <a:t>keyspace</a:t>
            </a:r>
            <a:r>
              <a:rPr lang="en-US" dirty="0">
                <a:uFillTx/>
              </a:rPr>
              <a:t> definitions</a:t>
            </a:r>
          </a:p>
          <a:p>
            <a:pPr marL="158750" indent="0">
              <a:buNone/>
            </a:pPr>
            <a:r>
              <a:rPr lang="en-US" dirty="0">
                <a:uFillTx/>
              </a:rPr>
              <a:t>AUTHORIZE: Grant or revoke specific permissions to other users</a:t>
            </a:r>
          </a:p>
          <a:p>
            <a:pPr marL="158750" indent="0">
              <a:buNone/>
            </a:pPr>
            <a:r>
              <a:rPr lang="en-US" dirty="0">
                <a:uFillTx/>
              </a:rPr>
              <a:t>CREATE:: Create new tables or </a:t>
            </a:r>
            <a:r>
              <a:rPr lang="en-US" dirty="0" err="1">
                <a:uFillTx/>
              </a:rPr>
              <a:t>keyspaces</a:t>
            </a:r>
            <a:endParaRPr lang="en-US" dirty="0">
              <a:uFillTx/>
            </a:endParaRPr>
          </a:p>
          <a:p>
            <a:pPr marL="158750" indent="0">
              <a:buNone/>
            </a:pPr>
            <a:r>
              <a:rPr lang="en-US" dirty="0">
                <a:uFillTx/>
              </a:rPr>
              <a:t>DESCRIBE: Retrieve definitions of a table or </a:t>
            </a:r>
            <a:r>
              <a:rPr lang="en-US" dirty="0" err="1">
                <a:uFillTx/>
              </a:rPr>
              <a:t>keyspace</a:t>
            </a:r>
            <a:endParaRPr lang="en-US" dirty="0">
              <a:uFillTx/>
            </a:endParaRPr>
          </a:p>
          <a:p>
            <a:pPr marL="158750" indent="0">
              <a:buNone/>
            </a:pPr>
            <a:r>
              <a:rPr lang="en-US" dirty="0">
                <a:uFillTx/>
              </a:rPr>
              <a:t>DROP: Delete specific tables or </a:t>
            </a:r>
            <a:r>
              <a:rPr lang="en-US" dirty="0" err="1">
                <a:uFillTx/>
              </a:rPr>
              <a:t>keyspaces</a:t>
            </a:r>
            <a:endParaRPr lang="en-US" dirty="0">
              <a:uFillTx/>
            </a:endParaRPr>
          </a:p>
          <a:p>
            <a:pPr marL="158750" indent="0">
              <a:buNone/>
            </a:pPr>
            <a:r>
              <a:rPr lang="en-US" dirty="0">
                <a:uFillTx/>
              </a:rPr>
              <a:t>EXECUTE: Run functions in a specific </a:t>
            </a:r>
            <a:r>
              <a:rPr lang="en-US" dirty="0" err="1">
                <a:uFillTx/>
              </a:rPr>
              <a:t>keyspace</a:t>
            </a:r>
            <a:endParaRPr lang="en-US" dirty="0">
              <a:uFillTx/>
            </a:endParaRPr>
          </a:p>
          <a:p>
            <a:pPr marL="158750" indent="0">
              <a:buNone/>
            </a:pPr>
            <a:r>
              <a:rPr lang="en-US" dirty="0">
                <a:uFillTx/>
              </a:rPr>
              <a:t>MODIFY: Run DELETE, INSERT, UPDATE, or TRUNCATE commands on a specific table</a:t>
            </a:r>
          </a:p>
          <a:p>
            <a:pPr marL="158750" indent="0">
              <a:buNone/>
            </a:pPr>
            <a:r>
              <a:rPr lang="en-US" dirty="0">
                <a:uFillTx/>
              </a:rPr>
              <a:t>SELECT: Query a specific table</a:t>
            </a:r>
          </a:p>
          <a:p>
            <a:pPr marL="158750" indent="0">
              <a:buNone/>
            </a:pPr>
            <a:r>
              <a:rPr lang="en-US" dirty="0">
                <a:uFillTx/>
              </a:rPr>
              <a:t>ALL PERMISSIONS: No restricted access on specific tables or </a:t>
            </a:r>
            <a:r>
              <a:rPr lang="en-US" dirty="0" err="1">
                <a:uFillTx/>
              </a:rPr>
              <a:t>keyspaces</a:t>
            </a:r>
            <a:endParaRPr dirty="0">
              <a:uFillTx/>
            </a:endParaRPr>
          </a:p>
        </p:txBody>
      </p:sp>
    </p:spTree>
    <p:extLst>
      <p:ext uri="{BB962C8B-B14F-4D97-AF65-F5344CB8AC3E}">
        <p14:creationId xmlns:p14="http://schemas.microsoft.com/office/powerpoint/2010/main" val="36083790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The role system allows you to assign permissions to a role, and then GRANT access to that role for another user/role. As mentioned in the previous section, role management is new as of Apache Cassandra 2.2, and can greatly simplify user-management and permission-assignment.</a:t>
            </a:r>
          </a:p>
          <a:p>
            <a:pPr marL="158750" indent="0">
              <a:buNone/>
            </a:pPr>
            <a:endParaRPr dirty="0">
              <a:uFillTx/>
            </a:endParaRPr>
          </a:p>
        </p:txBody>
      </p:sp>
    </p:spTree>
    <p:extLst>
      <p:ext uri="{BB962C8B-B14F-4D97-AF65-F5344CB8AC3E}">
        <p14:creationId xmlns:p14="http://schemas.microsoft.com/office/powerpoint/2010/main" val="3629039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85000" lnSpcReduction="1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To get started with Cassandra quickly, we'll step through a single-node, local installation.</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457200" marR="457200" algn="l"/>
            <a:r>
              <a:rPr lang="en-US" sz="2400" b="0" i="0" dirty="0">
                <a:solidFill>
                  <a:srgbClr val="FFFFFF"/>
                </a:solidFill>
                <a:effectLst/>
                <a:latin typeface="Montserrat-subs"/>
              </a:rPr>
              <a:t>Note</a:t>
            </a:r>
          </a:p>
          <a:p>
            <a:pPr marL="457200" marR="457200" algn="l"/>
            <a:r>
              <a:rPr lang="en-US" sz="2400" b="0" i="0" dirty="0">
                <a:solidFill>
                  <a:srgbClr val="FFFFFF"/>
                </a:solidFill>
                <a:effectLst/>
                <a:latin typeface="Lato" panose="020F0502020204030203" pitchFamily="34" charset="0"/>
              </a:rPr>
              <a:t>While you don't need to have </a:t>
            </a:r>
            <a:r>
              <a:rPr lang="en-US" sz="2400" b="0" i="0" dirty="0" err="1">
                <a:solidFill>
                  <a:srgbClr val="FFFFFF"/>
                </a:solidFill>
                <a:effectLst/>
                <a:latin typeface="Lato" panose="020F0502020204030203" pitchFamily="34" charset="0"/>
              </a:rPr>
              <a:t>sudo</a:t>
            </a:r>
            <a:r>
              <a:rPr lang="en-US" sz="2400" b="0" i="0" dirty="0">
                <a:solidFill>
                  <a:srgbClr val="FFFFFF"/>
                </a:solidFill>
                <a:effectLst/>
                <a:latin typeface="Lato" panose="020F0502020204030203" pitchFamily="34" charset="0"/>
              </a:rPr>
              <a:t> rights to run Apache Cassandra, it is required for some of the operating system configurations.</a:t>
            </a:r>
          </a:p>
          <a:p>
            <a:pPr marL="457200" marR="457200" algn="l"/>
            <a:r>
              <a:rPr lang="en-US" sz="2400" b="0" i="0" dirty="0">
                <a:solidFill>
                  <a:srgbClr val="FFFFFF"/>
                </a:solidFill>
                <a:effectLst/>
                <a:latin typeface="Montserrat-subs"/>
              </a:rPr>
              <a:t>Note</a:t>
            </a:r>
          </a:p>
          <a:p>
            <a:pPr marL="457200" marR="457200" algn="l"/>
            <a:r>
              <a:rPr lang="en-US" sz="2400" b="0" i="0" dirty="0">
                <a:solidFill>
                  <a:srgbClr val="FFFFFF"/>
                </a:solidFill>
                <a:effectLst/>
                <a:latin typeface="Lato" panose="020F0502020204030203" pitchFamily="34" charset="0"/>
              </a:rPr>
              <a:t>Apache Cassandra 3.11.2 breaks with JDK 1.8.0_161. Make sure to use either an older or newer version of the JDK.</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158750" indent="0">
              <a:buNone/>
            </a:pPr>
            <a:endParaRPr dirty="0">
              <a:uFillTx/>
            </a:endParaRPr>
          </a:p>
        </p:txBody>
      </p:sp>
    </p:spTree>
    <p:extLst>
      <p:ext uri="{BB962C8B-B14F-4D97-AF65-F5344CB8AC3E}">
        <p14:creationId xmlns:p14="http://schemas.microsoft.com/office/powerpoint/2010/main" val="14223508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Second, upon successful connection (and cert validation), all traffic between the client and node will be encrypted.</a:t>
            </a:r>
            <a:endParaRPr dirty="0">
              <a:uFillTx/>
            </a:endParaRPr>
          </a:p>
        </p:txBody>
      </p:sp>
    </p:spTree>
    <p:extLst>
      <p:ext uri="{BB962C8B-B14F-4D97-AF65-F5344CB8AC3E}">
        <p14:creationId xmlns:p14="http://schemas.microsoft.com/office/powerpoint/2010/main" val="402178754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FFFFFF"/>
                </a:solidFill>
                <a:effectLst/>
                <a:latin typeface="Lato" panose="020F0502020204030203" pitchFamily="34" charset="0"/>
              </a:rPr>
              <a:t>When this level of security is active, it will encrypt communication between the nodes over port 7001.</a:t>
            </a:r>
          </a:p>
          <a:p>
            <a:pPr marL="457200" marR="457200" algn="l"/>
            <a:r>
              <a:rPr lang="en-US" b="0" i="0" dirty="0">
                <a:solidFill>
                  <a:srgbClr val="FFFFFF"/>
                </a:solidFill>
                <a:effectLst/>
                <a:latin typeface="Montserrat-subs"/>
              </a:rPr>
              <a:t>Note</a:t>
            </a:r>
          </a:p>
          <a:p>
            <a:pPr marL="457200" marR="457200" algn="l"/>
            <a:r>
              <a:rPr lang="en-US" b="0" i="0" dirty="0">
                <a:solidFill>
                  <a:srgbClr val="FFFFFF"/>
                </a:solidFill>
                <a:effectLst/>
                <a:latin typeface="Lato" panose="020F0502020204030203" pitchFamily="34" charset="0"/>
              </a:rPr>
              <a:t>Node-to-node SSL may seem unnecessary, but without it, an internal attacker could join a rogue node to your cluster. Then once it has bootstrapped, it will shut the node down and its data directories will contain at least some of your data. If you don't enable node-to-node SSL, this can be done without having to know any of the admin passwords to authenticate to the cluster.</a:t>
            </a:r>
          </a:p>
          <a:p>
            <a:pPr marL="158750" indent="0">
              <a:buNone/>
            </a:pPr>
            <a:endParaRPr dirty="0">
              <a:uFillTx/>
            </a:endParaRPr>
          </a:p>
        </p:txBody>
      </p:sp>
    </p:spTree>
    <p:extLst>
      <p:ext uri="{BB962C8B-B14F-4D97-AF65-F5344CB8AC3E}">
        <p14:creationId xmlns:p14="http://schemas.microsoft.com/office/powerpoint/2010/main" val="14961390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2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This lesson was designed to give you the necessary background to understand the remaining lessons. Apache Cassandra was architected to work the way it does for certain reasons. Understanding why will help you to provide effective configuration, build high-performing data models, and design applications that run without bottlenecks. In the next lesson, we will discuss and explore CQL, and explain why it has certain limitations, and how to unleash its power.</a:t>
            </a:r>
          </a:p>
          <a:p>
            <a:pPr marL="158750" indent="0">
              <a:buNone/>
            </a:pPr>
            <a:endParaRPr dirty="0">
              <a:uFillTx/>
            </a:endParaRPr>
          </a:p>
        </p:txBody>
      </p:sp>
    </p:spTree>
    <p:extLst>
      <p:ext uri="{BB962C8B-B14F-4D97-AF65-F5344CB8AC3E}">
        <p14:creationId xmlns:p14="http://schemas.microsoft.com/office/powerpoint/2010/main" val="276842376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FFFFFF"/>
                </a:solidFill>
                <a:effectLst/>
                <a:latin typeface="Lato" panose="020F0502020204030203" pitchFamily="34" charset="0"/>
              </a:rPr>
              <a:t>In this lesson, we will examine common approaches to data modeling and interacting with data stored in Apache Cassandra. This will involve us taking a close look at the Cassandra Query Language, otherwise known as </a:t>
            </a:r>
            <a:r>
              <a:rPr lang="en-US" b="1" i="0" dirty="0">
                <a:solidFill>
                  <a:srgbClr val="FFFFFF"/>
                </a:solidFill>
                <a:effectLst/>
                <a:latin typeface="Lato" panose="020F0502020204030203" pitchFamily="34" charset="0"/>
              </a:rPr>
              <a:t>CQL</a:t>
            </a:r>
            <a:r>
              <a:rPr lang="en-US" b="0" i="0" dirty="0">
                <a:solidFill>
                  <a:srgbClr val="FFFFFF"/>
                </a:solidFill>
                <a:effectLst/>
                <a:latin typeface="Lato" panose="020F0502020204030203" pitchFamily="34" charset="0"/>
              </a:rPr>
              <a:t>.</a:t>
            </a:r>
          </a:p>
          <a:p>
            <a:pPr marL="158750" indent="0">
              <a:buNone/>
            </a:pPr>
            <a:endParaRPr lang="en-US" b="0" i="0" dirty="0">
              <a:solidFill>
                <a:srgbClr val="FFFFFF"/>
              </a:solidFill>
              <a:effectLst/>
              <a:uFillTx/>
              <a:latin typeface="Lato" panose="020F0502020204030203" pitchFamily="34" charset="0"/>
            </a:endParaRPr>
          </a:p>
          <a:p>
            <a:pPr marL="158750" indent="0">
              <a:buNone/>
            </a:pPr>
            <a:r>
              <a:rPr lang="en-US" dirty="0">
                <a:uFillTx/>
              </a:rPr>
              <a:t>Once you have completed this lesson, you should have an understanding of why data models need to be built in a certain way. You should also begin to understand known Cassandra anti-patterns and be able to spot certain types of bad queries. This should help you to build scalable, query-based tables and write successful CQL to interact with them.</a:t>
            </a:r>
          </a:p>
          <a:p>
            <a:pPr marL="158750" indent="0">
              <a:buNone/>
            </a:pPr>
            <a:endParaRPr lang="en-US" dirty="0">
              <a:uFillTx/>
            </a:endParaRPr>
          </a:p>
          <a:p>
            <a:pPr marL="158750" indent="0">
              <a:buNone/>
            </a:pPr>
            <a:r>
              <a:rPr lang="en-US" dirty="0">
                <a:uFillTx/>
              </a:rPr>
              <a:t>In the parts of this lesson that cover data modeling, be sure to pay extra attention. The data model is the most important part of a successful, high-performing Apache Cassandra cluster. It is also extremely difficult to change your data model later on, so test early, often, and with a significant amount of data. You do not want to realize that you need to change your model after you have already stored millions of rows. No amount of performance-tuning on the cluster side can make up for a poorly-designed data model!</a:t>
            </a:r>
            <a:endParaRPr dirty="0">
              <a:uFillTx/>
            </a:endParaRPr>
          </a:p>
        </p:txBody>
      </p:sp>
    </p:spTree>
    <p:extLst>
      <p:ext uri="{BB962C8B-B14F-4D97-AF65-F5344CB8AC3E}">
        <p14:creationId xmlns:p14="http://schemas.microsoft.com/office/powerpoint/2010/main" val="212279107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FFFFFF"/>
                </a:solidFill>
                <a:effectLst/>
                <a:latin typeface="Lato" panose="020F0502020204030203" pitchFamily="34" charset="0"/>
              </a:rPr>
              <a:t>Understanding how Apache Cassandra organizes data under the hood is essential to knowing how to use it properly. When examining Cassandra's data organization, it is important to determine which version of Apache Cassandra you are working with. Apache Cassandra 3.0 represents a significant shift in the way data is both stored and accessed, which warrants a discussion on the evolution of CQL.</a:t>
            </a:r>
            <a:endParaRPr dirty="0">
              <a:uFillTx/>
            </a:endParaRPr>
          </a:p>
        </p:txBody>
      </p:sp>
    </p:spTree>
    <p:extLst>
      <p:ext uri="{BB962C8B-B14F-4D97-AF65-F5344CB8AC3E}">
        <p14:creationId xmlns:p14="http://schemas.microsoft.com/office/powerpoint/2010/main" val="315576221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To preface this discussion, let's create an example table. Let's assume that we want to store data about a music playlist, including the band's name, albums, song titles, and some additional data about the songs. </a:t>
            </a:r>
            <a:endParaRPr dirty="0">
              <a:uFillTx/>
            </a:endParaRPr>
          </a:p>
        </p:txBody>
      </p:sp>
    </p:spTree>
    <p:extLst>
      <p:ext uri="{BB962C8B-B14F-4D97-AF65-F5344CB8AC3E}">
        <p14:creationId xmlns:p14="http://schemas.microsoft.com/office/powerpoint/2010/main" val="31477964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85723031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marL="158750" indent="0">
              <a:buNone/>
            </a:pPr>
            <a:r>
              <a:rPr lang="en-US" dirty="0">
                <a:uFillTx/>
              </a:rPr>
              <a:t>The original underlying storage for Apache Cassandra was based on its use of the Thrift interface layer. If we were to look at how the underlying data was stored in older (pre-3.0) versions of Cassandra, we would see something similar to the following:</a:t>
            </a:r>
          </a:p>
          <a:p>
            <a:pPr marL="158750" indent="0">
              <a:buNone/>
            </a:pPr>
            <a:r>
              <a:rPr lang="en-US" dirty="0">
                <a:uFillTx/>
              </a:rPr>
              <a:t>Figure : Demonstration of how data was stored in the older storage engine of Apache Cassandra. Notice that the data is partitioned (co-located) by its row key, and then each column is ordered by the column keys.</a:t>
            </a:r>
          </a:p>
          <a:p>
            <a:pPr marL="158750" indent="0">
              <a:buNone/>
            </a:pPr>
            <a:endParaRPr lang="en-US" dirty="0">
              <a:uFillTx/>
            </a:endParaRPr>
          </a:p>
          <a:p>
            <a:pPr marL="158750" indent="0">
              <a:buNone/>
            </a:pPr>
            <a:r>
              <a:rPr lang="en-US" dirty="0">
                <a:uFillTx/>
              </a:rPr>
              <a:t>As you can see in the screenshot, data is simply stored by its row key (also known as the partitioning key). Within each partition, data is stored ordered by its column keys, and finally by its (non-key) column names. This structure was sometimes referred to as a map of a map. The innermost section of the map, where the column values were stored, was called a cell. Dealing with data like this proved to be problematic and required some understanding of the Thrift API to complete basic operations.</a:t>
            </a:r>
          </a:p>
          <a:p>
            <a:pPr marL="158750" indent="0">
              <a:buNone/>
            </a:pPr>
            <a:endParaRPr lang="en-US" dirty="0">
              <a:uFillTx/>
            </a:endParaRPr>
          </a:p>
          <a:p>
            <a:pPr marL="158750" indent="0">
              <a:buNone/>
            </a:pPr>
            <a:r>
              <a:rPr lang="en-US" dirty="0">
                <a:uFillTx/>
              </a:rPr>
              <a:t>When CQL was introduced with Cassandra 1.2, it essentially abstracted the Thrift model in favor of a SQL-like interface, which was more familiar to the database development community. This abstraction brought about the concept known as the CQL row. While the storage layer still viewed from the simple perspective of partitions and column values, CQL introduced the row construct to Cassandra, if only at a logical level. This difference between the physical and logical models of the Apache Cassandra storage engine was prevalent in major versions: 1.2, 2.0, 2.1, and 2.2.</a:t>
            </a:r>
            <a:endParaRPr dirty="0">
              <a:uFillTx/>
            </a:endParaRPr>
          </a:p>
        </p:txBody>
      </p:sp>
    </p:spTree>
    <p:extLst>
      <p:ext uri="{BB962C8B-B14F-4D97-AF65-F5344CB8AC3E}">
        <p14:creationId xmlns:p14="http://schemas.microsoft.com/office/powerpoint/2010/main" val="345737389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marL="158750" indent="0">
              <a:buNone/>
            </a:pPr>
            <a:r>
              <a:rPr lang="en-US" b="0" i="0" dirty="0">
                <a:solidFill>
                  <a:srgbClr val="FFFFFF"/>
                </a:solidFill>
                <a:effectLst/>
                <a:latin typeface="Lato" panose="020F0502020204030203" pitchFamily="34" charset="0"/>
              </a:rPr>
              <a:t>On the other hand, the new storage engine changes in Apache Cassandra 3.0 offer several improvements. With version 3.0 and up, stored data is now organized like this:</a:t>
            </a:r>
          </a:p>
          <a:p>
            <a:pPr marL="158750" indent="0">
              <a:buNone/>
            </a:pPr>
            <a:r>
              <a:rPr lang="en-US" dirty="0">
                <a:uFillTx/>
              </a:rPr>
              <a:t>Figure 3.2: Demonstration of how data is stored in the new storage engine used by Apache Cassandra 3.0 and up. While data is still partitioned in a similar manner, rows are now first-class citizens.</a:t>
            </a:r>
          </a:p>
          <a:p>
            <a:pPr marL="158750" indent="0">
              <a:buNone/>
            </a:pPr>
            <a:endParaRPr lang="en-US" dirty="0">
              <a:uFillTx/>
            </a:endParaRPr>
          </a:p>
          <a:p>
            <a:pPr marL="158750" indent="0">
              <a:buNone/>
            </a:pPr>
            <a:r>
              <a:rPr lang="en-US" dirty="0">
                <a:uFillTx/>
              </a:rPr>
              <a:t> </a:t>
            </a:r>
          </a:p>
          <a:p>
            <a:pPr marL="158750" indent="0">
              <a:buNone/>
            </a:pPr>
            <a:endParaRPr lang="en-US" dirty="0">
              <a:uFillTx/>
            </a:endParaRPr>
          </a:p>
          <a:p>
            <a:pPr marL="158750" indent="0">
              <a:buNone/>
            </a:pPr>
            <a:r>
              <a:rPr lang="en-US" dirty="0">
                <a:uFillTx/>
              </a:rPr>
              <a:t>The figure shows that, while data is still partitioned similarly to how it always was, there is a new structure present. The row is now part of the storage engine. This allows for the data model and the Cassandra language drivers to deal with the underlying data similar to how the storage engine does.</a:t>
            </a:r>
          </a:p>
          <a:p>
            <a:pPr marL="158750" indent="0">
              <a:buNone/>
            </a:pPr>
            <a:endParaRPr lang="en-US" dirty="0">
              <a:uFillTx/>
            </a:endParaRPr>
          </a:p>
          <a:p>
            <a:pPr marL="158750" indent="0">
              <a:buNone/>
            </a:pPr>
            <a:r>
              <a:rPr lang="en-US" dirty="0">
                <a:uFillTx/>
              </a:rPr>
              <a:t>Note</a:t>
            </a:r>
          </a:p>
          <a:p>
            <a:pPr marL="158750" indent="0">
              <a:buNone/>
            </a:pPr>
            <a:r>
              <a:rPr lang="en-US" dirty="0">
                <a:uFillTx/>
              </a:rPr>
              <a:t>An important aspect not pictured in the preceding screenshot is the fact that each row and column value has its own timestamp.</a:t>
            </a:r>
          </a:p>
          <a:p>
            <a:pPr marL="158750" indent="0">
              <a:buNone/>
            </a:pPr>
            <a:endParaRPr lang="en-US" dirty="0">
              <a:uFillTx/>
            </a:endParaRPr>
          </a:p>
          <a:p>
            <a:pPr marL="158750" indent="0">
              <a:buNone/>
            </a:pPr>
            <a:r>
              <a:rPr lang="en-US" dirty="0">
                <a:uFillTx/>
              </a:rPr>
              <a:t>In addition to rows becoming first-class citizens of the physical data model, another change to the storage engine brought about a drastic improvement. As Apache Cassandra's original data model comes from more of a key/value approach, every row is not required to have a value for every column in a table.</a:t>
            </a:r>
          </a:p>
          <a:p>
            <a:pPr marL="158750" indent="0">
              <a:buNone/>
            </a:pPr>
            <a:endParaRPr lang="en-US" dirty="0">
              <a:uFillTx/>
            </a:endParaRPr>
          </a:p>
          <a:p>
            <a:pPr marL="158750" indent="0">
              <a:buNone/>
            </a:pPr>
            <a:r>
              <a:rPr lang="en-US" dirty="0">
                <a:uFillTx/>
              </a:rPr>
              <a:t>The original storage engine allowed for this by repeating the column names and clustering keys with each column value. One way around repeating the column data was to use the WITH COMPACT STORAGE directive at the time of table creation. However, this presented limitations around schema flexibility, in that columns could no longer be added or removed.</a:t>
            </a:r>
          </a:p>
          <a:p>
            <a:pPr marL="158750" indent="0">
              <a:buNone/>
            </a:pPr>
            <a:endParaRPr lang="en-US" dirty="0">
              <a:uFillTx/>
            </a:endParaRPr>
          </a:p>
          <a:p>
            <a:pPr marL="158750" indent="0">
              <a:buNone/>
            </a:pPr>
            <a:r>
              <a:rPr lang="en-US" dirty="0">
                <a:uFillTx/>
              </a:rPr>
              <a:t>Note</a:t>
            </a:r>
          </a:p>
          <a:p>
            <a:pPr marL="158750" indent="0">
              <a:buNone/>
            </a:pPr>
            <a:r>
              <a:rPr lang="en-US" dirty="0">
                <a:uFillTx/>
              </a:rPr>
              <a:t>Do not use the WITH COMPACT STORAGE directive with Apache Cassandra version 3.0 or newer. It no longer provides any benefits, and exists so that legacy users have an upgrade path.</a:t>
            </a:r>
          </a:p>
          <a:p>
            <a:pPr marL="158750" indent="0">
              <a:buNone/>
            </a:pPr>
            <a:endParaRPr lang="en-US" dirty="0">
              <a:uFillTx/>
            </a:endParaRPr>
          </a:p>
          <a:p>
            <a:pPr marL="158750" indent="0">
              <a:buNone/>
            </a:pPr>
            <a:r>
              <a:rPr lang="en-US" dirty="0">
                <a:uFillTx/>
              </a:rPr>
              <a:t>With Apache Cassandra 3.0, column names and clustering keys are no longer repeated with each column value. Depending on the data model, this can lead to a drastic difference in the disk footprint between Cassandra 3.0 and its prior versions.</a:t>
            </a:r>
          </a:p>
          <a:p>
            <a:pPr marL="158750" indent="0">
              <a:buNone/>
            </a:pPr>
            <a:endParaRPr lang="en-US" dirty="0">
              <a:uFillTx/>
            </a:endParaRPr>
          </a:p>
          <a:p>
            <a:pPr marL="158750" indent="0">
              <a:buNone/>
            </a:pPr>
            <a:r>
              <a:rPr lang="en-US" dirty="0">
                <a:uFillTx/>
              </a:rPr>
              <a:t>Note</a:t>
            </a:r>
          </a:p>
          <a:p>
            <a:pPr marL="158750" indent="0">
              <a:buNone/>
            </a:pPr>
            <a:r>
              <a:rPr lang="en-US" dirty="0">
                <a:uFillTx/>
              </a:rPr>
              <a:t>I have seen as much as a 90% reduction in disk footprint by upgrading from Cassandra 2.x to Cassandra 3.0 and as little as 10% to 15%. Your experience may vary, depending on the number of columns in a table, size of their names, and primary key definition.</a:t>
            </a:r>
            <a:endParaRPr dirty="0">
              <a:uFillTx/>
            </a:endParaRPr>
          </a:p>
        </p:txBody>
      </p:sp>
    </p:spTree>
    <p:extLst>
      <p:ext uri="{BB962C8B-B14F-4D97-AF65-F5344CB8AC3E}">
        <p14:creationId xmlns:p14="http://schemas.microsoft.com/office/powerpoint/2010/main" val="44175940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Sometimes structures for storing column values are referred to as cells. Queries to Cassandra essentially return collections of cells. </a:t>
            </a:r>
          </a:p>
          <a:p>
            <a:pPr marL="158750" indent="0">
              <a:buNone/>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158750" indent="0">
              <a:buNone/>
            </a:pPr>
            <a:r>
              <a:rPr lang="en-US" dirty="0">
                <a:uFillTx/>
              </a:rPr>
              <a:t>n this model, the month and day keys are used to make up a composite partition key. The clustering keys are </a:t>
            </a:r>
            <a:r>
              <a:rPr lang="en-US" dirty="0" err="1">
                <a:uFillTx/>
              </a:rPr>
              <a:t>station_id</a:t>
            </a:r>
            <a:r>
              <a:rPr lang="en-US" dirty="0">
                <a:uFillTx/>
              </a:rPr>
              <a:t> and time. In this way, for each partition, the number of cells will be equal to the total unique combinations of tuples:</a:t>
            </a:r>
          </a:p>
          <a:p>
            <a:pPr marL="158750" indent="0">
              <a:buNone/>
            </a:pPr>
            <a:endParaRPr lang="en-US" dirty="0">
              <a:uFillTx/>
            </a:endParaRPr>
          </a:p>
          <a:p>
            <a:pPr marL="158750" indent="0">
              <a:buNone/>
            </a:pPr>
            <a:r>
              <a:rPr lang="en-US" dirty="0" err="1">
                <a:uFillTx/>
              </a:rPr>
              <a:t>station_id</a:t>
            </a:r>
            <a:r>
              <a:rPr lang="en-US" dirty="0">
                <a:uFillTx/>
              </a:rPr>
              <a:t>, time, temperature</a:t>
            </a:r>
          </a:p>
          <a:p>
            <a:pPr marL="158750" indent="0">
              <a:buNone/>
            </a:pPr>
            <a:r>
              <a:rPr lang="en-US" dirty="0" err="1">
                <a:uFillTx/>
              </a:rPr>
              <a:t>station_id</a:t>
            </a:r>
            <a:r>
              <a:rPr lang="en-US" dirty="0">
                <a:uFillTx/>
              </a:rPr>
              <a:t>, time, </a:t>
            </a:r>
            <a:r>
              <a:rPr lang="en-US" dirty="0" err="1">
                <a:uFillTx/>
              </a:rPr>
              <a:t>wind_speed</a:t>
            </a:r>
            <a:endParaRPr lang="en-US" dirty="0">
              <a:uFillTx/>
            </a:endParaRPr>
          </a:p>
          <a:p>
            <a:pPr marL="158750" indent="0">
              <a:buNone/>
            </a:pPr>
            <a:r>
              <a:rPr lang="en-US" dirty="0">
                <a:uFillTx/>
              </a:rPr>
              <a:t>Understanding a cell comes into play when building data models. Apache Cassandra can only support 2,000,000,000 cells per partition. When data modelers fail to consider this, partitions can become large and ungainly, with query times eventually getting slower. This is why data models that allow for unbound row growth are considered to be an anti-pattern.</a:t>
            </a:r>
          </a:p>
          <a:p>
            <a:pPr marL="158750" indent="0">
              <a:buNone/>
            </a:pPr>
            <a:endParaRPr lang="en-US" dirty="0">
              <a:uFillTx/>
            </a:endParaRPr>
          </a:p>
          <a:p>
            <a:pPr marL="158750" indent="0">
              <a:buNone/>
            </a:pPr>
            <a:r>
              <a:rPr lang="en-US" dirty="0">
                <a:uFillTx/>
              </a:rPr>
              <a:t>Note</a:t>
            </a:r>
          </a:p>
          <a:p>
            <a:pPr marL="158750" indent="0">
              <a:buNone/>
            </a:pPr>
            <a:r>
              <a:rPr lang="en-US" dirty="0">
                <a:uFillTx/>
              </a:rPr>
              <a:t>The maximum of 2,000,000,000 cells per partition is a hard limit. But, practically speaking, models that allow that many cells to be written to a single partition will become slow long before that limit is reached.</a:t>
            </a:r>
            <a:endParaRPr dirty="0">
              <a:uFillTx/>
            </a:endParaRPr>
          </a:p>
        </p:txBody>
      </p:sp>
    </p:spTree>
    <p:extLst>
      <p:ext uri="{BB962C8B-B14F-4D97-AF65-F5344CB8AC3E}">
        <p14:creationId xmlns:p14="http://schemas.microsoft.com/office/powerpoint/2010/main" val="2241912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44349256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FFFFFF"/>
                </a:solidFill>
                <a:effectLst/>
                <a:latin typeface="Lato" panose="020F0502020204030203" pitchFamily="34" charset="0"/>
              </a:rPr>
              <a:t>The </a:t>
            </a:r>
            <a:r>
              <a:rPr lang="en-US" b="0" i="0" dirty="0" err="1">
                <a:solidFill>
                  <a:srgbClr val="FFFFFF"/>
                </a:solidFill>
                <a:effectLst/>
                <a:latin typeface="Lato" panose="020F0502020204030203" pitchFamily="34" charset="0"/>
              </a:rPr>
              <a:t>cqlsh</a:t>
            </a:r>
            <a:r>
              <a:rPr lang="en-US" b="0" i="0" dirty="0">
                <a:solidFill>
                  <a:srgbClr val="FFFFFF"/>
                </a:solidFill>
                <a:effectLst/>
                <a:latin typeface="Lato" panose="020F0502020204030203" pitchFamily="34" charset="0"/>
              </a:rPr>
              <a:t> tool, which is also known as </a:t>
            </a:r>
            <a:r>
              <a:rPr lang="en-US" b="1" i="0" dirty="0">
                <a:solidFill>
                  <a:srgbClr val="FFFFFF"/>
                </a:solidFill>
                <a:effectLst/>
                <a:latin typeface="Lato" panose="020F0502020204030203" pitchFamily="34" charset="0"/>
              </a:rPr>
              <a:t>CQL shell</a:t>
            </a:r>
            <a:r>
              <a:rPr lang="en-US" b="0" i="0" dirty="0">
                <a:solidFill>
                  <a:srgbClr val="FFFFFF"/>
                </a:solidFill>
                <a:effectLst/>
                <a:latin typeface="Lato" panose="020F0502020204030203" pitchFamily="34" charset="0"/>
              </a:rPr>
              <a:t>, installs with Cassandra and should be used to control security, </a:t>
            </a:r>
            <a:r>
              <a:rPr lang="en-US" b="0" i="0" dirty="0" err="1">
                <a:solidFill>
                  <a:srgbClr val="FFFFFF"/>
                </a:solidFill>
                <a:effectLst/>
                <a:latin typeface="Lato" panose="020F0502020204030203" pitchFamily="34" charset="0"/>
              </a:rPr>
              <a:t>keyspace</a:t>
            </a:r>
            <a:r>
              <a:rPr lang="en-US" b="0" i="0" dirty="0">
                <a:solidFill>
                  <a:srgbClr val="FFFFFF"/>
                </a:solidFill>
                <a:effectLst/>
                <a:latin typeface="Lato" panose="020F0502020204030203" pitchFamily="34" charset="0"/>
              </a:rPr>
              <a:t>, and table definitions. Not to be confused with the old Cassandra-CLI (the deprecated Cassandra command-line interface), </a:t>
            </a:r>
            <a:r>
              <a:rPr lang="en-US" b="0" i="0" dirty="0" err="1">
                <a:solidFill>
                  <a:srgbClr val="FFFFFF"/>
                </a:solidFill>
                <a:effectLst/>
                <a:latin typeface="Lato" panose="020F0502020204030203" pitchFamily="34" charset="0"/>
              </a:rPr>
              <a:t>cqlsh</a:t>
            </a:r>
            <a:r>
              <a:rPr lang="en-US" b="0" i="0" dirty="0">
                <a:solidFill>
                  <a:srgbClr val="FFFFFF"/>
                </a:solidFill>
                <a:effectLst/>
                <a:latin typeface="Lato" panose="020F0502020204030203" pitchFamily="34" charset="0"/>
              </a:rPr>
              <a:t> will be your primary interface into controlling your Cassandra data model and analyzing cluster metadata.</a:t>
            </a:r>
          </a:p>
          <a:p>
            <a:pPr marL="457200" marR="457200" algn="l"/>
            <a:r>
              <a:rPr lang="en-US" b="0" i="0" dirty="0">
                <a:solidFill>
                  <a:srgbClr val="FFFFFF"/>
                </a:solidFill>
                <a:effectLst/>
                <a:latin typeface="Montserrat-subs"/>
              </a:rPr>
              <a:t>Note</a:t>
            </a:r>
          </a:p>
          <a:p>
            <a:pPr marL="457200" marR="457200" algn="l"/>
            <a:r>
              <a:rPr lang="en-US" b="0" i="0" dirty="0">
                <a:solidFill>
                  <a:srgbClr val="FFFFFF"/>
                </a:solidFill>
                <a:effectLst/>
                <a:latin typeface="Lato" panose="020F0502020204030203" pitchFamily="34" charset="0"/>
              </a:rPr>
              <a:t>If you do not have Apache Cassandra or </a:t>
            </a:r>
            <a:r>
              <a:rPr lang="en-US" b="0" i="0" dirty="0" err="1">
                <a:solidFill>
                  <a:srgbClr val="FFFFFF"/>
                </a:solidFill>
                <a:effectLst/>
                <a:latin typeface="Lato" panose="020F0502020204030203" pitchFamily="34" charset="0"/>
              </a:rPr>
              <a:t>cqlsh</a:t>
            </a:r>
            <a:r>
              <a:rPr lang="en-US" b="0" i="0" dirty="0">
                <a:solidFill>
                  <a:srgbClr val="FFFFFF"/>
                </a:solidFill>
                <a:effectLst/>
                <a:latin typeface="Lato" panose="020F0502020204030203" pitchFamily="34" charset="0"/>
              </a:rPr>
              <a:t> installed locally, you can use pip (Python's package manager) to accomplish this quickly: pip install </a:t>
            </a:r>
            <a:r>
              <a:rPr lang="en-US" b="0" i="0" dirty="0" err="1">
                <a:solidFill>
                  <a:srgbClr val="FFFFFF"/>
                </a:solidFill>
                <a:effectLst/>
                <a:latin typeface="Lato" panose="020F0502020204030203" pitchFamily="34" charset="0"/>
              </a:rPr>
              <a:t>cqlsh</a:t>
            </a:r>
            <a:r>
              <a:rPr lang="en-US" b="0" i="0" dirty="0">
                <a:solidFill>
                  <a:srgbClr val="FFFFFF"/>
                </a:solidFill>
                <a:effectLst/>
                <a:latin typeface="Lato" panose="020F0502020204030203" pitchFamily="34" charset="0"/>
              </a:rPr>
              <a:t>.</a:t>
            </a:r>
          </a:p>
          <a:p>
            <a:pPr marL="158750" indent="0">
              <a:buNone/>
            </a:pPr>
            <a:endParaRPr dirty="0">
              <a:uFillTx/>
            </a:endParaRPr>
          </a:p>
        </p:txBody>
      </p:sp>
    </p:spTree>
    <p:extLst>
      <p:ext uri="{BB962C8B-B14F-4D97-AF65-F5344CB8AC3E}">
        <p14:creationId xmlns:p14="http://schemas.microsoft.com/office/powerpoint/2010/main" val="118750757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Note</a:t>
            </a:r>
          </a:p>
          <a:p>
            <a:pPr marL="158750" indent="0">
              <a:buNone/>
            </a:pPr>
            <a:r>
              <a:rPr lang="en-US" dirty="0">
                <a:uFillTx/>
              </a:rPr>
              <a:t>The --</a:t>
            </a:r>
            <a:r>
              <a:rPr lang="en-US" dirty="0" err="1">
                <a:uFillTx/>
              </a:rPr>
              <a:t>ssl</a:t>
            </a:r>
            <a:r>
              <a:rPr lang="en-US" dirty="0">
                <a:uFillTx/>
              </a:rPr>
              <a:t> flag is not required if your cluster does not use client-to-node SSL. Also, versions of Apache Cassandra earlier than 2.1 did not require the --</a:t>
            </a:r>
            <a:r>
              <a:rPr lang="en-US" dirty="0" err="1">
                <a:uFillTx/>
              </a:rPr>
              <a:t>ssl</a:t>
            </a:r>
            <a:r>
              <a:rPr lang="en-US" dirty="0">
                <a:uFillTx/>
              </a:rPr>
              <a:t> flag, even to connect to a secured cluster. With these older versions, an SSL connection is completely dependent on your ability to properly set up your </a:t>
            </a:r>
            <a:r>
              <a:rPr lang="en-US" dirty="0" err="1">
                <a:uFillTx/>
              </a:rPr>
              <a:t>cqlshrc</a:t>
            </a:r>
            <a:r>
              <a:rPr lang="en-US" dirty="0">
                <a:uFillTx/>
              </a:rPr>
              <a:t> file.</a:t>
            </a:r>
          </a:p>
          <a:p>
            <a:pPr marL="158750" indent="0">
              <a:buNone/>
            </a:pPr>
            <a:endParaRPr lang="en-US" dirty="0">
              <a:uFillTx/>
            </a:endParaRPr>
          </a:p>
          <a:p>
            <a:pPr marL="158750" indent="0">
              <a:buNone/>
            </a:pPr>
            <a:r>
              <a:rPr lang="en-US" dirty="0">
                <a:uFillTx/>
              </a:rPr>
              <a:t>Problems connecting to </a:t>
            </a:r>
            <a:r>
              <a:rPr lang="en-US" dirty="0" err="1">
                <a:uFillTx/>
              </a:rPr>
              <a:t>cqlsh</a:t>
            </a:r>
            <a:endParaRPr lang="en-US" dirty="0">
              <a:uFillTx/>
            </a:endParaRPr>
          </a:p>
          <a:p>
            <a:pPr marL="158750" indent="0">
              <a:buNone/>
            </a:pPr>
            <a:r>
              <a:rPr lang="en-US" dirty="0">
                <a:uFillTx/>
              </a:rPr>
              <a:t>If you navigate to the well-known developer Q&amp;A site, Stack Overflow (www.stackoverflow.com), and run a search query for connect on the </a:t>
            </a:r>
            <a:r>
              <a:rPr lang="en-US" dirty="0" err="1">
                <a:uFillTx/>
              </a:rPr>
              <a:t>cqlsh</a:t>
            </a:r>
            <a:r>
              <a:rPr lang="en-US" dirty="0">
                <a:uFillTx/>
              </a:rPr>
              <a:t> tag, you'll notice something astounding. About 25% of all </a:t>
            </a:r>
            <a:r>
              <a:rPr lang="en-US" dirty="0" err="1">
                <a:uFillTx/>
              </a:rPr>
              <a:t>cqlsh</a:t>
            </a:r>
            <a:r>
              <a:rPr lang="en-US" dirty="0">
                <a:uFillTx/>
              </a:rPr>
              <a:t> questions are about people having problems using it to connect to their cluster. Given this prevailing issue, a discussion on connecting to </a:t>
            </a:r>
            <a:r>
              <a:rPr lang="en-US" dirty="0" err="1">
                <a:uFillTx/>
              </a:rPr>
              <a:t>cqlsh</a:t>
            </a:r>
            <a:r>
              <a:rPr lang="en-US" dirty="0">
                <a:uFillTx/>
              </a:rPr>
              <a:t> is warranted.</a:t>
            </a:r>
          </a:p>
          <a:p>
            <a:pPr marL="158750" indent="0">
              <a:buNone/>
            </a:pPr>
            <a:endParaRPr lang="en-US" dirty="0">
              <a:uFillTx/>
            </a:endParaRPr>
          </a:p>
          <a:p>
            <a:pPr marL="158750" indent="0">
              <a:buNone/>
            </a:pPr>
            <a:r>
              <a:rPr lang="en-US" dirty="0">
                <a:uFillTx/>
              </a:rPr>
              <a:t>There are three common scenarios in which you might be trying to connect to your cluster, and how </a:t>
            </a:r>
            <a:r>
              <a:rPr lang="en-US" dirty="0" err="1">
                <a:uFillTx/>
              </a:rPr>
              <a:t>cqlsh</a:t>
            </a:r>
            <a:r>
              <a:rPr lang="en-US" dirty="0">
                <a:uFillTx/>
              </a:rPr>
              <a:t> will show you a failure.</a:t>
            </a:r>
            <a:endParaRPr dirty="0">
              <a:uFillTx/>
            </a:endParaRPr>
          </a:p>
        </p:txBody>
      </p:sp>
    </p:spTree>
    <p:extLst>
      <p:ext uri="{BB962C8B-B14F-4D97-AF65-F5344CB8AC3E}">
        <p14:creationId xmlns:p14="http://schemas.microsoft.com/office/powerpoint/2010/main" val="99302176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FFFFFF"/>
                </a:solidFill>
                <a:effectLst/>
                <a:latin typeface="Lato" panose="020F0502020204030203" pitchFamily="34" charset="0"/>
              </a:rPr>
              <a:t>This is the only scenario where executing </a:t>
            </a:r>
            <a:r>
              <a:rPr lang="en-US" b="0" i="0" dirty="0" err="1">
                <a:solidFill>
                  <a:srgbClr val="FFFFFF"/>
                </a:solidFill>
                <a:effectLst/>
                <a:latin typeface="Lato" panose="020F0502020204030203" pitchFamily="34" charset="0"/>
              </a:rPr>
              <a:t>cqlsh</a:t>
            </a:r>
            <a:r>
              <a:rPr lang="en-US" b="0" i="0" dirty="0">
                <a:solidFill>
                  <a:srgbClr val="FFFFFF"/>
                </a:solidFill>
                <a:effectLst/>
                <a:latin typeface="Lato" panose="020F0502020204030203" pitchFamily="34" charset="0"/>
              </a:rPr>
              <a:t> without any parameters may work, and only if you have not configured your local Cassandra node to bind to anything but the home IP address of 127.0.0.1. </a:t>
            </a:r>
            <a:r>
              <a:rPr lang="en-US" b="0" i="0" dirty="0" err="1">
                <a:solidFill>
                  <a:srgbClr val="FFFFFF"/>
                </a:solidFill>
                <a:effectLst/>
                <a:latin typeface="Lato" panose="020F0502020204030203" pitchFamily="34" charset="0"/>
              </a:rPr>
              <a:t>cqlsh</a:t>
            </a:r>
            <a:r>
              <a:rPr lang="en-US" b="0" i="0" dirty="0">
                <a:solidFill>
                  <a:srgbClr val="FFFFFF"/>
                </a:solidFill>
                <a:effectLst/>
                <a:latin typeface="Lato" panose="020F0502020204030203" pitchFamily="34" charset="0"/>
              </a:rPr>
              <a:t> also uses 127.0.0.1 by default, so this will not work in a remote or multiple-node scenario.</a:t>
            </a:r>
          </a:p>
          <a:p>
            <a:pPr marL="457200" marR="457200" algn="l"/>
            <a:r>
              <a:rPr lang="en-US" b="0" i="0" dirty="0">
                <a:solidFill>
                  <a:srgbClr val="FFFFFF"/>
                </a:solidFill>
                <a:effectLst/>
                <a:latin typeface="Montserrat-subs"/>
              </a:rPr>
              <a:t>Note</a:t>
            </a:r>
          </a:p>
          <a:p>
            <a:pPr marL="457200" marR="457200" algn="l"/>
            <a:r>
              <a:rPr lang="en-US" b="0" i="0" dirty="0" err="1">
                <a:solidFill>
                  <a:srgbClr val="FFFFFF"/>
                </a:solidFill>
                <a:effectLst/>
                <a:latin typeface="Lato" panose="020F0502020204030203" pitchFamily="34" charset="0"/>
              </a:rPr>
              <a:t>cqlsh</a:t>
            </a:r>
            <a:r>
              <a:rPr lang="en-US" b="0" i="0" dirty="0">
                <a:solidFill>
                  <a:srgbClr val="FFFFFF"/>
                </a:solidFill>
                <a:effectLst/>
                <a:latin typeface="Lato" panose="020F0502020204030203" pitchFamily="34" charset="0"/>
              </a:rPr>
              <a:t> connects via the native binary protocol and uses port 9042 by default. With Cassandra versions 2.0 and earlier, </a:t>
            </a:r>
            <a:r>
              <a:rPr lang="en-US" b="0" i="0" dirty="0" err="1">
                <a:solidFill>
                  <a:srgbClr val="FFFFFF"/>
                </a:solidFill>
                <a:effectLst/>
                <a:latin typeface="Lato" panose="020F0502020204030203" pitchFamily="34" charset="0"/>
              </a:rPr>
              <a:t>cqlsh</a:t>
            </a:r>
            <a:r>
              <a:rPr lang="en-US" b="0" i="0" dirty="0">
                <a:solidFill>
                  <a:srgbClr val="FFFFFF"/>
                </a:solidFill>
                <a:effectLst/>
                <a:latin typeface="Lato" panose="020F0502020204030203" pitchFamily="34" charset="0"/>
              </a:rPr>
              <a:t> connects via Thrift and uses port 9160. In both cases, you should not have to specify the port with </a:t>
            </a:r>
            <a:r>
              <a:rPr lang="en-US" b="0" i="0" dirty="0" err="1">
                <a:solidFill>
                  <a:srgbClr val="FFFFFF"/>
                </a:solidFill>
                <a:effectLst/>
                <a:latin typeface="Lato" panose="020F0502020204030203" pitchFamily="34" charset="0"/>
              </a:rPr>
              <a:t>cqlsh</a:t>
            </a:r>
            <a:r>
              <a:rPr lang="en-US" b="0" i="0" dirty="0">
                <a:solidFill>
                  <a:srgbClr val="FFFFFF"/>
                </a:solidFill>
                <a:effectLst/>
                <a:latin typeface="Lato" panose="020F0502020204030203" pitchFamily="34" charset="0"/>
              </a:rPr>
              <a:t>.</a:t>
            </a:r>
          </a:p>
          <a:p>
            <a:pPr marL="158750" indent="0">
              <a:buNone/>
            </a:pPr>
            <a:endParaRPr dirty="0">
              <a:uFillTx/>
            </a:endParaRPr>
          </a:p>
        </p:txBody>
      </p:sp>
    </p:spTree>
    <p:extLst>
      <p:ext uri="{BB962C8B-B14F-4D97-AF65-F5344CB8AC3E}">
        <p14:creationId xmlns:p14="http://schemas.microsoft.com/office/powerpoint/2010/main" val="7237493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20196840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02919144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In this scenario, you will have to tell </a:t>
            </a:r>
            <a:r>
              <a:rPr kumimoji="0" lang="en-US" sz="2400" b="0" i="0" u="none" strike="noStrike" kern="0" cap="none" spc="0" normalizeH="0" baseline="0" noProof="0" dirty="0" err="1">
                <a:ln>
                  <a:noFill/>
                </a:ln>
                <a:solidFill>
                  <a:srgbClr val="000000"/>
                </a:solidFill>
                <a:effectLst/>
                <a:uLnTx/>
                <a:uFillTx/>
                <a:latin typeface="Arial"/>
                <a:cs typeface="Arial"/>
                <a:sym typeface="Arial"/>
              </a:rPr>
              <a:t>cqlsh</a:t>
            </a:r>
            <a:r>
              <a:rPr kumimoji="0" lang="en-US" sz="2400" b="0" i="0" u="none" strike="noStrike" kern="0" cap="none" spc="0" normalizeH="0" baseline="0" noProof="0" dirty="0">
                <a:ln>
                  <a:noFill/>
                </a:ln>
                <a:solidFill>
                  <a:srgbClr val="000000"/>
                </a:solidFill>
                <a:effectLst/>
                <a:uLnTx/>
                <a:uFillTx/>
                <a:latin typeface="Arial"/>
                <a:cs typeface="Arial"/>
                <a:sym typeface="Arial"/>
              </a:rPr>
              <a:t> where to find a SSL certificate to present at connection time. This is done in your $HOME/.</a:t>
            </a:r>
            <a:r>
              <a:rPr kumimoji="0" lang="en-US" sz="2400" b="0" i="0" u="none" strike="noStrike" kern="0" cap="none" spc="0" normalizeH="0" baseline="0" noProof="0" dirty="0" err="1">
                <a:ln>
                  <a:noFill/>
                </a:ln>
                <a:solidFill>
                  <a:srgbClr val="000000"/>
                </a:solidFill>
                <a:effectLst/>
                <a:uLnTx/>
                <a:uFillTx/>
                <a:latin typeface="Arial"/>
                <a:cs typeface="Arial"/>
                <a:sym typeface="Arial"/>
              </a:rPr>
              <a:t>cassandra</a:t>
            </a:r>
            <a:r>
              <a:rPr kumimoji="0" lang="en-US" sz="2400" b="0" i="0" u="none" strike="noStrike" kern="0" cap="none" spc="0" normalizeH="0" baseline="0" noProof="0" dirty="0">
                <a:ln>
                  <a:noFill/>
                </a:ln>
                <a:solidFill>
                  <a:srgbClr val="000000"/>
                </a:solidFill>
                <a:effectLst/>
                <a:uLnTx/>
                <a:uFillTx/>
                <a:latin typeface="Arial"/>
                <a:cs typeface="Arial"/>
                <a:sym typeface="Arial"/>
              </a:rPr>
              <a:t>/</a:t>
            </a:r>
            <a:r>
              <a:rPr kumimoji="0" lang="en-US" sz="2400" b="0" i="0" u="none" strike="noStrike" kern="0" cap="none" spc="0" normalizeH="0" baseline="0" noProof="0" dirty="0" err="1">
                <a:ln>
                  <a:noFill/>
                </a:ln>
                <a:solidFill>
                  <a:srgbClr val="000000"/>
                </a:solidFill>
                <a:effectLst/>
                <a:uLnTx/>
                <a:uFillTx/>
                <a:latin typeface="Arial"/>
                <a:cs typeface="Arial"/>
                <a:sym typeface="Arial"/>
              </a:rPr>
              <a:t>cqlshrc</a:t>
            </a:r>
            <a:r>
              <a:rPr kumimoji="0" lang="en-US" sz="2400" b="0" i="0" u="none" strike="noStrike" kern="0" cap="none" spc="0" normalizeH="0" baseline="0" noProof="0" dirty="0">
                <a:ln>
                  <a:noFill/>
                </a:ln>
                <a:solidFill>
                  <a:srgbClr val="000000"/>
                </a:solidFill>
                <a:effectLst/>
                <a:uLnTx/>
                <a:uFillTx/>
                <a:latin typeface="Arial"/>
                <a:cs typeface="Arial"/>
                <a:sym typeface="Arial"/>
              </a:rPr>
              <a:t> file. </a:t>
            </a:r>
          </a:p>
          <a:p>
            <a:pPr algn="l"/>
            <a:r>
              <a:rPr lang="en-US" b="0" i="0" dirty="0">
                <a:solidFill>
                  <a:srgbClr val="FFFFFF"/>
                </a:solidFill>
                <a:effectLst/>
                <a:latin typeface="Montserrat-subs"/>
              </a:rPr>
              <a:t>Note</a:t>
            </a:r>
          </a:p>
          <a:p>
            <a:pPr algn="l"/>
            <a:r>
              <a:rPr lang="en-US" b="0" i="0" dirty="0">
                <a:solidFill>
                  <a:srgbClr val="FFFFFF"/>
                </a:solidFill>
                <a:effectLst/>
                <a:latin typeface="Lato" panose="020F0502020204030203" pitchFamily="34" charset="0"/>
              </a:rPr>
              <a:t>Creation of the </a:t>
            </a:r>
            <a:r>
              <a:rPr lang="en-US" b="0" i="0" dirty="0" err="1">
                <a:solidFill>
                  <a:srgbClr val="FFFFFF"/>
                </a:solidFill>
                <a:effectLst/>
                <a:latin typeface="Lato" panose="020F0502020204030203" pitchFamily="34" charset="0"/>
              </a:rPr>
              <a:t>permanentWaves.pem</a:t>
            </a:r>
            <a:r>
              <a:rPr lang="en-US" b="0" i="0" dirty="0">
                <a:solidFill>
                  <a:srgbClr val="FFFFFF"/>
                </a:solidFill>
                <a:effectLst/>
                <a:latin typeface="Lato" panose="020F0502020204030203" pitchFamily="34" charset="0"/>
              </a:rPr>
              <a:t> file is demonstrated in the next section.</a:t>
            </a:r>
          </a:p>
          <a:p>
            <a:pPr marL="158750" indent="0">
              <a:buNone/>
            </a:pPr>
            <a:endParaRPr dirty="0">
              <a:uFillTx/>
            </a:endParaRPr>
          </a:p>
        </p:txBody>
      </p:sp>
    </p:spTree>
    <p:extLst>
      <p:ext uri="{BB962C8B-B14F-4D97-AF65-F5344CB8AC3E}">
        <p14:creationId xmlns:p14="http://schemas.microsoft.com/office/powerpoint/2010/main" val="39077551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FFFFFF"/>
                </a:solidFill>
                <a:effectLst/>
                <a:latin typeface="Montserrat-subs"/>
              </a:rPr>
              <a:t>Note</a:t>
            </a:r>
          </a:p>
          <a:p>
            <a:pPr algn="l"/>
            <a:r>
              <a:rPr lang="en-US" b="0" i="0" dirty="0">
                <a:solidFill>
                  <a:srgbClr val="FFFFFF"/>
                </a:solidFill>
                <a:effectLst/>
                <a:latin typeface="Lato" panose="020F0502020204030203" pitchFamily="34" charset="0"/>
              </a:rPr>
              <a:t>The most important thing to understand about </a:t>
            </a:r>
            <a:r>
              <a:rPr lang="en-US" b="0" i="0" dirty="0" err="1">
                <a:solidFill>
                  <a:srgbClr val="FFFFFF"/>
                </a:solidFill>
                <a:effectLst/>
                <a:latin typeface="Lato" panose="020F0502020204030203" pitchFamily="34" charset="0"/>
              </a:rPr>
              <a:t>cqlsh</a:t>
            </a:r>
            <a:r>
              <a:rPr lang="en-US" b="0" i="0" dirty="0">
                <a:solidFill>
                  <a:srgbClr val="FFFFFF"/>
                </a:solidFill>
                <a:effectLst/>
                <a:latin typeface="Lato" panose="020F0502020204030203" pitchFamily="34" charset="0"/>
              </a:rPr>
              <a:t> is that it connects to Apache Cassandra in the same way that an application does. Therefore, many of the same principles that apply to Cassandra client applications apply to </a:t>
            </a:r>
            <a:r>
              <a:rPr lang="en-US" b="0" i="0" dirty="0" err="1">
                <a:solidFill>
                  <a:srgbClr val="FFFFFF"/>
                </a:solidFill>
                <a:effectLst/>
                <a:latin typeface="Lato" panose="020F0502020204030203" pitchFamily="34" charset="0"/>
              </a:rPr>
              <a:t>cqlsh</a:t>
            </a:r>
            <a:r>
              <a:rPr lang="en-US" b="0" i="0" dirty="0">
                <a:solidFill>
                  <a:srgbClr val="FFFFFF"/>
                </a:solidFill>
                <a:effectLst/>
                <a:latin typeface="Lato" panose="020F0502020204030203" pitchFamily="34" charset="0"/>
              </a:rPr>
              <a:t>.</a:t>
            </a:r>
          </a:p>
          <a:p>
            <a:pPr marL="158750" indent="0">
              <a:buNone/>
            </a:pPr>
            <a:endParaRPr lang="en-US" dirty="0">
              <a:uFillTx/>
            </a:endParaRPr>
          </a:p>
          <a:p>
            <a:pPr marL="158750" indent="0">
              <a:buNone/>
            </a:pPr>
            <a:r>
              <a:rPr lang="en-US" dirty="0">
                <a:uFillTx/>
              </a:rPr>
              <a:t>Connecting with </a:t>
            </a:r>
            <a:r>
              <a:rPr lang="en-US" dirty="0" err="1">
                <a:uFillTx/>
              </a:rPr>
              <a:t>cqlsh</a:t>
            </a:r>
            <a:r>
              <a:rPr lang="en-US" dirty="0">
                <a:uFillTx/>
              </a:rPr>
              <a:t> over SSL</a:t>
            </a:r>
          </a:p>
          <a:p>
            <a:pPr marL="158750" indent="0">
              <a:buNone/>
            </a:pPr>
            <a:r>
              <a:rPr lang="en-US" dirty="0">
                <a:uFillTx/>
              </a:rPr>
              <a:t>Both client-to-node and node-to-node SSL require creation of a certificate for use with Cassandra. These certificates must also be added into Java </a:t>
            </a:r>
            <a:r>
              <a:rPr lang="en-US" dirty="0" err="1">
                <a:uFillTx/>
              </a:rPr>
              <a:t>keyStores</a:t>
            </a:r>
            <a:r>
              <a:rPr lang="en-US" dirty="0">
                <a:uFillTx/>
              </a:rPr>
              <a:t> (a </a:t>
            </a:r>
            <a:r>
              <a:rPr lang="en-US" dirty="0" err="1">
                <a:uFillTx/>
              </a:rPr>
              <a:t>keyStore</a:t>
            </a:r>
            <a:r>
              <a:rPr lang="en-US" dirty="0">
                <a:uFillTx/>
              </a:rPr>
              <a:t> and a </a:t>
            </a:r>
            <a:r>
              <a:rPr lang="en-US" dirty="0" err="1">
                <a:uFillTx/>
              </a:rPr>
              <a:t>trustStore</a:t>
            </a:r>
            <a:r>
              <a:rPr lang="en-US" dirty="0">
                <a:uFillTx/>
              </a:rPr>
              <a:t>). However, </a:t>
            </a:r>
            <a:r>
              <a:rPr lang="en-US" dirty="0" err="1">
                <a:uFillTx/>
              </a:rPr>
              <a:t>cqlsh</a:t>
            </a:r>
            <a:r>
              <a:rPr lang="en-US" dirty="0">
                <a:uFillTx/>
              </a:rPr>
              <a:t> is written in Python, and does not use a Java </a:t>
            </a:r>
            <a:r>
              <a:rPr lang="en-US" dirty="0" err="1">
                <a:uFillTx/>
              </a:rPr>
              <a:t>keyStore</a:t>
            </a:r>
            <a:r>
              <a:rPr lang="en-US" dirty="0">
                <a:uFillTx/>
              </a:rPr>
              <a:t>. Therefore, the certificate must be converted and exported into a PKCS12 (public key certificate standards) certificate file for use with </a:t>
            </a:r>
            <a:r>
              <a:rPr lang="en-US" dirty="0" err="1">
                <a:uFillTx/>
              </a:rPr>
              <a:t>cqlsh</a:t>
            </a:r>
            <a:r>
              <a:rPr lang="en-US" dirty="0">
                <a:uFillTx/>
              </a:rPr>
              <a:t>. Creating the certificate and connecting with it via </a:t>
            </a:r>
            <a:r>
              <a:rPr lang="en-US" dirty="0" err="1">
                <a:uFillTx/>
              </a:rPr>
              <a:t>cqlsh</a:t>
            </a:r>
            <a:r>
              <a:rPr lang="en-US" dirty="0">
                <a:uFillTx/>
              </a:rPr>
              <a:t> can be accomplished with some simple steps, which we will cover here.</a:t>
            </a:r>
            <a:endParaRPr dirty="0">
              <a:uFillTx/>
            </a:endParaRPr>
          </a:p>
        </p:txBody>
      </p:sp>
    </p:spTree>
    <p:extLst>
      <p:ext uri="{BB962C8B-B14F-4D97-AF65-F5344CB8AC3E}">
        <p14:creationId xmlns:p14="http://schemas.microsoft.com/office/powerpoint/2010/main" val="93821307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76171563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FFFFFF"/>
                </a:solidFill>
                <a:effectLst/>
                <a:latin typeface="Lato" panose="020F0502020204030203" pitchFamily="34" charset="0"/>
              </a:rPr>
              <a:t>This will produce a </a:t>
            </a:r>
            <a:r>
              <a:rPr lang="en-US" dirty="0"/>
              <a:t>PKCS12</a:t>
            </a:r>
            <a:r>
              <a:rPr lang="en-US" b="0" i="0" dirty="0">
                <a:solidFill>
                  <a:srgbClr val="FFFFFF"/>
                </a:solidFill>
                <a:effectLst/>
                <a:latin typeface="Lato" panose="020F0502020204030203" pitchFamily="34" charset="0"/>
              </a:rPr>
              <a:t> format </a:t>
            </a:r>
            <a:r>
              <a:rPr lang="en-US" b="0" i="0" dirty="0" err="1">
                <a:solidFill>
                  <a:srgbClr val="FFFFFF"/>
                </a:solidFill>
                <a:effectLst/>
                <a:latin typeface="Lato" panose="020F0502020204030203" pitchFamily="34" charset="0"/>
              </a:rPr>
              <a:t>keyStore</a:t>
            </a:r>
            <a:r>
              <a:rPr lang="en-US" b="0" i="0" dirty="0">
                <a:solidFill>
                  <a:srgbClr val="FFFFFF"/>
                </a:solidFill>
                <a:effectLst/>
                <a:latin typeface="Lato" panose="020F0502020204030203" pitchFamily="34" charset="0"/>
              </a:rPr>
              <a:t> file named </a:t>
            </a:r>
            <a:r>
              <a:rPr lang="en-US" dirty="0"/>
              <a:t>p12keystore</a:t>
            </a:r>
            <a:r>
              <a:rPr lang="en-US" b="0" i="0" dirty="0">
                <a:solidFill>
                  <a:srgbClr val="FFFFFF"/>
                </a:solidFill>
                <a:effectLst/>
                <a:latin typeface="Lato" panose="020F0502020204030203" pitchFamily="34" charset="0"/>
              </a:rPr>
              <a:t>.</a:t>
            </a:r>
            <a:endParaRPr dirty="0">
              <a:uFillTx/>
            </a:endParaRPr>
          </a:p>
        </p:txBody>
      </p:sp>
    </p:spTree>
    <p:extLst>
      <p:ext uri="{BB962C8B-B14F-4D97-AF65-F5344CB8AC3E}">
        <p14:creationId xmlns:p14="http://schemas.microsoft.com/office/powerpoint/2010/main" val="349204274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FFFFFF"/>
                </a:solidFill>
                <a:effectLst/>
                <a:latin typeface="Lato" panose="020F0502020204030203" pitchFamily="34" charset="0"/>
              </a:rPr>
              <a:t>This will produce a PEM file containing the certificate from the original </a:t>
            </a:r>
            <a:r>
              <a:rPr lang="en-US" b="0" i="0" dirty="0" err="1">
                <a:solidFill>
                  <a:srgbClr val="FFFFFF"/>
                </a:solidFill>
                <a:effectLst/>
                <a:latin typeface="Lato" panose="020F0502020204030203" pitchFamily="34" charset="0"/>
              </a:rPr>
              <a:t>keyStore</a:t>
            </a:r>
            <a:r>
              <a:rPr lang="en-US" b="0" i="0" dirty="0">
                <a:solidFill>
                  <a:srgbClr val="FFFFFF"/>
                </a:solidFill>
                <a:effectLst/>
                <a:latin typeface="Lato" panose="020F0502020204030203" pitchFamily="34" charset="0"/>
              </a:rPr>
              <a:t>.</a:t>
            </a:r>
            <a:endParaRPr dirty="0">
              <a:uFillTx/>
            </a:endParaRPr>
          </a:p>
        </p:txBody>
      </p:sp>
    </p:spTree>
    <p:extLst>
      <p:ext uri="{BB962C8B-B14F-4D97-AF65-F5344CB8AC3E}">
        <p14:creationId xmlns:p14="http://schemas.microsoft.com/office/powerpoint/2010/main" val="2884279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Diseño personaliza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29/6/2020</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5" name="Marcador de número de diapositiva 4"/>
          <p:cNvSpPr>
            <a:spLocks noGrp="1"/>
          </p:cNvSpPr>
          <p:nvPr>
            <p:ph type="sldNum" sz="quarter" idx="12"/>
          </p:nvPr>
        </p:nvSpPr>
        <p:spPr/>
        <p:txBody>
          <a:body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9E54A919-0544-418B-9791-81B71903882C}" type="datetime1">
              <a:rPr lang="es-VE" smtClean="0">
                <a:solidFill>
                  <a:srgbClr val="000000">
                    <a:tint val="75000"/>
                  </a:srgbClr>
                </a:solidFill>
                <a:uFillTx/>
              </a:rPr>
              <a:pPr/>
              <a:t>29/6/2020</a:t>
            </a:fld>
            <a:endParaRPr lang="es-VE" dirty="0">
              <a:solidFill>
                <a:srgbClr val="000000">
                  <a:tint val="75000"/>
                </a:srgbClr>
              </a:solidFill>
              <a:uFillTx/>
            </a:endParaRPr>
          </a:p>
        </p:txBody>
      </p:sp>
      <p:sp>
        <p:nvSpPr>
          <p:cNvPr id="3" name="Marcador de pie de página 2"/>
          <p:cNvSpPr>
            <a:spLocks noGrp="1"/>
          </p:cNvSpPr>
          <p:nvPr>
            <p:ph type="ftr" sz="quarter" idx="11"/>
          </p:nvPr>
        </p:nvSpPr>
        <p:spPr/>
        <p:txBody>
          <a:bodyPr/>
          <a:lstStyle/>
          <a:p>
            <a:endParaRPr lang="es-VE" dirty="0">
              <a:solidFill>
                <a:srgbClr val="000000">
                  <a:tint val="75000"/>
                </a:srgbClr>
              </a:solidFill>
              <a:uFillTx/>
            </a:endParaRPr>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342900"/>
            <a:ext cx="2949178" cy="1200150"/>
          </a:xfrm>
        </p:spPr>
        <p:txBody>
          <a:bodyPr anchor="b"/>
          <a:lstStyle>
            <a:lvl1pPr>
              <a:defRPr sz="2400">
                <a:uFillTx/>
              </a:defRPr>
            </a:lvl1pPr>
          </a:lstStyle>
          <a:p>
            <a:r>
              <a:rPr lang="es-ES">
                <a:uFillTx/>
              </a:rPr>
              <a:t>Haga clic para modificar el estilo de título del patrón</a:t>
            </a:r>
            <a:endParaRPr lang="es-VE">
              <a:uFillTx/>
            </a:endParaRPr>
          </a:p>
        </p:txBody>
      </p:sp>
      <p:sp>
        <p:nvSpPr>
          <p:cNvPr id="3" name="Marcador de contenido 2"/>
          <p:cNvSpPr>
            <a:spLocks noGrp="1"/>
          </p:cNvSpPr>
          <p:nvPr>
            <p:ph idx="1"/>
          </p:nvPr>
        </p:nvSpPr>
        <p:spPr>
          <a:xfrm>
            <a:off x="3887391" y="740569"/>
            <a:ext cx="4629150" cy="3655219"/>
          </a:xfrm>
        </p:spPr>
        <p:txBody>
          <a:bodyPr/>
          <a:lstStyle>
            <a:lvl1pPr>
              <a:defRPr sz="2400">
                <a:uFillTx/>
              </a:defRPr>
            </a:lvl1pPr>
            <a:lvl2pPr>
              <a:defRPr sz="2100">
                <a:uFillTx/>
              </a:defRPr>
            </a:lvl2pPr>
            <a:lvl3pPr>
              <a:defRPr sz="1800">
                <a:uFillTx/>
              </a:defRPr>
            </a:lvl3pPr>
            <a:lvl4pPr>
              <a:defRPr sz="1500">
                <a:uFillTx/>
              </a:defRPr>
            </a:lvl4pPr>
            <a:lvl5pPr>
              <a:defRPr sz="1500">
                <a:uFillTx/>
              </a:defRPr>
            </a:lvl5pPr>
            <a:lvl6pPr>
              <a:defRPr sz="1500">
                <a:uFillTx/>
              </a:defRPr>
            </a:lvl6pPr>
            <a:lvl7pPr>
              <a:defRPr sz="1500">
                <a:uFillTx/>
              </a:defRPr>
            </a:lvl7pPr>
            <a:lvl8pPr>
              <a:defRPr sz="1500">
                <a:uFillTx/>
              </a:defRPr>
            </a:lvl8pPr>
            <a:lvl9pPr>
              <a:defRPr sz="1500">
                <a:uFillTx/>
              </a:defRPr>
            </a:lvl9p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texto 3"/>
          <p:cNvSpPr>
            <a:spLocks noGrp="1"/>
          </p:cNvSpPr>
          <p:nvPr>
            <p:ph type="body" sz="half" idx="2"/>
          </p:nvPr>
        </p:nvSpPr>
        <p:spPr>
          <a:xfrm>
            <a:off x="629841" y="1543050"/>
            <a:ext cx="2949178" cy="2858691"/>
          </a:xfrm>
        </p:spPr>
        <p:txBody>
          <a:bodyPr/>
          <a:lstStyle>
            <a:lvl1pPr marL="0" indent="0">
              <a:buNone/>
              <a:defRPr sz="1200">
                <a:uFillTx/>
              </a:defRPr>
            </a:lvl1pPr>
            <a:lvl2pPr marL="342900" indent="0">
              <a:buNone/>
              <a:defRPr sz="1050">
                <a:uFillTx/>
              </a:defRPr>
            </a:lvl2pPr>
            <a:lvl3pPr marL="685800" indent="0">
              <a:buNone/>
              <a:defRPr sz="900">
                <a:uFillTx/>
              </a:defRPr>
            </a:lvl3pPr>
            <a:lvl4pPr marL="1028700" indent="0">
              <a:buNone/>
              <a:defRPr sz="750">
                <a:uFillTx/>
              </a:defRPr>
            </a:lvl4pPr>
            <a:lvl5pPr marL="1371600" indent="0">
              <a:buNone/>
              <a:defRPr sz="750">
                <a:uFillTx/>
              </a:defRPr>
            </a:lvl5pPr>
            <a:lvl6pPr marL="1714500" indent="0">
              <a:buNone/>
              <a:defRPr sz="750">
                <a:uFillTx/>
              </a:defRPr>
            </a:lvl6pPr>
            <a:lvl7pPr marL="2057400" indent="0">
              <a:buNone/>
              <a:defRPr sz="750">
                <a:uFillTx/>
              </a:defRPr>
            </a:lvl7pPr>
            <a:lvl8pPr marL="2400300" indent="0">
              <a:buNone/>
              <a:defRPr sz="750">
                <a:uFillTx/>
              </a:defRPr>
            </a:lvl8pPr>
            <a:lvl9pPr marL="2743200" indent="0">
              <a:buNone/>
              <a:defRPr sz="750">
                <a:uFillTx/>
              </a:defRPr>
            </a:lvl9pPr>
          </a:lstStyle>
          <a:p>
            <a:pPr lvl="0"/>
            <a:r>
              <a:rPr lang="es-ES">
                <a:uFillTx/>
              </a:rPr>
              <a:t>Haga clic para modificar el estilo de texto del patrón</a:t>
            </a:r>
          </a:p>
        </p:txBody>
      </p:sp>
      <p:sp>
        <p:nvSpPr>
          <p:cNvPr id="5" name="Marcador de fecha 4"/>
          <p:cNvSpPr>
            <a:spLocks noGrp="1"/>
          </p:cNvSpPr>
          <p:nvPr>
            <p:ph type="dt" sz="half" idx="10"/>
          </p:nvPr>
        </p:nvSpPr>
        <p:spPr/>
        <p:txBody>
          <a:bodyPr/>
          <a:lstStyle/>
          <a:p>
            <a:fld id="{B35122CB-BF89-4022-9761-5820F80AF078}" type="datetime1">
              <a:rPr lang="es-VE" smtClean="0">
                <a:solidFill>
                  <a:srgbClr val="000000">
                    <a:tint val="75000"/>
                  </a:srgbClr>
                </a:solidFill>
                <a:uFillTx/>
              </a:rPr>
              <a:pPr/>
              <a:t>29/6/2020</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342900"/>
            <a:ext cx="2949178" cy="1200150"/>
          </a:xfrm>
        </p:spPr>
        <p:txBody>
          <a:bodyPr anchor="b"/>
          <a:lstStyle>
            <a:lvl1pPr>
              <a:defRPr sz="2400">
                <a:uFillTx/>
              </a:defRPr>
            </a:lvl1pPr>
          </a:lstStyle>
          <a:p>
            <a:r>
              <a:rPr lang="es-ES">
                <a:uFillTx/>
              </a:rPr>
              <a:t>Haga clic para modificar el estilo de título del patrón</a:t>
            </a:r>
            <a:endParaRPr lang="es-VE">
              <a:uFillTx/>
            </a:endParaRPr>
          </a:p>
        </p:txBody>
      </p:sp>
      <p:sp>
        <p:nvSpPr>
          <p:cNvPr id="3" name="Marcador de posición de imagen 2"/>
          <p:cNvSpPr>
            <a:spLocks noGrp="1"/>
          </p:cNvSpPr>
          <p:nvPr>
            <p:ph type="pic" idx="1"/>
          </p:nvPr>
        </p:nvSpPr>
        <p:spPr>
          <a:xfrm>
            <a:off x="3887391" y="740569"/>
            <a:ext cx="4629150" cy="3655219"/>
          </a:xfrm>
        </p:spPr>
        <p:txBody>
          <a:bodyPr/>
          <a:lstStyle>
            <a:lvl1pPr marL="0" indent="0">
              <a:buNone/>
              <a:defRPr sz="2400">
                <a:uFillTx/>
              </a:defRPr>
            </a:lvl1pPr>
            <a:lvl2pPr marL="342900" indent="0">
              <a:buNone/>
              <a:defRPr sz="2100">
                <a:uFillTx/>
              </a:defRPr>
            </a:lvl2pPr>
            <a:lvl3pPr marL="685800" indent="0">
              <a:buNone/>
              <a:defRPr sz="1800">
                <a:uFillTx/>
              </a:defRPr>
            </a:lvl3pPr>
            <a:lvl4pPr marL="1028700" indent="0">
              <a:buNone/>
              <a:defRPr sz="1500">
                <a:uFillTx/>
              </a:defRPr>
            </a:lvl4pPr>
            <a:lvl5pPr marL="1371600" indent="0">
              <a:buNone/>
              <a:defRPr sz="1500">
                <a:uFillTx/>
              </a:defRPr>
            </a:lvl5pPr>
            <a:lvl6pPr marL="1714500" indent="0">
              <a:buNone/>
              <a:defRPr sz="1500">
                <a:uFillTx/>
              </a:defRPr>
            </a:lvl6pPr>
            <a:lvl7pPr marL="2057400" indent="0">
              <a:buNone/>
              <a:defRPr sz="1500">
                <a:uFillTx/>
              </a:defRPr>
            </a:lvl7pPr>
            <a:lvl8pPr marL="2400300" indent="0">
              <a:buNone/>
              <a:defRPr sz="1500">
                <a:uFillTx/>
              </a:defRPr>
            </a:lvl8pPr>
            <a:lvl9pPr marL="2743200" indent="0">
              <a:buNone/>
              <a:defRPr sz="1500">
                <a:uFillTx/>
              </a:defRPr>
            </a:lvl9pPr>
          </a:lstStyle>
          <a:p>
            <a:endParaRPr lang="es-VE" dirty="0">
              <a:uFillTx/>
            </a:endParaRPr>
          </a:p>
        </p:txBody>
      </p:sp>
      <p:sp>
        <p:nvSpPr>
          <p:cNvPr id="4" name="Marcador de texto 3"/>
          <p:cNvSpPr>
            <a:spLocks noGrp="1"/>
          </p:cNvSpPr>
          <p:nvPr>
            <p:ph type="body" sz="half" idx="2"/>
          </p:nvPr>
        </p:nvSpPr>
        <p:spPr>
          <a:xfrm>
            <a:off x="629841" y="1543050"/>
            <a:ext cx="2949178" cy="2858691"/>
          </a:xfrm>
        </p:spPr>
        <p:txBody>
          <a:bodyPr/>
          <a:lstStyle>
            <a:lvl1pPr marL="0" indent="0">
              <a:buNone/>
              <a:defRPr sz="1200">
                <a:uFillTx/>
              </a:defRPr>
            </a:lvl1pPr>
            <a:lvl2pPr marL="342900" indent="0">
              <a:buNone/>
              <a:defRPr sz="1050">
                <a:uFillTx/>
              </a:defRPr>
            </a:lvl2pPr>
            <a:lvl3pPr marL="685800" indent="0">
              <a:buNone/>
              <a:defRPr sz="900">
                <a:uFillTx/>
              </a:defRPr>
            </a:lvl3pPr>
            <a:lvl4pPr marL="1028700" indent="0">
              <a:buNone/>
              <a:defRPr sz="750">
                <a:uFillTx/>
              </a:defRPr>
            </a:lvl4pPr>
            <a:lvl5pPr marL="1371600" indent="0">
              <a:buNone/>
              <a:defRPr sz="750">
                <a:uFillTx/>
              </a:defRPr>
            </a:lvl5pPr>
            <a:lvl6pPr marL="1714500" indent="0">
              <a:buNone/>
              <a:defRPr sz="750">
                <a:uFillTx/>
              </a:defRPr>
            </a:lvl6pPr>
            <a:lvl7pPr marL="2057400" indent="0">
              <a:buNone/>
              <a:defRPr sz="750">
                <a:uFillTx/>
              </a:defRPr>
            </a:lvl7pPr>
            <a:lvl8pPr marL="2400300" indent="0">
              <a:buNone/>
              <a:defRPr sz="750">
                <a:uFillTx/>
              </a:defRPr>
            </a:lvl8pPr>
            <a:lvl9pPr marL="2743200" indent="0">
              <a:buNone/>
              <a:defRPr sz="750">
                <a:uFillTx/>
              </a:defRPr>
            </a:lvl9pPr>
          </a:lstStyle>
          <a:p>
            <a:pPr lvl="0"/>
            <a:r>
              <a:rPr lang="es-ES">
                <a:uFillTx/>
              </a:rPr>
              <a:t>Haga clic para modificar el estilo de texto del patrón</a:t>
            </a:r>
          </a:p>
        </p:txBody>
      </p:sp>
      <p:sp>
        <p:nvSpPr>
          <p:cNvPr id="5" name="Marcador de fecha 4"/>
          <p:cNvSpPr>
            <a:spLocks noGrp="1"/>
          </p:cNvSpPr>
          <p:nvPr>
            <p:ph type="dt" sz="half" idx="10"/>
          </p:nvPr>
        </p:nvSpPr>
        <p:spPr/>
        <p:txBody>
          <a:bodyPr/>
          <a:lstStyle/>
          <a:p>
            <a:fld id="{75B37D4F-BFB7-437B-BFA4-402BB0FFCBAF}" type="datetime1">
              <a:rPr lang="es-VE" smtClean="0">
                <a:solidFill>
                  <a:srgbClr val="000000">
                    <a:tint val="75000"/>
                  </a:srgbClr>
                </a:solidFill>
                <a:uFillTx/>
              </a:rPr>
              <a:pPr/>
              <a:t>29/6/2020</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texto vertical 2"/>
          <p:cNvSpPr>
            <a:spLocks noGrp="1"/>
          </p:cNvSpPr>
          <p:nvPr>
            <p:ph type="body" orient="vert" idx="1"/>
          </p:nvPr>
        </p:nvSpPr>
        <p:spPr/>
        <p:txBody>
          <a:bodyPr vert="eaVert"/>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10"/>
          </p:nvPr>
        </p:nvSpPr>
        <p:spPr/>
        <p:txBody>
          <a:bodyPr/>
          <a:lstStyle/>
          <a:p>
            <a:fld id="{A689FBB6-C232-4AAB-A556-6334D1BCF5CD}" type="datetime1">
              <a:rPr lang="es-VE" smtClean="0">
                <a:solidFill>
                  <a:srgbClr val="000000">
                    <a:tint val="75000"/>
                  </a:srgbClr>
                </a:solidFill>
                <a:uFillTx/>
              </a:rPr>
              <a:pPr/>
              <a:t>29/6/2020</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5" y="273844"/>
            <a:ext cx="1971675" cy="4358879"/>
          </a:xfrm>
        </p:spPr>
        <p:txBody>
          <a:bodyPr vert="eaVert"/>
          <a:lstStyle/>
          <a:p>
            <a:r>
              <a:rPr lang="es-ES">
                <a:uFillTx/>
              </a:rPr>
              <a:t>Haga clic para modificar el estilo de título del patrón</a:t>
            </a:r>
            <a:endParaRPr lang="es-VE">
              <a:uFillTx/>
            </a:endParaRPr>
          </a:p>
        </p:txBody>
      </p:sp>
      <p:sp>
        <p:nvSpPr>
          <p:cNvPr id="3" name="Marcador de texto vertical 2"/>
          <p:cNvSpPr>
            <a:spLocks noGrp="1"/>
          </p:cNvSpPr>
          <p:nvPr>
            <p:ph type="body" orient="vert" idx="1"/>
          </p:nvPr>
        </p:nvSpPr>
        <p:spPr>
          <a:xfrm>
            <a:off x="628650" y="273844"/>
            <a:ext cx="5800725" cy="4358879"/>
          </a:xfrm>
        </p:spPr>
        <p:txBody>
          <a:bodyPr vert="eaVert"/>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10"/>
          </p:nvPr>
        </p:nvSpPr>
        <p:spPr/>
        <p:txBody>
          <a:bodyPr/>
          <a:lstStyle/>
          <a:p>
            <a:fld id="{7733DD2C-B94E-4D4D-B2A2-8C3CB35117A1}" type="datetime1">
              <a:rPr lang="es-VE" smtClean="0">
                <a:solidFill>
                  <a:srgbClr val="000000">
                    <a:tint val="75000"/>
                  </a:srgbClr>
                </a:solidFill>
                <a:uFillTx/>
              </a:rPr>
              <a:pPr/>
              <a:t>29/6/2020</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Diseño personaliza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29/6/2020</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5" name="Marcador de número de diapositiva 4"/>
          <p:cNvSpPr>
            <a:spLocks noGrp="1"/>
          </p:cNvSpPr>
          <p:nvPr>
            <p:ph type="sldNum" sz="quarter" idx="12"/>
          </p:nvPr>
        </p:nvSpPr>
        <p:spPr/>
        <p:txBody>
          <a:body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
        <p:nvSpPr>
          <p:cNvPr id="6" name="Picture Placeholder 11"/>
          <p:cNvSpPr>
            <a:spLocks noGrp="1"/>
          </p:cNvSpPr>
          <p:nvPr>
            <p:ph type="pic" sz="quarter" idx="23"/>
          </p:nvPr>
        </p:nvSpPr>
        <p:spPr>
          <a:xfrm>
            <a:off x="1" y="0"/>
            <a:ext cx="7274644" cy="5143500"/>
          </a:xfrm>
          <a:custGeom>
            <a:avLst/>
            <a:gdLst>
              <a:gd name="connsiteX0" fmla="*/ 0 w 19393999"/>
              <a:gd name="connsiteY0" fmla="*/ 0 h 13715999"/>
              <a:gd name="connsiteX1" fmla="*/ 19393999 w 19393999"/>
              <a:gd name="connsiteY1" fmla="*/ 0 h 13715999"/>
              <a:gd name="connsiteX2" fmla="*/ 13782907 w 19393999"/>
              <a:gd name="connsiteY2" fmla="*/ 13715999 h 13715999"/>
              <a:gd name="connsiteX3" fmla="*/ 0 w 19393999"/>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19393999" h="13715999">
                <a:moveTo>
                  <a:pt x="0" y="0"/>
                </a:moveTo>
                <a:lnTo>
                  <a:pt x="19393999" y="0"/>
                </a:lnTo>
                <a:lnTo>
                  <a:pt x="13782907" y="13715999"/>
                </a:lnTo>
                <a:lnTo>
                  <a:pt x="0" y="13715999"/>
                </a:lnTo>
                <a:close/>
              </a:path>
            </a:pathLst>
          </a:custGeom>
          <a:solidFill>
            <a:schemeClr val="bg1">
              <a:lumMod val="95000"/>
            </a:schemeClr>
          </a:solidFill>
          <a:effectLst/>
        </p:spPr>
        <p:txBody>
          <a:bodyPr wrap="square">
            <a:noAutofit/>
          </a:bodyPr>
          <a:lstStyle>
            <a:lvl1pPr marL="0" indent="0">
              <a:buNone/>
              <a:defRPr sz="1050" b="1" i="0">
                <a:ln>
                  <a:noFill/>
                </a:ln>
                <a:solidFill>
                  <a:schemeClr val="tx2"/>
                </a:solidFill>
                <a:uFillTx/>
                <a:latin typeface="Poppins Bold" panose="02000000000000000000" pitchFamily="2" charset="77"/>
                <a:ea typeface="Roboto" charset="0"/>
                <a:cs typeface="Poppins Bold" panose="02000000000000000000" pitchFamily="2" charset="77"/>
              </a:defRPr>
            </a:lvl1pPr>
          </a:lstStyle>
          <a:p>
            <a:endParaRPr lang="en-US" dirty="0">
              <a:uFillTx/>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971" b="0" i="0">
                <a:solidFill>
                  <a:schemeClr val="tx1"/>
                </a:solidFill>
                <a:uFillTx/>
                <a:latin typeface="Calibri Light"/>
                <a:cs typeface="Calibri Light"/>
              </a:defRPr>
            </a:lvl1pPr>
          </a:lstStyle>
          <a:p>
            <a:pPr marL="11207"/>
            <a:endParaRPr lang="en-US" spc="-5" dirty="0">
              <a:uFillTx/>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uFillTx/>
              </a:defRPr>
            </a:lvl1pPr>
          </a:lstStyle>
          <a:p>
            <a:fld id="{D16A3253-47B7-480A-8E15-14E0E17B1AF6}" type="datetime1">
              <a:rPr lang="en-US" smtClean="0">
                <a:uFillTx/>
              </a:rPr>
              <a:t>6/29/2020</a:t>
            </a:fld>
            <a:endParaRPr lang="en-US" dirty="0">
              <a:uFillTx/>
            </a:endParaRPr>
          </a:p>
        </p:txBody>
      </p:sp>
      <p:sp>
        <p:nvSpPr>
          <p:cNvPr id="4" name="Holder 4"/>
          <p:cNvSpPr>
            <a:spLocks noGrp="1"/>
          </p:cNvSpPr>
          <p:nvPr>
            <p:ph type="sldNum" sz="quarter" idx="7"/>
          </p:nvPr>
        </p:nvSpPr>
        <p:spPr/>
        <p:txBody>
          <a:bodyPr lIns="0" tIns="0" rIns="0" bIns="0"/>
          <a:lstStyle>
            <a:lvl1pPr>
              <a:defRPr sz="971" b="0" i="0">
                <a:solidFill>
                  <a:schemeClr val="tx1"/>
                </a:solidFill>
                <a:uFillTx/>
                <a:latin typeface="Calibri Light"/>
                <a:cs typeface="Calibri Light"/>
              </a:defRPr>
            </a:lvl1pPr>
          </a:lstStyle>
          <a:p>
            <a:pPr marL="11207"/>
            <a:r>
              <a:rPr lang="en-US" spc="-9" dirty="0">
                <a:uFillTx/>
              </a:rPr>
              <a:t>1</a:t>
            </a:r>
            <a:r>
              <a:rPr lang="en-US" spc="-18" dirty="0">
                <a:uFillTx/>
              </a:rPr>
              <a:t>-</a:t>
            </a:r>
            <a:fld id="{81D60167-4931-47E6-BA6A-407CBD079E47}" type="slidenum">
              <a:rPr smtClean="0">
                <a:uFillTx/>
              </a:rPr>
              <a:pPr marL="11207"/>
              <a:t>‹#›</a:t>
            </a:fld>
            <a:endParaRPr dirty="0">
              <a:uFillTx/>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6FB638-C7AF-46FC-968E-5B59517A164C}"/>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xmlns="" id="{B8192F9F-79D7-458A-A39E-DF99D4363DB1}"/>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xmlns="" id="{DEB03A79-BACE-4AB6-BF4B-8A9A314111D1}"/>
              </a:ext>
            </a:extLst>
          </p:cNvPr>
          <p:cNvSpPr>
            <a:spLocks noGrp="1"/>
          </p:cNvSpPr>
          <p:nvPr>
            <p:ph type="dt" sz="half" idx="10"/>
          </p:nvPr>
        </p:nvSpPr>
        <p:spPr/>
        <p:txBody>
          <a:bodyPr/>
          <a:lstStyle/>
          <a:p>
            <a:fld id="{5B6C9CD6-62B2-4C20-8D1B-CF5A2AD55013}" type="datetimeFigureOut">
              <a:rPr lang="en-US" smtClean="0"/>
              <a:t>6/29/2020</a:t>
            </a:fld>
            <a:endParaRPr lang="en-US"/>
          </a:p>
        </p:txBody>
      </p:sp>
      <p:sp>
        <p:nvSpPr>
          <p:cNvPr id="5" name="Footer Placeholder 4">
            <a:extLst>
              <a:ext uri="{FF2B5EF4-FFF2-40B4-BE49-F238E27FC236}">
                <a16:creationId xmlns:a16="http://schemas.microsoft.com/office/drawing/2014/main" xmlns="" id="{3841CDBD-1149-4D57-946D-EFF894EC1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48058F6-74C0-4614-9573-F80999BF6016}"/>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39674569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C372A37-226E-4D85-8687-729F4F718C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7507F1C3-266A-4453-9610-4F613CB613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BE72324-7637-408F-8F57-566BDCD510B1}"/>
              </a:ext>
            </a:extLst>
          </p:cNvPr>
          <p:cNvSpPr>
            <a:spLocks noGrp="1"/>
          </p:cNvSpPr>
          <p:nvPr>
            <p:ph type="dt" sz="half" idx="10"/>
          </p:nvPr>
        </p:nvSpPr>
        <p:spPr/>
        <p:txBody>
          <a:bodyPr/>
          <a:lstStyle/>
          <a:p>
            <a:fld id="{5B6C9CD6-62B2-4C20-8D1B-CF5A2AD55013}" type="datetimeFigureOut">
              <a:rPr lang="en-US" smtClean="0"/>
              <a:t>6/29/2020</a:t>
            </a:fld>
            <a:endParaRPr lang="en-US"/>
          </a:p>
        </p:txBody>
      </p:sp>
      <p:sp>
        <p:nvSpPr>
          <p:cNvPr id="5" name="Footer Placeholder 4">
            <a:extLst>
              <a:ext uri="{FF2B5EF4-FFF2-40B4-BE49-F238E27FC236}">
                <a16:creationId xmlns:a16="http://schemas.microsoft.com/office/drawing/2014/main" xmlns="" id="{52365010-DD97-4DBA-8EBE-E08D1B2467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C436BD47-426D-42C4-8DC3-58E7AB3BF933}"/>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41697244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F719B0-74B4-4246-B069-EFE7180D15B4}"/>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xmlns="" id="{568E60B0-AF0B-454E-97BE-2DE8C7CF35C6}"/>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FE816660-BCCD-4C16-863E-E3FBE216D78D}"/>
              </a:ext>
            </a:extLst>
          </p:cNvPr>
          <p:cNvSpPr>
            <a:spLocks noGrp="1"/>
          </p:cNvSpPr>
          <p:nvPr>
            <p:ph type="dt" sz="half" idx="10"/>
          </p:nvPr>
        </p:nvSpPr>
        <p:spPr/>
        <p:txBody>
          <a:bodyPr/>
          <a:lstStyle/>
          <a:p>
            <a:fld id="{5B6C9CD6-62B2-4C20-8D1B-CF5A2AD55013}" type="datetimeFigureOut">
              <a:rPr lang="en-US" smtClean="0"/>
              <a:t>6/29/2020</a:t>
            </a:fld>
            <a:endParaRPr lang="en-US"/>
          </a:p>
        </p:txBody>
      </p:sp>
      <p:sp>
        <p:nvSpPr>
          <p:cNvPr id="5" name="Footer Placeholder 4">
            <a:extLst>
              <a:ext uri="{FF2B5EF4-FFF2-40B4-BE49-F238E27FC236}">
                <a16:creationId xmlns:a16="http://schemas.microsoft.com/office/drawing/2014/main" xmlns="" id="{127B21CA-5359-46E9-B5B3-3D8327B9C4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DE23E4B6-4268-42F0-991B-00C7411CD46C}"/>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403722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lvl1pPr algn="ctr">
              <a:defRPr b="1">
                <a:solidFill>
                  <a:srgbClr val="F7941D"/>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29/6/2020</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
        <p:nvSpPr>
          <p:cNvPr id="15" name="Marcador de texto 14"/>
          <p:cNvSpPr>
            <a:spLocks noGrp="1"/>
          </p:cNvSpPr>
          <p:nvPr>
            <p:ph type="body" sz="quarter" idx="13"/>
          </p:nvPr>
        </p:nvSpPr>
        <p:spPr>
          <a:xfrm>
            <a:off x="628650" y="1473199"/>
            <a:ext cx="7886700" cy="3294063"/>
          </a:xfrm>
        </p:spPr>
        <p:txBody>
          <a:bodyPr>
            <a:noAutofit/>
          </a:bodyPr>
          <a:lstStyle>
            <a:lvl1pPr>
              <a:defRPr sz="2800">
                <a:uFillTx/>
              </a:defRPr>
            </a:lvl1pPr>
            <a:lvl2pPr>
              <a:defRPr sz="2400">
                <a:uFillTx/>
              </a:defRPr>
            </a:lvl2pPr>
            <a:lvl3pPr>
              <a:defRPr sz="1800">
                <a:uFillTx/>
              </a:defRPr>
            </a:lvl3pPr>
            <a:lvl4pPr>
              <a:defRPr sz="1600">
                <a:uFillTx/>
              </a:defRPr>
            </a:lvl4pPr>
            <a:lvl5pPr>
              <a:defRPr sz="1600">
                <a:uFillTx/>
              </a:defRPr>
            </a:lvl5p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61BF99-770C-4B89-9885-D851DA7C74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5A56E7F1-B0B4-46DB-A816-EC2F4DA919E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19691772-19EC-4952-89BE-1F985E3AB12A}"/>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6BFC12CF-4317-4A38-978B-BE79F1C893B3}"/>
              </a:ext>
            </a:extLst>
          </p:cNvPr>
          <p:cNvSpPr>
            <a:spLocks noGrp="1"/>
          </p:cNvSpPr>
          <p:nvPr>
            <p:ph type="dt" sz="half" idx="10"/>
          </p:nvPr>
        </p:nvSpPr>
        <p:spPr/>
        <p:txBody>
          <a:bodyPr/>
          <a:lstStyle/>
          <a:p>
            <a:fld id="{5B6C9CD6-62B2-4C20-8D1B-CF5A2AD55013}" type="datetimeFigureOut">
              <a:rPr lang="en-US" smtClean="0"/>
              <a:t>6/29/2020</a:t>
            </a:fld>
            <a:endParaRPr lang="en-US"/>
          </a:p>
        </p:txBody>
      </p:sp>
      <p:sp>
        <p:nvSpPr>
          <p:cNvPr id="6" name="Footer Placeholder 5">
            <a:extLst>
              <a:ext uri="{FF2B5EF4-FFF2-40B4-BE49-F238E27FC236}">
                <a16:creationId xmlns:a16="http://schemas.microsoft.com/office/drawing/2014/main" xmlns="" id="{73E76F39-50A9-4B52-A32E-8025DFE7F1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5FF013DC-5412-4C84-A689-D38EC29E2019}"/>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22344194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E3667D-2DFF-4EE5-BC00-6371E02F6E1D}"/>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ECAEC145-38BB-433A-81DD-B52472675F05}"/>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7751C25D-DD2F-4F4C-99C1-39000446BA53}"/>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2520F1A2-019C-488E-9F42-05CE26754466}"/>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BBEF74C1-596C-4095-AA6C-81F302EC61C1}"/>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CC82D00-E185-49AD-BF60-AB8C6D793648}"/>
              </a:ext>
            </a:extLst>
          </p:cNvPr>
          <p:cNvSpPr>
            <a:spLocks noGrp="1"/>
          </p:cNvSpPr>
          <p:nvPr>
            <p:ph type="dt" sz="half" idx="10"/>
          </p:nvPr>
        </p:nvSpPr>
        <p:spPr/>
        <p:txBody>
          <a:bodyPr/>
          <a:lstStyle/>
          <a:p>
            <a:fld id="{5B6C9CD6-62B2-4C20-8D1B-CF5A2AD55013}" type="datetimeFigureOut">
              <a:rPr lang="en-US" smtClean="0"/>
              <a:t>6/29/2020</a:t>
            </a:fld>
            <a:endParaRPr lang="en-US"/>
          </a:p>
        </p:txBody>
      </p:sp>
      <p:sp>
        <p:nvSpPr>
          <p:cNvPr id="8" name="Footer Placeholder 7">
            <a:extLst>
              <a:ext uri="{FF2B5EF4-FFF2-40B4-BE49-F238E27FC236}">
                <a16:creationId xmlns:a16="http://schemas.microsoft.com/office/drawing/2014/main" xmlns="" id="{C159453F-BD9B-4025-8925-601892BA36C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F43BC975-10F5-4636-ADBA-35C23A9EF9CB}"/>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38198049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BE74A5-0BAB-4C10-9F31-A6ECC670609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D71BD135-7F7C-493C-A8E0-68F1A81FD878}"/>
              </a:ext>
            </a:extLst>
          </p:cNvPr>
          <p:cNvSpPr>
            <a:spLocks noGrp="1"/>
          </p:cNvSpPr>
          <p:nvPr>
            <p:ph type="dt" sz="half" idx="10"/>
          </p:nvPr>
        </p:nvSpPr>
        <p:spPr/>
        <p:txBody>
          <a:bodyPr/>
          <a:lstStyle/>
          <a:p>
            <a:fld id="{5B6C9CD6-62B2-4C20-8D1B-CF5A2AD55013}" type="datetimeFigureOut">
              <a:rPr lang="en-US" smtClean="0"/>
              <a:t>6/29/2020</a:t>
            </a:fld>
            <a:endParaRPr lang="en-US"/>
          </a:p>
        </p:txBody>
      </p:sp>
      <p:sp>
        <p:nvSpPr>
          <p:cNvPr id="4" name="Footer Placeholder 3">
            <a:extLst>
              <a:ext uri="{FF2B5EF4-FFF2-40B4-BE49-F238E27FC236}">
                <a16:creationId xmlns:a16="http://schemas.microsoft.com/office/drawing/2014/main" xmlns="" id="{6A717FA8-D8F5-4D37-9F67-8E91F55C09D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9DD6A7F2-C717-412D-AF34-18D5E95BCBFC}"/>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41009824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682AF6BE-1C82-47B4-BF1E-BDAB0CF4A785}"/>
              </a:ext>
            </a:extLst>
          </p:cNvPr>
          <p:cNvSpPr>
            <a:spLocks noGrp="1"/>
          </p:cNvSpPr>
          <p:nvPr>
            <p:ph type="dt" sz="half" idx="10"/>
          </p:nvPr>
        </p:nvSpPr>
        <p:spPr/>
        <p:txBody>
          <a:bodyPr/>
          <a:lstStyle/>
          <a:p>
            <a:fld id="{5B6C9CD6-62B2-4C20-8D1B-CF5A2AD55013}" type="datetimeFigureOut">
              <a:rPr lang="en-US" smtClean="0"/>
              <a:t>6/29/2020</a:t>
            </a:fld>
            <a:endParaRPr lang="en-US"/>
          </a:p>
        </p:txBody>
      </p:sp>
      <p:sp>
        <p:nvSpPr>
          <p:cNvPr id="3" name="Footer Placeholder 2">
            <a:extLst>
              <a:ext uri="{FF2B5EF4-FFF2-40B4-BE49-F238E27FC236}">
                <a16:creationId xmlns:a16="http://schemas.microsoft.com/office/drawing/2014/main" xmlns="" id="{747912C9-93DF-4EDD-91FA-E6ABFF4B23D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9E5CD9C3-A8FE-4208-AD8E-CCE813205893}"/>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35484949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D8909B-E72D-4969-BBB9-3FE95D3D7A5A}"/>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xmlns="" id="{FEFF0587-2633-46EA-8453-367690F36EEF}"/>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DAAEC55A-302C-4671-9B56-1467E1B5AE4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xmlns="" id="{C71DFD03-9805-465F-B527-55F60C804E06}"/>
              </a:ext>
            </a:extLst>
          </p:cNvPr>
          <p:cNvSpPr>
            <a:spLocks noGrp="1"/>
          </p:cNvSpPr>
          <p:nvPr>
            <p:ph type="dt" sz="half" idx="10"/>
          </p:nvPr>
        </p:nvSpPr>
        <p:spPr/>
        <p:txBody>
          <a:bodyPr/>
          <a:lstStyle/>
          <a:p>
            <a:fld id="{5B6C9CD6-62B2-4C20-8D1B-CF5A2AD55013}" type="datetimeFigureOut">
              <a:rPr lang="en-US" smtClean="0"/>
              <a:t>6/29/2020</a:t>
            </a:fld>
            <a:endParaRPr lang="en-US"/>
          </a:p>
        </p:txBody>
      </p:sp>
      <p:sp>
        <p:nvSpPr>
          <p:cNvPr id="6" name="Footer Placeholder 5">
            <a:extLst>
              <a:ext uri="{FF2B5EF4-FFF2-40B4-BE49-F238E27FC236}">
                <a16:creationId xmlns:a16="http://schemas.microsoft.com/office/drawing/2014/main" xmlns="" id="{3A83B5C7-FEB3-4FB8-9DD9-A4F4445DAB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A69112E2-332E-4D1E-8361-B72DFF1A6023}"/>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40541551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62F8BA-3C2E-40E0-8311-4BE903AD04F1}"/>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xmlns="" id="{AF22AB26-6CFE-4C51-89D3-38A5AAD2F3EC}"/>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xmlns="" id="{59F2A22F-823B-4D82-91A1-F5C168AD53ED}"/>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xmlns="" id="{BDDFDB67-368A-44B5-886E-7A49887A78E6}"/>
              </a:ext>
            </a:extLst>
          </p:cNvPr>
          <p:cNvSpPr>
            <a:spLocks noGrp="1"/>
          </p:cNvSpPr>
          <p:nvPr>
            <p:ph type="dt" sz="half" idx="10"/>
          </p:nvPr>
        </p:nvSpPr>
        <p:spPr/>
        <p:txBody>
          <a:bodyPr/>
          <a:lstStyle/>
          <a:p>
            <a:fld id="{5B6C9CD6-62B2-4C20-8D1B-CF5A2AD55013}" type="datetimeFigureOut">
              <a:rPr lang="en-US" smtClean="0"/>
              <a:t>6/29/2020</a:t>
            </a:fld>
            <a:endParaRPr lang="en-US"/>
          </a:p>
        </p:txBody>
      </p:sp>
      <p:sp>
        <p:nvSpPr>
          <p:cNvPr id="6" name="Footer Placeholder 5">
            <a:extLst>
              <a:ext uri="{FF2B5EF4-FFF2-40B4-BE49-F238E27FC236}">
                <a16:creationId xmlns:a16="http://schemas.microsoft.com/office/drawing/2014/main" xmlns="" id="{8B505C4B-A8B8-4D91-82A8-569030FFD5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02900003-9104-4747-BF88-62B000F4C6F1}"/>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33590640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B51BA5-1C4B-43ED-B937-C974C515632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8A1F3F3B-4037-47C5-A95F-63D379223EC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B208623B-6E44-43F8-922E-8AE9FD27CE6D}"/>
              </a:ext>
            </a:extLst>
          </p:cNvPr>
          <p:cNvSpPr>
            <a:spLocks noGrp="1"/>
          </p:cNvSpPr>
          <p:nvPr>
            <p:ph type="dt" sz="half" idx="10"/>
          </p:nvPr>
        </p:nvSpPr>
        <p:spPr/>
        <p:txBody>
          <a:bodyPr/>
          <a:lstStyle/>
          <a:p>
            <a:fld id="{5B6C9CD6-62B2-4C20-8D1B-CF5A2AD55013}" type="datetimeFigureOut">
              <a:rPr lang="en-US" smtClean="0"/>
              <a:t>6/29/2020</a:t>
            </a:fld>
            <a:endParaRPr lang="en-US"/>
          </a:p>
        </p:txBody>
      </p:sp>
      <p:sp>
        <p:nvSpPr>
          <p:cNvPr id="5" name="Footer Placeholder 4">
            <a:extLst>
              <a:ext uri="{FF2B5EF4-FFF2-40B4-BE49-F238E27FC236}">
                <a16:creationId xmlns:a16="http://schemas.microsoft.com/office/drawing/2014/main" xmlns="" id="{95696A2D-446C-45AA-9B81-857636DE61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8886B136-A8D2-4753-8828-4A74D0BDC1AA}"/>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19786487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966F041F-7753-472C-87FF-C783C5D873AE}"/>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263DBF67-3714-47E2-B135-90749C43E55E}"/>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020CAED3-4291-4674-B57C-0F5A77F59983}"/>
              </a:ext>
            </a:extLst>
          </p:cNvPr>
          <p:cNvSpPr>
            <a:spLocks noGrp="1"/>
          </p:cNvSpPr>
          <p:nvPr>
            <p:ph type="dt" sz="half" idx="10"/>
          </p:nvPr>
        </p:nvSpPr>
        <p:spPr/>
        <p:txBody>
          <a:bodyPr/>
          <a:lstStyle/>
          <a:p>
            <a:fld id="{5B6C9CD6-62B2-4C20-8D1B-CF5A2AD55013}" type="datetimeFigureOut">
              <a:rPr lang="en-US" smtClean="0"/>
              <a:t>6/29/2020</a:t>
            </a:fld>
            <a:endParaRPr lang="en-US"/>
          </a:p>
        </p:txBody>
      </p:sp>
      <p:sp>
        <p:nvSpPr>
          <p:cNvPr id="5" name="Footer Placeholder 4">
            <a:extLst>
              <a:ext uri="{FF2B5EF4-FFF2-40B4-BE49-F238E27FC236}">
                <a16:creationId xmlns:a16="http://schemas.microsoft.com/office/drawing/2014/main" xmlns="" id="{71D5A749-CDF9-4730-8180-DB9480C3C0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C0709AF5-EBE1-4354-88B4-E045137A4EF9}"/>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2394819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3_Diseño personalizado">
    <p:bg>
      <p:bgPr>
        <a:solidFill>
          <a:schemeClr val="bg1">
            <a:lumMod val="95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721307" y="1884294"/>
            <a:ext cx="7886700" cy="994172"/>
          </a:xfrm>
        </p:spPr>
        <p:txBody>
          <a:bodyPr>
            <a:noAutofit/>
          </a:bodyPr>
          <a:lstStyle>
            <a:lvl1pPr algn="ctr">
              <a:defRPr sz="6000" b="1">
                <a:solidFill>
                  <a:srgbClr val="F7941D"/>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29/6/2020</a:t>
            </a:fld>
            <a:endParaRPr lang="es-VE" kern="120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4"/>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800">
              <a:uFillTx/>
            </a:endParaRPr>
          </a:p>
        </p:txBody>
      </p:sp>
      <p:sp>
        <p:nvSpPr>
          <p:cNvPr id="5" name="Marcador de número de diapositiva 4"/>
          <p:cNvSpPr>
            <a:spLocks noGrp="1"/>
          </p:cNvSpPr>
          <p:nvPr>
            <p:ph type="sldNum" sz="quarter" idx="12"/>
          </p:nvPr>
        </p:nvSpPr>
        <p:spPr>
          <a:xfrm>
            <a:off x="4367284"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a:uFillTx/>
              <a:latin typeface="Palatino Linotype"/>
              <a:ea typeface="+mn-ea"/>
              <a:cs typeface="+mn-cs"/>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80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
        <p:nvSpPr>
          <p:cNvPr id="15" name="Marcador de texto 14"/>
          <p:cNvSpPr>
            <a:spLocks noGrp="1"/>
          </p:cNvSpPr>
          <p:nvPr>
            <p:ph type="body" sz="quarter" idx="13"/>
          </p:nvPr>
        </p:nvSpPr>
        <p:spPr>
          <a:xfrm>
            <a:off x="721307" y="3534655"/>
            <a:ext cx="7886700" cy="914400"/>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Tree>
    <p:extLst>
      <p:ext uri="{BB962C8B-B14F-4D97-AF65-F5344CB8AC3E}">
        <p14:creationId xmlns:p14="http://schemas.microsoft.com/office/powerpoint/2010/main" val="33947131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2_Diseño personalizado">
    <p:bg>
      <p:bgPr>
        <a:solidFill>
          <a:srgbClr val="F7941D"/>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29/6/2020</a:t>
            </a:fld>
            <a:endParaRPr lang="es-VE" kern="120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a:solidFill>
                <a:srgbClr val="000000">
                  <a:tint val="75000"/>
                </a:srgbClr>
              </a:solidFill>
              <a:uFillTx/>
              <a:latin typeface="Palatino Linotype"/>
              <a:ea typeface="+mn-ea"/>
              <a:cs typeface="+mn-cs"/>
            </a:endParaRPr>
          </a:p>
        </p:txBody>
      </p:sp>
      <p:sp>
        <p:nvSpPr>
          <p:cNvPr id="5" name="Marcador de número de diapositiva 4"/>
          <p:cNvSpPr>
            <a:spLocks noGrp="1"/>
          </p:cNvSpPr>
          <p:nvPr>
            <p:ph type="sldNum" sz="quarter" idx="12"/>
          </p:nvPr>
        </p:nvSpPr>
        <p:spPr/>
        <p:txBody>
          <a:body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a:solidFill>
                <a:srgbClr val="000000">
                  <a:tint val="75000"/>
                </a:srgbClr>
              </a:solidFill>
              <a:uFillTx/>
              <a:latin typeface="Palatino Linotype"/>
              <a:ea typeface="+mn-ea"/>
              <a:cs typeface="+mn-cs"/>
            </a:endParaRPr>
          </a:p>
        </p:txBody>
      </p:sp>
      <p:sp>
        <p:nvSpPr>
          <p:cNvPr id="6" name="Picture Placeholder 11"/>
          <p:cNvSpPr>
            <a:spLocks noGrp="1"/>
          </p:cNvSpPr>
          <p:nvPr>
            <p:ph type="pic" sz="quarter" idx="23"/>
          </p:nvPr>
        </p:nvSpPr>
        <p:spPr>
          <a:xfrm>
            <a:off x="2" y="0"/>
            <a:ext cx="7274644" cy="5143500"/>
          </a:xfrm>
          <a:custGeom>
            <a:avLst/>
            <a:gdLst>
              <a:gd name="connsiteX0" fmla="*/ 0 w 19393999"/>
              <a:gd name="connsiteY0" fmla="*/ 0 h 13715999"/>
              <a:gd name="connsiteX1" fmla="*/ 19393999 w 19393999"/>
              <a:gd name="connsiteY1" fmla="*/ 0 h 13715999"/>
              <a:gd name="connsiteX2" fmla="*/ 13782907 w 19393999"/>
              <a:gd name="connsiteY2" fmla="*/ 13715999 h 13715999"/>
              <a:gd name="connsiteX3" fmla="*/ 0 w 19393999"/>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19393999" h="13715999">
                <a:moveTo>
                  <a:pt x="0" y="0"/>
                </a:moveTo>
                <a:lnTo>
                  <a:pt x="19393999" y="0"/>
                </a:lnTo>
                <a:lnTo>
                  <a:pt x="13782907" y="13715999"/>
                </a:lnTo>
                <a:lnTo>
                  <a:pt x="0" y="13715999"/>
                </a:lnTo>
                <a:close/>
              </a:path>
            </a:pathLst>
          </a:custGeom>
          <a:solidFill>
            <a:schemeClr val="bg1">
              <a:lumMod val="95000"/>
            </a:schemeClr>
          </a:solidFill>
          <a:effectLst/>
        </p:spPr>
        <p:txBody>
          <a:bodyPr wrap="square">
            <a:noAutofit/>
          </a:bodyPr>
          <a:lstStyle>
            <a:lvl1pPr marL="0" indent="0">
              <a:buNone/>
              <a:defRPr sz="1050" b="1" i="0">
                <a:ln>
                  <a:noFill/>
                </a:ln>
                <a:solidFill>
                  <a:schemeClr val="tx2"/>
                </a:solidFill>
                <a:uFillTx/>
                <a:latin typeface="Poppins Bold" panose="02000000000000000000" pitchFamily="2" charset="77"/>
                <a:ea typeface="Roboto" charset="0"/>
                <a:cs typeface="Poppins Bold" panose="02000000000000000000" pitchFamily="2" charset="77"/>
              </a:defRPr>
            </a:lvl1pPr>
          </a:lstStyle>
          <a:p>
            <a:endParaRPr lang="en-US" dirty="0">
              <a:uFillTx/>
            </a:endParaRPr>
          </a:p>
        </p:txBody>
      </p:sp>
    </p:spTree>
    <p:extLst>
      <p:ext uri="{BB962C8B-B14F-4D97-AF65-F5344CB8AC3E}">
        <p14:creationId xmlns:p14="http://schemas.microsoft.com/office/powerpoint/2010/main" val="1951649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721307" y="1884293"/>
            <a:ext cx="7886700" cy="994172"/>
          </a:xfrm>
        </p:spPr>
        <p:txBody>
          <a:bodyPr>
            <a:noAutofit/>
          </a:bodyPr>
          <a:lstStyle>
            <a:lvl1pPr algn="ctr">
              <a:defRPr sz="6000" b="1">
                <a:solidFill>
                  <a:srgbClr val="F7941D"/>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29/6/2020</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
        <p:nvSpPr>
          <p:cNvPr id="15" name="Marcador de texto 14"/>
          <p:cNvSpPr>
            <a:spLocks noGrp="1"/>
          </p:cNvSpPr>
          <p:nvPr>
            <p:ph type="body" sz="quarter" idx="13"/>
          </p:nvPr>
        </p:nvSpPr>
        <p:spPr>
          <a:xfrm>
            <a:off x="721307" y="3534655"/>
            <a:ext cx="7886700" cy="914400"/>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0" y="-1"/>
            <a:ext cx="4776716" cy="4767263"/>
          </a:xfrm>
          <a:solidFill>
            <a:srgbClr val="F7941D"/>
          </a:solidFill>
          <a:ln>
            <a:solidFill>
              <a:srgbClr val="F7941D"/>
            </a:solidFill>
          </a:ln>
        </p:spPr>
        <p:txBody>
          <a:bodyPr/>
          <a:lstStyle>
            <a:lvl1pPr algn="ctr">
              <a:defRPr b="1">
                <a:solidFill>
                  <a:schemeClr val="bg1"/>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29/6/2020</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sp>
        <p:nvSpPr>
          <p:cNvPr id="15" name="Marcador de texto 14"/>
          <p:cNvSpPr>
            <a:spLocks noGrp="1"/>
          </p:cNvSpPr>
          <p:nvPr>
            <p:ph type="body" sz="quarter" idx="13"/>
          </p:nvPr>
        </p:nvSpPr>
        <p:spPr>
          <a:xfrm>
            <a:off x="4776716" y="-2"/>
            <a:ext cx="4367284" cy="4767264"/>
          </a:xfrm>
          <a:solidFill>
            <a:schemeClr val="bg1"/>
          </a:solidFill>
          <a:ln>
            <a:solidFill>
              <a:srgbClr val="F7941D"/>
            </a:solidFill>
          </a:ln>
        </p:spPr>
        <p:txBody>
          <a:bodyPr anchor="ctr"/>
          <a:lstStyle/>
          <a:p>
            <a:pPr lvl="0"/>
            <a:r>
              <a:rPr lang="es-ES" dirty="0">
                <a:uFillTx/>
              </a:rPr>
              <a:t>Haga clic para modificar el estilo de texto del patrón</a:t>
            </a:r>
          </a:p>
          <a:p>
            <a:pPr lvl="1"/>
            <a:r>
              <a:rPr lang="es-ES" dirty="0">
                <a:uFillTx/>
              </a:rPr>
              <a:t>Segundo nivel</a:t>
            </a:r>
          </a:p>
          <a:p>
            <a:pPr lvl="2"/>
            <a:r>
              <a:rPr lang="es-ES" dirty="0">
                <a:uFillTx/>
              </a:rPr>
              <a:t>Tercer nivel</a:t>
            </a:r>
          </a:p>
          <a:p>
            <a:pPr lvl="3"/>
            <a:r>
              <a:rPr lang="es-ES" dirty="0">
                <a:uFillTx/>
              </a:rPr>
              <a:t>Cuarto nivel</a:t>
            </a:r>
          </a:p>
          <a:p>
            <a:pPr lvl="4"/>
            <a:r>
              <a:rPr lang="es-ES" dirty="0">
                <a:uFillTx/>
              </a:rPr>
              <a:t>Quinto nivel</a:t>
            </a:r>
            <a:endParaRPr lang="es-VE" dirty="0">
              <a:uFillTx/>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0" y="-1"/>
            <a:ext cx="2554690" cy="4767263"/>
          </a:xfrm>
          <a:solidFill>
            <a:srgbClr val="F7941D"/>
          </a:solidFill>
          <a:ln>
            <a:solidFill>
              <a:srgbClr val="F7941D"/>
            </a:solidFill>
          </a:ln>
        </p:spPr>
        <p:txBody>
          <a:bodyPr/>
          <a:lstStyle>
            <a:lvl1pPr marL="0" indent="0" algn="ctr">
              <a:buFont typeface="Arial" panose="020B0604020202020204" pitchFamily="34" charset="0"/>
              <a:buNone/>
              <a:defRPr b="1">
                <a:solidFill>
                  <a:schemeClr val="bg1"/>
                </a:solidFill>
                <a:uFillTx/>
                <a:latin typeface="Gill Sans MT Condensed" panose="020B0506020104020203" pitchFamily="34" charset="0"/>
              </a:defRPr>
            </a:lvl1pPr>
          </a:lstStyle>
          <a:p>
            <a:r>
              <a:rPr lang="es-ES" dirty="0">
                <a:uFillTx/>
              </a:rPr>
              <a:t>HAGA CLIC PARA MODIFICAR EL ESTILO DE TÍTULO DEL PATRÓN</a:t>
            </a:r>
            <a:br>
              <a:rPr lang="es-ES" dirty="0">
                <a:uFillTx/>
              </a:rPr>
            </a:b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29/6/2020</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sp>
        <p:nvSpPr>
          <p:cNvPr id="15" name="Marcador de texto 14"/>
          <p:cNvSpPr>
            <a:spLocks noGrp="1"/>
          </p:cNvSpPr>
          <p:nvPr>
            <p:ph type="body" sz="quarter" idx="13"/>
          </p:nvPr>
        </p:nvSpPr>
        <p:spPr>
          <a:xfrm>
            <a:off x="2554690" y="-2"/>
            <a:ext cx="6589310" cy="4767264"/>
          </a:xfrm>
          <a:solidFill>
            <a:schemeClr val="bg1"/>
          </a:solidFill>
          <a:ln>
            <a:solidFill>
              <a:srgbClr val="F7941D"/>
            </a:solidFill>
          </a:ln>
        </p:spPr>
        <p:txBody>
          <a:bodyPr anchor="ctr"/>
          <a:lstStyle/>
          <a:p>
            <a:pPr lvl="0"/>
            <a:r>
              <a:rPr lang="es-ES" dirty="0">
                <a:uFillTx/>
              </a:rPr>
              <a:t>Haga clic para modificar el estilo de texto del patrón</a:t>
            </a:r>
          </a:p>
          <a:p>
            <a:pPr lvl="1"/>
            <a:r>
              <a:rPr lang="es-ES" dirty="0">
                <a:uFillTx/>
              </a:rPr>
              <a:t>Segundo nivel</a:t>
            </a:r>
          </a:p>
          <a:p>
            <a:pPr lvl="2"/>
            <a:r>
              <a:rPr lang="es-ES" dirty="0">
                <a:uFillTx/>
              </a:rPr>
              <a:t>Tercer nivel</a:t>
            </a:r>
          </a:p>
          <a:p>
            <a:pPr lvl="3"/>
            <a:r>
              <a:rPr lang="es-ES" dirty="0">
                <a:uFillTx/>
              </a:rPr>
              <a:t>Cuarto nivel</a:t>
            </a:r>
          </a:p>
          <a:p>
            <a:pPr lvl="4"/>
            <a:r>
              <a:rPr lang="es-ES" dirty="0">
                <a:uFillTx/>
              </a:rPr>
              <a:t>Quinto nivel</a:t>
            </a:r>
            <a:endParaRPr lang="es-VE" dirty="0">
              <a:uFillTx/>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282304"/>
            <a:ext cx="7886700" cy="2139553"/>
          </a:xfrm>
        </p:spPr>
        <p:txBody>
          <a:bodyPr anchor="b"/>
          <a:lstStyle>
            <a:lvl1pPr>
              <a:defRPr sz="4500">
                <a:uFillTx/>
              </a:defRPr>
            </a:lvl1p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uFillTx/>
              </a:defRPr>
            </a:lvl1pPr>
            <a:lvl2pPr marL="342900" indent="0">
              <a:buNone/>
              <a:defRPr sz="1500">
                <a:solidFill>
                  <a:schemeClr val="tx1">
                    <a:tint val="75000"/>
                  </a:schemeClr>
                </a:solidFill>
                <a:uFillTx/>
              </a:defRPr>
            </a:lvl2pPr>
            <a:lvl3pPr marL="685800" indent="0">
              <a:buNone/>
              <a:defRPr sz="1350">
                <a:solidFill>
                  <a:schemeClr val="tx1">
                    <a:tint val="75000"/>
                  </a:schemeClr>
                </a:solidFill>
                <a:uFillTx/>
              </a:defRPr>
            </a:lvl3pPr>
            <a:lvl4pPr marL="1028700" indent="0">
              <a:buNone/>
              <a:defRPr sz="1200">
                <a:solidFill>
                  <a:schemeClr val="tx1">
                    <a:tint val="75000"/>
                  </a:schemeClr>
                </a:solidFill>
                <a:uFillTx/>
              </a:defRPr>
            </a:lvl4pPr>
            <a:lvl5pPr marL="1371600" indent="0">
              <a:buNone/>
              <a:defRPr sz="1200">
                <a:solidFill>
                  <a:schemeClr val="tx1">
                    <a:tint val="75000"/>
                  </a:schemeClr>
                </a:solidFill>
                <a:uFillTx/>
              </a:defRPr>
            </a:lvl5pPr>
            <a:lvl6pPr marL="1714500" indent="0">
              <a:buNone/>
              <a:defRPr sz="1200">
                <a:solidFill>
                  <a:schemeClr val="tx1">
                    <a:tint val="75000"/>
                  </a:schemeClr>
                </a:solidFill>
                <a:uFillTx/>
              </a:defRPr>
            </a:lvl6pPr>
            <a:lvl7pPr marL="2057400" indent="0">
              <a:buNone/>
              <a:defRPr sz="1200">
                <a:solidFill>
                  <a:schemeClr val="tx1">
                    <a:tint val="75000"/>
                  </a:schemeClr>
                </a:solidFill>
                <a:uFillTx/>
              </a:defRPr>
            </a:lvl7pPr>
            <a:lvl8pPr marL="2400300" indent="0">
              <a:buNone/>
              <a:defRPr sz="1200">
                <a:solidFill>
                  <a:schemeClr val="tx1">
                    <a:tint val="75000"/>
                  </a:schemeClr>
                </a:solidFill>
                <a:uFillTx/>
              </a:defRPr>
            </a:lvl8pPr>
            <a:lvl9pPr marL="2743200" indent="0">
              <a:buNone/>
              <a:defRPr sz="1200">
                <a:solidFill>
                  <a:schemeClr val="tx1">
                    <a:tint val="75000"/>
                  </a:schemeClr>
                </a:solidFill>
                <a:uFillTx/>
              </a:defRPr>
            </a:lvl9pPr>
          </a:lstStyle>
          <a:p>
            <a:pPr lvl="0"/>
            <a:r>
              <a:rPr lang="es-ES">
                <a:uFillTx/>
              </a:rPr>
              <a:t>Haga clic para modificar el estilo de texto del patrón</a:t>
            </a:r>
          </a:p>
        </p:txBody>
      </p:sp>
      <p:sp>
        <p:nvSpPr>
          <p:cNvPr id="4" name="Marcador de fecha 3"/>
          <p:cNvSpPr>
            <a:spLocks noGrp="1"/>
          </p:cNvSpPr>
          <p:nvPr>
            <p:ph type="dt" sz="half" idx="10"/>
          </p:nvPr>
        </p:nvSpPr>
        <p:spPr/>
        <p:txBody>
          <a:bodyPr/>
          <a:lstStyle/>
          <a:p>
            <a:fld id="{8D023367-08F5-44F9-8584-69CC34AF4FE1}" type="datetime1">
              <a:rPr lang="es-VE" smtClean="0">
                <a:solidFill>
                  <a:srgbClr val="000000">
                    <a:tint val="75000"/>
                  </a:srgbClr>
                </a:solidFill>
                <a:uFillTx/>
              </a:rPr>
              <a:pPr/>
              <a:t>29/6/2020</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contenido 2"/>
          <p:cNvSpPr>
            <a:spLocks noGrp="1"/>
          </p:cNvSpPr>
          <p:nvPr>
            <p:ph sz="half" idx="1"/>
          </p:nvPr>
        </p:nvSpPr>
        <p:spPr>
          <a:xfrm>
            <a:off x="628650" y="1369219"/>
            <a:ext cx="3886200" cy="3263504"/>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contenido 3"/>
          <p:cNvSpPr>
            <a:spLocks noGrp="1"/>
          </p:cNvSpPr>
          <p:nvPr>
            <p:ph sz="half" idx="2"/>
          </p:nvPr>
        </p:nvSpPr>
        <p:spPr>
          <a:xfrm>
            <a:off x="4629150" y="1369219"/>
            <a:ext cx="3886200" cy="3263504"/>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5" name="Marcador de fecha 4"/>
          <p:cNvSpPr>
            <a:spLocks noGrp="1"/>
          </p:cNvSpPr>
          <p:nvPr>
            <p:ph type="dt" sz="half" idx="10"/>
          </p:nvPr>
        </p:nvSpPr>
        <p:spPr/>
        <p:txBody>
          <a:bodyPr/>
          <a:lstStyle/>
          <a:p>
            <a:fld id="{B358D4C4-E459-4745-8063-478FDD039414}" type="datetime1">
              <a:rPr lang="es-VE" smtClean="0">
                <a:solidFill>
                  <a:srgbClr val="000000">
                    <a:tint val="75000"/>
                  </a:srgbClr>
                </a:solidFill>
                <a:uFillTx/>
              </a:rPr>
              <a:pPr/>
              <a:t>29/6/2020</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29841" y="273844"/>
            <a:ext cx="7886700" cy="994172"/>
          </a:xfrm>
        </p:spPr>
        <p:txBody>
          <a:body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629842" y="1260872"/>
            <a:ext cx="3868340" cy="617934"/>
          </a:xfrm>
        </p:spPr>
        <p:txBody>
          <a:bodyPr anchor="b"/>
          <a:lstStyle>
            <a:lvl1pPr marL="0" indent="0">
              <a:buNone/>
              <a:defRPr sz="1800" b="1">
                <a:uFillTx/>
              </a:defRPr>
            </a:lvl1pPr>
            <a:lvl2pPr marL="342900" indent="0">
              <a:buNone/>
              <a:defRPr sz="1500" b="1">
                <a:uFillTx/>
              </a:defRPr>
            </a:lvl2pPr>
            <a:lvl3pPr marL="685800" indent="0">
              <a:buNone/>
              <a:defRPr sz="1350" b="1">
                <a:uFillTx/>
              </a:defRPr>
            </a:lvl3pPr>
            <a:lvl4pPr marL="1028700" indent="0">
              <a:buNone/>
              <a:defRPr sz="1200" b="1">
                <a:uFillTx/>
              </a:defRPr>
            </a:lvl4pPr>
            <a:lvl5pPr marL="1371600" indent="0">
              <a:buNone/>
              <a:defRPr sz="1200" b="1">
                <a:uFillTx/>
              </a:defRPr>
            </a:lvl5pPr>
            <a:lvl6pPr marL="1714500" indent="0">
              <a:buNone/>
              <a:defRPr sz="1200" b="1">
                <a:uFillTx/>
              </a:defRPr>
            </a:lvl6pPr>
            <a:lvl7pPr marL="2057400" indent="0">
              <a:buNone/>
              <a:defRPr sz="1200" b="1">
                <a:uFillTx/>
              </a:defRPr>
            </a:lvl7pPr>
            <a:lvl8pPr marL="2400300" indent="0">
              <a:buNone/>
              <a:defRPr sz="1200" b="1">
                <a:uFillTx/>
              </a:defRPr>
            </a:lvl8pPr>
            <a:lvl9pPr marL="2743200" indent="0">
              <a:buNone/>
              <a:defRPr sz="1200" b="1">
                <a:uFillTx/>
              </a:defRPr>
            </a:lvl9pPr>
          </a:lstStyle>
          <a:p>
            <a:pPr lvl="0"/>
            <a:r>
              <a:rPr lang="es-ES">
                <a:uFillTx/>
              </a:rPr>
              <a:t>Haga clic para modificar el estilo de texto del patrón</a:t>
            </a:r>
          </a:p>
        </p:txBody>
      </p:sp>
      <p:sp>
        <p:nvSpPr>
          <p:cNvPr id="4" name="Marcador de contenido 3"/>
          <p:cNvSpPr>
            <a:spLocks noGrp="1"/>
          </p:cNvSpPr>
          <p:nvPr>
            <p:ph sz="half" idx="2"/>
          </p:nvPr>
        </p:nvSpPr>
        <p:spPr>
          <a:xfrm>
            <a:off x="629842" y="1878806"/>
            <a:ext cx="3868340" cy="2763441"/>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5" name="Marcador de texto 4"/>
          <p:cNvSpPr>
            <a:spLocks noGrp="1"/>
          </p:cNvSpPr>
          <p:nvPr>
            <p:ph type="body" sz="quarter" idx="3"/>
          </p:nvPr>
        </p:nvSpPr>
        <p:spPr>
          <a:xfrm>
            <a:off x="4629150" y="1260872"/>
            <a:ext cx="3887391" cy="617934"/>
          </a:xfrm>
        </p:spPr>
        <p:txBody>
          <a:bodyPr anchor="b"/>
          <a:lstStyle>
            <a:lvl1pPr marL="0" indent="0">
              <a:buNone/>
              <a:defRPr sz="1800" b="1">
                <a:uFillTx/>
              </a:defRPr>
            </a:lvl1pPr>
            <a:lvl2pPr marL="342900" indent="0">
              <a:buNone/>
              <a:defRPr sz="1500" b="1">
                <a:uFillTx/>
              </a:defRPr>
            </a:lvl2pPr>
            <a:lvl3pPr marL="685800" indent="0">
              <a:buNone/>
              <a:defRPr sz="1350" b="1">
                <a:uFillTx/>
              </a:defRPr>
            </a:lvl3pPr>
            <a:lvl4pPr marL="1028700" indent="0">
              <a:buNone/>
              <a:defRPr sz="1200" b="1">
                <a:uFillTx/>
              </a:defRPr>
            </a:lvl4pPr>
            <a:lvl5pPr marL="1371600" indent="0">
              <a:buNone/>
              <a:defRPr sz="1200" b="1">
                <a:uFillTx/>
              </a:defRPr>
            </a:lvl5pPr>
            <a:lvl6pPr marL="1714500" indent="0">
              <a:buNone/>
              <a:defRPr sz="1200" b="1">
                <a:uFillTx/>
              </a:defRPr>
            </a:lvl6pPr>
            <a:lvl7pPr marL="2057400" indent="0">
              <a:buNone/>
              <a:defRPr sz="1200" b="1">
                <a:uFillTx/>
              </a:defRPr>
            </a:lvl7pPr>
            <a:lvl8pPr marL="2400300" indent="0">
              <a:buNone/>
              <a:defRPr sz="1200" b="1">
                <a:uFillTx/>
              </a:defRPr>
            </a:lvl8pPr>
            <a:lvl9pPr marL="2743200" indent="0">
              <a:buNone/>
              <a:defRPr sz="1200" b="1">
                <a:uFillTx/>
              </a:defRPr>
            </a:lvl9pPr>
          </a:lstStyle>
          <a:p>
            <a:pPr lvl="0"/>
            <a:r>
              <a:rPr lang="es-ES">
                <a:uFillTx/>
              </a:rPr>
              <a:t>Haga clic para modificar el estilo de texto del patrón</a:t>
            </a:r>
          </a:p>
        </p:txBody>
      </p:sp>
      <p:sp>
        <p:nvSpPr>
          <p:cNvPr id="6" name="Marcador de contenido 5"/>
          <p:cNvSpPr>
            <a:spLocks noGrp="1"/>
          </p:cNvSpPr>
          <p:nvPr>
            <p:ph sz="quarter" idx="4"/>
          </p:nvPr>
        </p:nvSpPr>
        <p:spPr>
          <a:xfrm>
            <a:off x="4629150" y="1878806"/>
            <a:ext cx="3887391" cy="2763441"/>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7" name="Marcador de fecha 6"/>
          <p:cNvSpPr>
            <a:spLocks noGrp="1"/>
          </p:cNvSpPr>
          <p:nvPr>
            <p:ph type="dt" sz="half" idx="10"/>
          </p:nvPr>
        </p:nvSpPr>
        <p:spPr/>
        <p:txBody>
          <a:bodyPr/>
          <a:lstStyle/>
          <a:p>
            <a:fld id="{CB7EC5A0-CD80-44D7-8AB7-21CED25AC859}" type="datetime1">
              <a:rPr lang="es-VE" smtClean="0">
                <a:solidFill>
                  <a:srgbClr val="000000">
                    <a:tint val="75000"/>
                  </a:srgbClr>
                </a:solidFill>
                <a:uFillTx/>
              </a:rPr>
              <a:pPr/>
              <a:t>29/6/2020</a:t>
            </a:fld>
            <a:endParaRPr lang="es-VE" dirty="0">
              <a:solidFill>
                <a:srgbClr val="000000">
                  <a:tint val="75000"/>
                </a:srgbClr>
              </a:solidFill>
              <a:uFillTx/>
            </a:endParaRPr>
          </a:p>
        </p:txBody>
      </p:sp>
      <p:sp>
        <p:nvSpPr>
          <p:cNvPr id="8" name="Marcador de pie de página 7"/>
          <p:cNvSpPr>
            <a:spLocks noGrp="1"/>
          </p:cNvSpPr>
          <p:nvPr>
            <p:ph type="ftr" sz="quarter" idx="11"/>
          </p:nvPr>
        </p:nvSpPr>
        <p:spPr/>
        <p:txBody>
          <a:bodyPr/>
          <a:lstStyle/>
          <a:p>
            <a:endParaRPr lang="es-VE" dirty="0">
              <a:solidFill>
                <a:srgbClr val="000000">
                  <a:tint val="75000"/>
                </a:srgbClr>
              </a:solidFill>
              <a:uFillTx/>
            </a:endParaRPr>
          </a:p>
        </p:txBody>
      </p:sp>
      <p:sp>
        <p:nvSpPr>
          <p:cNvPr id="9" name="Marcador de número de diapositiva 8"/>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fld id="{0AB4C646-EB18-4AE9-9C98-72E9FDB51408}" type="datetime1">
              <a:rPr lang="es-VE" smtClean="0">
                <a:solidFill>
                  <a:srgbClr val="000000">
                    <a:tint val="75000"/>
                  </a:srgbClr>
                </a:solidFill>
                <a:uFillTx/>
              </a:rPr>
              <a:pPr/>
              <a:t>29/6/2020</a:t>
            </a:fld>
            <a:endParaRPr lang="es-VE" dirty="0">
              <a:solidFill>
                <a:srgbClr val="000000">
                  <a:tint val="75000"/>
                </a:srgbClr>
              </a:solidFill>
              <a:uFillTx/>
            </a:endParaRPr>
          </a:p>
        </p:txBody>
      </p:sp>
      <p:sp>
        <p:nvSpPr>
          <p:cNvPr id="4" name="Marcador de pie de página 3"/>
          <p:cNvSpPr>
            <a:spLocks noGrp="1"/>
          </p:cNvSpPr>
          <p:nvPr>
            <p:ph type="ftr" sz="quarter" idx="11"/>
          </p:nvPr>
        </p:nvSpPr>
        <p:spPr/>
        <p:txBody>
          <a:bodyPr/>
          <a:lstStyle/>
          <a:p>
            <a:endParaRPr lang="es-VE" dirty="0">
              <a:solidFill>
                <a:srgbClr val="000000">
                  <a:tint val="75000"/>
                </a:srgbClr>
              </a:solidFill>
              <a:uFillTx/>
            </a:endParaRPr>
          </a:p>
        </p:txBody>
      </p:sp>
      <p:sp>
        <p:nvSpPr>
          <p:cNvPr id="5" name="Marcador de número de diapositiva 4"/>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uFillTx/>
              </a:defRPr>
            </a:lvl1p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29/6/2020</a:t>
            </a:fld>
            <a:endParaRPr lang="es-VE" kern="1200" dirty="0">
              <a:solidFill>
                <a:srgbClr val="000000">
                  <a:tint val="75000"/>
                </a:srgbClr>
              </a:solidFill>
              <a:uFillTx/>
              <a:latin typeface="Palatino Linotype"/>
              <a:ea typeface="+mn-ea"/>
              <a:cs typeface="+mn-cs"/>
            </a:endParaRPr>
          </a:p>
        </p:txBody>
      </p:sp>
      <p:sp>
        <p:nvSpPr>
          <p:cNvPr id="5" name="Marcador de pie de página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uFillTx/>
              </a:defRPr>
            </a:lvl1pPr>
          </a:lstStyle>
          <a:p>
            <a:pPr>
              <a:buFontTx/>
              <a:buNone/>
            </a:pPr>
            <a:endParaRPr lang="es-VE" kern="1200" dirty="0">
              <a:solidFill>
                <a:srgbClr val="000000">
                  <a:tint val="75000"/>
                </a:srgbClr>
              </a:solidFill>
              <a:uFillTx/>
              <a:latin typeface="Palatino Linotype"/>
              <a:ea typeface="+mn-ea"/>
              <a:cs typeface="+mn-cs"/>
            </a:endParaRPr>
          </a:p>
        </p:txBody>
      </p:sp>
      <p:sp>
        <p:nvSpPr>
          <p:cNvPr id="6" name="Marcador de número de diapositiva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uFillTx/>
              </a:defRPr>
            </a:lvl1p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ftr="0" dt="0"/>
  <p:txStyles>
    <p:title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uFillTx/>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uFillTx/>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uFillTx/>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9pPr>
    </p:bodyStyle>
    <p:otherStyle>
      <a:defPPr>
        <a:defRPr lang="es-VE">
          <a:uFillTx/>
        </a:defRPr>
      </a:defPPr>
      <a:lvl1pPr marL="0" algn="l" defTabSz="685800" rtl="0" eaLnBrk="1" latinLnBrk="0" hangingPunct="1">
        <a:defRPr sz="1350" kern="1200">
          <a:solidFill>
            <a:schemeClr val="tx1"/>
          </a:solidFill>
          <a:uFillTx/>
          <a:latin typeface="+mn-lt"/>
          <a:ea typeface="+mn-ea"/>
          <a:cs typeface="+mn-cs"/>
        </a:defRPr>
      </a:lvl1pPr>
      <a:lvl2pPr marL="342900" algn="l" defTabSz="685800" rtl="0" eaLnBrk="1" latinLnBrk="0" hangingPunct="1">
        <a:defRPr sz="1350" kern="1200">
          <a:solidFill>
            <a:schemeClr val="tx1"/>
          </a:solidFill>
          <a:uFillTx/>
          <a:latin typeface="+mn-lt"/>
          <a:ea typeface="+mn-ea"/>
          <a:cs typeface="+mn-cs"/>
        </a:defRPr>
      </a:lvl2pPr>
      <a:lvl3pPr marL="685800" algn="l" defTabSz="685800" rtl="0" eaLnBrk="1" latinLnBrk="0" hangingPunct="1">
        <a:defRPr sz="1350" kern="1200">
          <a:solidFill>
            <a:schemeClr val="tx1"/>
          </a:solidFill>
          <a:uFillTx/>
          <a:latin typeface="+mn-lt"/>
          <a:ea typeface="+mn-ea"/>
          <a:cs typeface="+mn-cs"/>
        </a:defRPr>
      </a:lvl3pPr>
      <a:lvl4pPr marL="1028700" algn="l" defTabSz="685800" rtl="0" eaLnBrk="1" latinLnBrk="0" hangingPunct="1">
        <a:defRPr sz="1350" kern="1200">
          <a:solidFill>
            <a:schemeClr val="tx1"/>
          </a:solidFill>
          <a:uFillTx/>
          <a:latin typeface="+mn-lt"/>
          <a:ea typeface="+mn-ea"/>
          <a:cs typeface="+mn-cs"/>
        </a:defRPr>
      </a:lvl4pPr>
      <a:lvl5pPr marL="1371600" algn="l" defTabSz="685800" rtl="0" eaLnBrk="1" latinLnBrk="0" hangingPunct="1">
        <a:defRPr sz="1350" kern="1200">
          <a:solidFill>
            <a:schemeClr val="tx1"/>
          </a:solidFill>
          <a:uFillTx/>
          <a:latin typeface="+mn-lt"/>
          <a:ea typeface="+mn-ea"/>
          <a:cs typeface="+mn-cs"/>
        </a:defRPr>
      </a:lvl5pPr>
      <a:lvl6pPr marL="1714500" algn="l" defTabSz="685800" rtl="0" eaLnBrk="1" latinLnBrk="0" hangingPunct="1">
        <a:defRPr sz="1350" kern="1200">
          <a:solidFill>
            <a:schemeClr val="tx1"/>
          </a:solidFill>
          <a:uFillTx/>
          <a:latin typeface="+mn-lt"/>
          <a:ea typeface="+mn-ea"/>
          <a:cs typeface="+mn-cs"/>
        </a:defRPr>
      </a:lvl6pPr>
      <a:lvl7pPr marL="2057400" algn="l" defTabSz="685800" rtl="0" eaLnBrk="1" latinLnBrk="0" hangingPunct="1">
        <a:defRPr sz="1350" kern="1200">
          <a:solidFill>
            <a:schemeClr val="tx1"/>
          </a:solidFill>
          <a:uFillTx/>
          <a:latin typeface="+mn-lt"/>
          <a:ea typeface="+mn-ea"/>
          <a:cs typeface="+mn-cs"/>
        </a:defRPr>
      </a:lvl7pPr>
      <a:lvl8pPr marL="2400300" algn="l" defTabSz="685800" rtl="0" eaLnBrk="1" latinLnBrk="0" hangingPunct="1">
        <a:defRPr sz="1350" kern="1200">
          <a:solidFill>
            <a:schemeClr val="tx1"/>
          </a:solidFill>
          <a:uFillTx/>
          <a:latin typeface="+mn-lt"/>
          <a:ea typeface="+mn-ea"/>
          <a:cs typeface="+mn-cs"/>
        </a:defRPr>
      </a:lvl8pPr>
      <a:lvl9pPr marL="2743200" algn="l" defTabSz="685800" rtl="0" eaLnBrk="1" latinLnBrk="0" hangingPunct="1">
        <a:defRPr sz="1350" kern="1200">
          <a:solidFill>
            <a:schemeClr val="tx1"/>
          </a:solidFill>
          <a:uFillTx/>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197CE14-C675-44E3-8139-1794F2A2D119}"/>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BA7EFFC3-479A-497E-BDC9-8386459F2BE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CF014AB8-69DA-4020-907B-41F2DBCDB200}"/>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B6C9CD6-62B2-4C20-8D1B-CF5A2AD55013}" type="datetimeFigureOut">
              <a:rPr lang="en-US" smtClean="0"/>
              <a:t>6/29/2020</a:t>
            </a:fld>
            <a:endParaRPr lang="en-US"/>
          </a:p>
        </p:txBody>
      </p:sp>
      <p:sp>
        <p:nvSpPr>
          <p:cNvPr id="5" name="Footer Placeholder 4">
            <a:extLst>
              <a:ext uri="{FF2B5EF4-FFF2-40B4-BE49-F238E27FC236}">
                <a16:creationId xmlns:a16="http://schemas.microsoft.com/office/drawing/2014/main" xmlns="" id="{B5297DC7-4E75-4A7E-A700-F21CA2C9906C}"/>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D053C42E-BDF8-420F-8CC3-028D9DCE3211}"/>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4B66630-EA67-4B92-8E74-E8F1A2A8F910}" type="slidenum">
              <a:rPr lang="en-US" smtClean="0"/>
              <a:t>‹#›</a:t>
            </a:fld>
            <a:endParaRPr lang="en-US"/>
          </a:p>
        </p:txBody>
      </p:sp>
    </p:spTree>
    <p:extLst>
      <p:ext uri="{BB962C8B-B14F-4D97-AF65-F5344CB8AC3E}">
        <p14:creationId xmlns:p14="http://schemas.microsoft.com/office/powerpoint/2010/main" val="352220838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2.xml"/><Relationship Id="rId1" Type="http://schemas.openxmlformats.org/officeDocument/2006/relationships/slideLayout" Target="../slideLayouts/slideLayout3.xml"/><Relationship Id="rId4" Type="http://schemas.openxmlformats.org/officeDocument/2006/relationships/image" Target="../media/image31.svg"/></Relationships>
</file>

<file path=ppt/slides/_rels/slide1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3.xml"/><Relationship Id="rId1" Type="http://schemas.openxmlformats.org/officeDocument/2006/relationships/slideLayout" Target="../slideLayouts/slideLayout3.xml"/><Relationship Id="rId4" Type="http://schemas.openxmlformats.org/officeDocument/2006/relationships/image" Target="../media/image31.svg"/></Relationships>
</file>

<file path=ppt/slides/_rels/slide1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4.xml"/><Relationship Id="rId1" Type="http://schemas.openxmlformats.org/officeDocument/2006/relationships/slideLayout" Target="../slideLayouts/slideLayout3.xml"/><Relationship Id="rId4" Type="http://schemas.openxmlformats.org/officeDocument/2006/relationships/image" Target="../media/image31.svg"/></Relationships>
</file>

<file path=ppt/slides/_rels/slide1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5.xml"/><Relationship Id="rId1" Type="http://schemas.openxmlformats.org/officeDocument/2006/relationships/slideLayout" Target="../slideLayouts/slideLayout3.xml"/><Relationship Id="rId4" Type="http://schemas.openxmlformats.org/officeDocument/2006/relationships/image" Target="../media/image31.sv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1.xml"/><Relationship Id="rId1" Type="http://schemas.openxmlformats.org/officeDocument/2006/relationships/slideLayout" Target="../slideLayouts/slideLayout3.xml"/><Relationship Id="rId4" Type="http://schemas.openxmlformats.org/officeDocument/2006/relationships/image" Target="../media/image6.svg"/></Relationships>
</file>

<file path=ppt/slides/_rels/slide1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9.svg"/></Relationships>
</file>

<file path=ppt/slides/_rels/slide1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9.sv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1.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6.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8.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1.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6.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3.xml"/><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4.xml"/><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8.xml"/><Relationship Id="rId6" Type="http://schemas.openxmlformats.org/officeDocument/2006/relationships/image" Target="../media/image6.svg"/><Relationship Id="rId5" Type="http://schemas.openxmlformats.org/officeDocument/2006/relationships/image" Target="../media/image4.png"/><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6.xml"/><Relationship Id="rId1" Type="http://schemas.openxmlformats.org/officeDocument/2006/relationships/slideLayout" Target="../slideLayouts/slideLayout3.xml"/><Relationship Id="rId4" Type="http://schemas.openxmlformats.org/officeDocument/2006/relationships/image" Target="../media/image31.svg"/></Relationships>
</file>

<file path=ppt/slides/_rels/slide20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7.xml"/><Relationship Id="rId1" Type="http://schemas.openxmlformats.org/officeDocument/2006/relationships/slideLayout" Target="../slideLayouts/slideLayout3.xml"/><Relationship Id="rId4" Type="http://schemas.openxmlformats.org/officeDocument/2006/relationships/image" Target="../media/image31.svg"/></Relationships>
</file>

<file path=ppt/slides/_rels/slide20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8.xml"/><Relationship Id="rId1" Type="http://schemas.openxmlformats.org/officeDocument/2006/relationships/slideLayout" Target="../slideLayouts/slideLayout3.xml"/><Relationship Id="rId4" Type="http://schemas.openxmlformats.org/officeDocument/2006/relationships/image" Target="../media/image31.svg"/></Relationships>
</file>

<file path=ppt/slides/_rels/slide20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9.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31.svg"/></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1.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2.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3.xml"/><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4.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7.xm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8.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9.xml"/><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0.xml"/><Relationship Id="rId1" Type="http://schemas.openxmlformats.org/officeDocument/2006/relationships/slideLayout" Target="../slideLayouts/slideLayout3.xml"/><Relationship Id="rId4" Type="http://schemas.openxmlformats.org/officeDocument/2006/relationships/image" Target="../media/image6.svg"/></Relationships>
</file>

<file path=ppt/slides/_rels/slide2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2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1.xml"/><Relationship Id="rId1" Type="http://schemas.openxmlformats.org/officeDocument/2006/relationships/slideLayout" Target="../slideLayouts/slideLayout3.xml"/><Relationship Id="rId4" Type="http://schemas.openxmlformats.org/officeDocument/2006/relationships/image" Target="../media/image6.svg"/></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3.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5.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6.xml"/><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8.xml"/><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9.xml"/><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0.xml"/><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1.xml"/><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2.xml"/><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3.xml"/><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5.xml"/><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7.xml"/><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8.xml"/><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9.xml"/><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1.xml"/><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2.xml"/><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3.xml"/><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4.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5.xml"/><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6.xml"/><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7.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9.xml"/><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0.xml"/><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1.xml"/><Relationship Id="rId1" Type="http://schemas.openxmlformats.org/officeDocument/2006/relationships/slideLayout" Target="../slideLayouts/slideLayout3.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3.xml"/><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7.xml"/><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8.xml"/><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9.xml"/><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3.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2.xml"/><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3.xml"/><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6.xml"/><Relationship Id="rId1" Type="http://schemas.openxmlformats.org/officeDocument/2006/relationships/slideLayout" Target="../slideLayouts/slideLayout3.xml"/></Relationships>
</file>

<file path=ppt/slides/_rels/slide2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7.xml"/><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8.xml"/><Relationship Id="rId1"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9.xml"/><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0.xml"/><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1.xml"/><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3.xml"/></Relationships>
</file>

<file path=ppt/slides/_rels/slide2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3.xml"/></Relationships>
</file>

<file path=ppt/slides/_rels/slide27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6.xml"/><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7.xml"/><Relationship Id="rId1" Type="http://schemas.openxmlformats.org/officeDocument/2006/relationships/slideLayout" Target="../slideLayouts/slideLayout3.xml"/><Relationship Id="rId4" Type="http://schemas.openxmlformats.org/officeDocument/2006/relationships/image" Target="../media/image6.svg"/></Relationships>
</file>

<file path=ppt/slides/_rels/slide2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2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8.xml"/><Relationship Id="rId1" Type="http://schemas.openxmlformats.org/officeDocument/2006/relationships/slideLayout" Target="../slideLayouts/slideLayout3.xml"/><Relationship Id="rId4" Type="http://schemas.openxmlformats.org/officeDocument/2006/relationships/image" Target="../media/image6.svg"/></Relationships>
</file>

<file path=ppt/slides/_rels/slide27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9.xml"/><Relationship Id="rId1" Type="http://schemas.openxmlformats.org/officeDocument/2006/relationships/slideLayout" Target="../slideLayouts/slideLayout3.xml"/></Relationships>
</file>

<file path=ppt/slides/_rels/slide27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0.xml"/><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1.xml"/><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2.xml"/><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4.xml"/><Relationship Id="rId1" Type="http://schemas.openxmlformats.org/officeDocument/2006/relationships/slideLayout" Target="../slideLayouts/slideLayout3.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6.xml"/><Relationship Id="rId1" Type="http://schemas.openxmlformats.org/officeDocument/2006/relationships/slideLayout" Target="../slideLayouts/slideLayout3.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3.xml"/></Relationships>
</file>

<file path=ppt/slides/_rels/slide28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8.xml"/><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9.xml"/><Relationship Id="rId1" Type="http://schemas.openxmlformats.org/officeDocument/2006/relationships/slideLayout" Target="../slideLayouts/slideLayout3.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3.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3.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5.xml"/><Relationship Id="rId1" Type="http://schemas.openxmlformats.org/officeDocument/2006/relationships/slideLayout" Target="../slideLayouts/slideLayout3.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7.xml"/><Relationship Id="rId1" Type="http://schemas.openxmlformats.org/officeDocument/2006/relationships/slideLayout" Target="../slideLayouts/slideLayout3.xml"/></Relationships>
</file>

<file path=ppt/slides/_rels/slide29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8.xml"/><Relationship Id="rId1" Type="http://schemas.openxmlformats.org/officeDocument/2006/relationships/slideLayout" Target="../slideLayouts/slideLayout3.xml"/></Relationships>
</file>

<file path=ppt/slides/_rels/slide29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9.xml"/><Relationship Id="rId1" Type="http://schemas.openxmlformats.org/officeDocument/2006/relationships/slideLayout" Target="../slideLayouts/slideLayout3.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3.xml"/></Relationships>
</file>

<file path=ppt/slides/_rels/slide29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1.xml"/><Relationship Id="rId1" Type="http://schemas.openxmlformats.org/officeDocument/2006/relationships/slideLayout" Target="../slideLayouts/slideLayout3.xml"/></Relationships>
</file>

<file path=ppt/slides/_rels/slide29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2.xml"/><Relationship Id="rId1" Type="http://schemas.openxmlformats.org/officeDocument/2006/relationships/slideLayout" Target="../slideLayouts/slideLayout3.xml"/></Relationships>
</file>

<file path=ppt/slides/_rels/slide29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4.xml"/><Relationship Id="rId1" Type="http://schemas.openxmlformats.org/officeDocument/2006/relationships/slideLayout" Target="../slideLayouts/slideLayout3.xml"/></Relationships>
</file>

<file path=ppt/slides/_rels/slide30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5.xml"/><Relationship Id="rId1" Type="http://schemas.openxmlformats.org/officeDocument/2006/relationships/slideLayout" Target="../slideLayouts/slideLayout3.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3.xml"/></Relationships>
</file>

<file path=ppt/slides/_rels/slide30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7.xml"/><Relationship Id="rId1" Type="http://schemas.openxmlformats.org/officeDocument/2006/relationships/slideLayout" Target="../slideLayouts/slideLayout3.xml"/></Relationships>
</file>

<file path=ppt/slides/_rels/slide30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8.xml"/><Relationship Id="rId1" Type="http://schemas.openxmlformats.org/officeDocument/2006/relationships/slideLayout" Target="../slideLayouts/slideLayout3.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3.xml"/></Relationships>
</file>

<file path=ppt/slides/_rels/slide30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0.xml"/><Relationship Id="rId1" Type="http://schemas.openxmlformats.org/officeDocument/2006/relationships/slideLayout" Target="../slideLayouts/slideLayout3.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3.xml"/></Relationships>
</file>

<file path=ppt/slides/_rels/slide30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2.xml"/><Relationship Id="rId1" Type="http://schemas.openxmlformats.org/officeDocument/2006/relationships/slideLayout" Target="../slideLayouts/slideLayout3.xml"/></Relationships>
</file>

<file path=ppt/slides/_rels/slide3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3.xml"/><Relationship Id="rId1" Type="http://schemas.openxmlformats.org/officeDocument/2006/relationships/slideLayout" Target="../slideLayouts/slideLayout3.xml"/><Relationship Id="rId4" Type="http://schemas.openxmlformats.org/officeDocument/2006/relationships/image" Target="../media/image6.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3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4.xml"/><Relationship Id="rId1" Type="http://schemas.openxmlformats.org/officeDocument/2006/relationships/slideLayout" Target="../slideLayouts/slideLayout3.xml"/><Relationship Id="rId4" Type="http://schemas.openxmlformats.org/officeDocument/2006/relationships/image" Target="../media/image6.svg"/></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3.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3.xml"/></Relationships>
</file>

<file path=ppt/slides/_rels/slide3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7.xml"/><Relationship Id="rId1" Type="http://schemas.openxmlformats.org/officeDocument/2006/relationships/slideLayout" Target="../slideLayouts/slideLayout3.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3.xml"/></Relationships>
</file>

<file path=ppt/slides/_rels/slide3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9.xml"/><Relationship Id="rId1" Type="http://schemas.openxmlformats.org/officeDocument/2006/relationships/slideLayout" Target="../slideLayouts/slideLayout3.xml"/></Relationships>
</file>

<file path=ppt/slides/_rels/slide3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0.xml"/><Relationship Id="rId1" Type="http://schemas.openxmlformats.org/officeDocument/2006/relationships/slideLayout" Target="../slideLayouts/slideLayout3.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3.xml"/></Relationships>
</file>

<file path=ppt/slides/_rels/slide3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2.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3.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3.xml"/></Relationships>
</file>

<file path=ppt/slides/_rels/slide3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5.xml"/><Relationship Id="rId1" Type="http://schemas.openxmlformats.org/officeDocument/2006/relationships/slideLayout" Target="../slideLayouts/slideLayout3.xml"/></Relationships>
</file>

<file path=ppt/slides/_rels/slide3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6.xml"/><Relationship Id="rId1" Type="http://schemas.openxmlformats.org/officeDocument/2006/relationships/slideLayout" Target="../slideLayouts/slideLayout3.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3.xml"/></Relationships>
</file>

<file path=ppt/slides/_rels/slide3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8.xml"/><Relationship Id="rId1" Type="http://schemas.openxmlformats.org/officeDocument/2006/relationships/slideLayout" Target="../slideLayouts/slideLayout3.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3.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3.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3.xml"/></Relationships>
</file>

<file path=ppt/slides/_rels/slide3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3.xml"/><Relationship Id="rId1" Type="http://schemas.openxmlformats.org/officeDocument/2006/relationships/slideLayout" Target="../slideLayouts/slideLayout3.xml"/></Relationships>
</file>

<file path=ppt/slides/_rels/slide3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4.xml"/><Relationship Id="rId1" Type="http://schemas.openxmlformats.org/officeDocument/2006/relationships/slideLayout" Target="../slideLayouts/slideLayout3.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3.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3.xml"/></Relationships>
</file>

<file path=ppt/slides/_rels/slide3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7.xml"/><Relationship Id="rId1" Type="http://schemas.openxmlformats.org/officeDocument/2006/relationships/slideLayout" Target="../slideLayouts/slideLayout3.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3.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3.xml"/></Relationships>
</file>

<file path=ppt/slides/_rels/slide3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0.xml"/><Relationship Id="rId1" Type="http://schemas.openxmlformats.org/officeDocument/2006/relationships/slideLayout" Target="../slideLayouts/slideLayout3.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3.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3.xml"/><Relationship Id="rId1" Type="http://schemas.openxmlformats.org/officeDocument/2006/relationships/slideLayout" Target="../slideLayouts/slideLayout3.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3.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3.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3.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3.xml"/></Relationships>
</file>

<file path=ppt/slides/_rels/slide3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8.xml"/><Relationship Id="rId1" Type="http://schemas.openxmlformats.org/officeDocument/2006/relationships/slideLayout" Target="../slideLayouts/slideLayout3.xml"/></Relationships>
</file>

<file path=ppt/slides/_rels/slide3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9.xml"/><Relationship Id="rId1" Type="http://schemas.openxmlformats.org/officeDocument/2006/relationships/slideLayout" Target="../slideLayouts/slideLayout3.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3.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3.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3.xml"/><Relationship Id="rId1" Type="http://schemas.openxmlformats.org/officeDocument/2006/relationships/slideLayout" Target="../slideLayouts/slideLayout3.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3.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3.xml"/></Relationships>
</file>

<file path=ppt/slides/_rels/slide3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6.xml"/><Relationship Id="rId1" Type="http://schemas.openxmlformats.org/officeDocument/2006/relationships/slideLayout" Target="../slideLayouts/slideLayout3.xml"/></Relationships>
</file>

<file path=ppt/slides/_rels/slide3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7.xml"/><Relationship Id="rId1" Type="http://schemas.openxmlformats.org/officeDocument/2006/relationships/slideLayout" Target="../slideLayouts/slideLayout3.xml"/></Relationships>
</file>

<file path=ppt/slides/_rels/slide3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8.xml"/><Relationship Id="rId1" Type="http://schemas.openxmlformats.org/officeDocument/2006/relationships/slideLayout" Target="../slideLayouts/slideLayout3.xml"/></Relationships>
</file>

<file path=ppt/slides/_rels/slide3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9.xml"/><Relationship Id="rId1" Type="http://schemas.openxmlformats.org/officeDocument/2006/relationships/slideLayout" Target="../slideLayouts/slideLayout3.xml"/><Relationship Id="rId4" Type="http://schemas.openxmlformats.org/officeDocument/2006/relationships/image" Target="../media/image6.svg"/></Relationships>
</file>

<file path=ppt/slides/_rels/slide3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3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0.xml"/><Relationship Id="rId1" Type="http://schemas.openxmlformats.org/officeDocument/2006/relationships/slideLayout" Target="../slideLayouts/slideLayout3.xml"/><Relationship Id="rId4" Type="http://schemas.openxmlformats.org/officeDocument/2006/relationships/image" Target="../media/image6.svg"/></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3.xml"/></Relationships>
</file>

<file path=ppt/slides/_rels/slide3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3.xml"/><Relationship Id="rId1" Type="http://schemas.openxmlformats.org/officeDocument/2006/relationships/slideLayout" Target="../slideLayouts/slideLayout3.xml"/></Relationships>
</file>

<file path=ppt/slides/_rels/slide3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4.xml"/><Relationship Id="rId1" Type="http://schemas.openxmlformats.org/officeDocument/2006/relationships/slideLayout" Target="../slideLayouts/slideLayout3.xml"/></Relationships>
</file>

<file path=ppt/slides/_rels/slide3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5.xml"/><Relationship Id="rId1" Type="http://schemas.openxmlformats.org/officeDocument/2006/relationships/slideLayout" Target="../slideLayouts/slideLayout3.xml"/></Relationships>
</file>

<file path=ppt/slides/_rels/slide3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6.xml"/><Relationship Id="rId1" Type="http://schemas.openxmlformats.org/officeDocument/2006/relationships/slideLayout" Target="../slideLayouts/slideLayout3.xml"/></Relationships>
</file>

<file path=ppt/slides/_rels/slide3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7.xml"/><Relationship Id="rId1" Type="http://schemas.openxmlformats.org/officeDocument/2006/relationships/slideLayout" Target="../slideLayouts/slideLayout3.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3.xml"/></Relationships>
</file>

<file path=ppt/slides/_rels/slide36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9.xml"/><Relationship Id="rId1" Type="http://schemas.openxmlformats.org/officeDocument/2006/relationships/slideLayout" Target="../slideLayouts/slideLayout3.xml"/></Relationships>
</file>

<file path=ppt/slides/_rels/slide3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0.xml"/><Relationship Id="rId1" Type="http://schemas.openxmlformats.org/officeDocument/2006/relationships/slideLayout" Target="../slideLayouts/slideLayout3.xml"/></Relationships>
</file>

<file path=ppt/slides/_rels/slide36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2.xml"/><Relationship Id="rId1" Type="http://schemas.openxmlformats.org/officeDocument/2006/relationships/slideLayout" Target="../slideLayouts/slideLayout3.xml"/></Relationships>
</file>

<file path=ppt/slides/_rels/slide37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3.xml"/><Relationship Id="rId1" Type="http://schemas.openxmlformats.org/officeDocument/2006/relationships/slideLayout" Target="../slideLayouts/slideLayout3.xml"/></Relationships>
</file>

<file path=ppt/slides/_rels/slide37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4.xml"/><Relationship Id="rId1" Type="http://schemas.openxmlformats.org/officeDocument/2006/relationships/slideLayout" Target="../slideLayouts/slideLayout3.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3.xml"/></Relationships>
</file>

<file path=ppt/slides/_rels/slide3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6.xml"/><Relationship Id="rId1" Type="http://schemas.openxmlformats.org/officeDocument/2006/relationships/slideLayout" Target="../slideLayouts/slideLayout3.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3.xml"/></Relationships>
</file>

<file path=ppt/slides/_rels/slide37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8.xml"/><Relationship Id="rId1" Type="http://schemas.openxmlformats.org/officeDocument/2006/relationships/slideLayout" Target="../slideLayouts/slideLayout3.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3.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3.xml"/></Relationships>
</file>

<file path=ppt/slides/_rels/slide37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6.svg"/></Relationships>
</file>

<file path=ppt/slides/_rels/slide38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2.xml"/><Relationship Id="rId1" Type="http://schemas.openxmlformats.org/officeDocument/2006/relationships/slideLayout" Target="../slideLayouts/slideLayout3.xml"/></Relationships>
</file>

<file path=ppt/slides/_rels/slide38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3.xml"/><Relationship Id="rId1" Type="http://schemas.openxmlformats.org/officeDocument/2006/relationships/slideLayout" Target="../slideLayouts/slideLayout3.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3.xml"/></Relationships>
</file>

<file path=ppt/slides/_rels/slide3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5.xml"/><Relationship Id="rId1" Type="http://schemas.openxmlformats.org/officeDocument/2006/relationships/slideLayout" Target="../slideLayouts/slideLayout3.xml"/></Relationships>
</file>

<file path=ppt/slides/_rels/slide38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6.xml"/><Relationship Id="rId1" Type="http://schemas.openxmlformats.org/officeDocument/2006/relationships/slideLayout" Target="../slideLayouts/slideLayout3.xml"/></Relationships>
</file>

<file path=ppt/slides/_rels/slide38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7.xml"/><Relationship Id="rId1" Type="http://schemas.openxmlformats.org/officeDocument/2006/relationships/slideLayout" Target="../slideLayouts/slideLayout3.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3.xml"/></Relationships>
</file>

<file path=ppt/slides/_rels/slide38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9.xml"/><Relationship Id="rId1" Type="http://schemas.openxmlformats.org/officeDocument/2006/relationships/slideLayout" Target="../slideLayouts/slideLayout3.xml"/></Relationships>
</file>

<file path=ppt/slides/_rels/slide38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0.xml"/><Relationship Id="rId1" Type="http://schemas.openxmlformats.org/officeDocument/2006/relationships/slideLayout" Target="../slideLayouts/slideLayout3.xml"/></Relationships>
</file>

<file path=ppt/slides/_rels/slide38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1.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82.xml"/><Relationship Id="rId1" Type="http://schemas.openxmlformats.org/officeDocument/2006/relationships/slideLayout" Target="../slideLayouts/slideLayout3.xml"/></Relationships>
</file>

<file path=ppt/slides/_rels/slide39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3.xml"/><Relationship Id="rId1" Type="http://schemas.openxmlformats.org/officeDocument/2006/relationships/slideLayout" Target="../slideLayouts/slideLayout3.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3.xml"/></Relationships>
</file>

<file path=ppt/slides/_rels/slide39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5.xml"/><Relationship Id="rId1" Type="http://schemas.openxmlformats.org/officeDocument/2006/relationships/slideLayout" Target="../slideLayouts/slideLayout3.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3.xml"/></Relationships>
</file>

<file path=ppt/slides/_rels/slide39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87.xml"/><Relationship Id="rId1" Type="http://schemas.openxmlformats.org/officeDocument/2006/relationships/slideLayout" Target="../slideLayouts/slideLayout3.xml"/></Relationships>
</file>

<file path=ppt/slides/_rels/slide39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8.xml"/><Relationship Id="rId1" Type="http://schemas.openxmlformats.org/officeDocument/2006/relationships/slideLayout" Target="../slideLayouts/slideLayout3.xml"/></Relationships>
</file>

<file path=ppt/slides/_rels/slide39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89.xml"/><Relationship Id="rId1" Type="http://schemas.openxmlformats.org/officeDocument/2006/relationships/slideLayout" Target="../slideLayouts/slideLayout3.xml"/></Relationships>
</file>

<file path=ppt/slides/_rels/slide39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0.xml"/><Relationship Id="rId1" Type="http://schemas.openxmlformats.org/officeDocument/2006/relationships/slideLayout" Target="../slideLayouts/slideLayout3.xml"/></Relationships>
</file>

<file path=ppt/slides/_rels/slide39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9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sv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6.svg"/></Relationships>
</file>

<file path=ppt/slides/_rels/slide40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2.xml"/><Relationship Id="rId1" Type="http://schemas.openxmlformats.org/officeDocument/2006/relationships/slideLayout" Target="../slideLayouts/slideLayout3.xml"/></Relationships>
</file>

<file path=ppt/slides/_rels/slide40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93.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6.svg"/></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6.svg"/></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6.sv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2.xml"/><Relationship Id="rId1" Type="http://schemas.openxmlformats.org/officeDocument/2006/relationships/slideLayout" Target="../slideLayouts/slideLayout3.xml"/><Relationship Id="rId4" Type="http://schemas.openxmlformats.org/officeDocument/2006/relationships/image" Target="../media/image6.sv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3.xml"/><Relationship Id="rId1" Type="http://schemas.openxmlformats.org/officeDocument/2006/relationships/slideLayout" Target="../slideLayouts/slideLayout3.xml"/><Relationship Id="rId4" Type="http://schemas.openxmlformats.org/officeDocument/2006/relationships/image" Target="../media/image6.sv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4.xml"/><Relationship Id="rId1" Type="http://schemas.openxmlformats.org/officeDocument/2006/relationships/slideLayout" Target="../slideLayouts/slideLayout3.xml"/><Relationship Id="rId4" Type="http://schemas.openxmlformats.org/officeDocument/2006/relationships/image" Target="../media/image6.svg"/></Relationships>
</file>

<file path=ppt/slides/_rels/slide8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3"/>
            <a:endParaRPr lang="en-US" sz="1350" kern="1200" dirty="0">
              <a:solidFill>
                <a:srgbClr val="FFFFFF"/>
              </a:solidFill>
              <a:uFillTx/>
            </a:endParaRPr>
          </a:p>
        </p:txBody>
      </p:sp>
      <p:sp>
        <p:nvSpPr>
          <p:cNvPr id="16" name="Elipse 15"/>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7" name="Imagen 16"/>
          <p:cNvPicPr>
            <a:picLocks noChangeAspect="1"/>
          </p:cNvPicPr>
          <p:nvPr/>
        </p:nvPicPr>
        <p:blipFill>
          <a:blip r:embed="rId3" cstate="print"/>
          <a:stretch>
            <a:fillRect/>
          </a:stretch>
        </p:blipFill>
        <p:spPr>
          <a:xfrm>
            <a:off x="4684624" y="2975212"/>
            <a:ext cx="1884509" cy="1882156"/>
          </a:xfrm>
          <a:prstGeom prst="rect">
            <a:avLst/>
          </a:prstGeom>
          <a:noFill/>
        </p:spPr>
      </p:pic>
      <p:sp>
        <p:nvSpPr>
          <p:cNvPr id="7" name="object 2">
            <a:extLst>
              <a:ext uri="{FF2B5EF4-FFF2-40B4-BE49-F238E27FC236}">
                <a16:creationId xmlns:a16="http://schemas.microsoft.com/office/drawing/2014/main" xmlns="" id="{D126F21E-307F-4E8C-ABD2-A99D6AB66DAB}"/>
              </a:ext>
            </a:extLst>
          </p:cNvPr>
          <p:cNvSpPr txBox="1">
            <a:spLocks/>
          </p:cNvSpPr>
          <p:nvPr/>
        </p:nvSpPr>
        <p:spPr>
          <a:xfrm>
            <a:off x="0" y="1658548"/>
            <a:ext cx="9144000" cy="1121461"/>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algn="ctr">
              <a:lnSpc>
                <a:spcPct val="100000"/>
              </a:lnSpc>
              <a:spcBef>
                <a:spcPts val="105"/>
              </a:spcBef>
              <a:buClrTx/>
            </a:pPr>
            <a:r>
              <a:rPr lang="en-US" sz="7200" b="1" dirty="0">
                <a:solidFill>
                  <a:schemeClr val="bg1"/>
                </a:solidFill>
              </a:rPr>
              <a:t>Apache Cassandra 3.x</a:t>
            </a:r>
          </a:p>
        </p:txBody>
      </p:sp>
    </p:spTree>
    <p:extLst>
      <p:ext uri="{BB962C8B-B14F-4D97-AF65-F5344CB8AC3E}">
        <p14:creationId xmlns:p14="http://schemas.microsoft.com/office/powerpoint/2010/main" val="1156167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Installation</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430830" y="1143809"/>
            <a:ext cx="8282340" cy="3336170"/>
          </a:xfrm>
          <a:prstGeom prst="rect">
            <a:avLst/>
          </a:prstGeom>
        </p:spPr>
        <p:txBody>
          <a:bodyPr vert="horz" wrap="square" lIns="0" tIns="12065" rIns="0" bIns="0" rtlCol="0">
            <a:spAutoFit/>
          </a:bodyPr>
          <a:lstStyle/>
          <a:p>
            <a:r>
              <a:rPr lang="en-US" sz="2400" dirty="0"/>
              <a:t>The following are the requirements to run Cassandra locally:</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 flavor of Linux or macOS</a:t>
            </a:r>
          </a:p>
          <a:p>
            <a:pPr marL="342900" indent="-342900">
              <a:buFont typeface="Arial" panose="020B0604020202020204" pitchFamily="34" charset="0"/>
              <a:buChar char="•"/>
            </a:pPr>
            <a:r>
              <a:rPr lang="en-US" sz="2400" dirty="0"/>
              <a:t>A system with between 4 GB and 16 GB of random access memory (RAM)</a:t>
            </a:r>
          </a:p>
          <a:p>
            <a:pPr marL="342900" indent="-342900">
              <a:buFont typeface="Arial" panose="020B0604020202020204" pitchFamily="34" charset="0"/>
              <a:buChar char="•"/>
            </a:pPr>
            <a:r>
              <a:rPr lang="en-US" sz="2400" dirty="0"/>
              <a:t>A local installation of the Java Development Kit (JDK) version 8, latest patch</a:t>
            </a:r>
          </a:p>
          <a:p>
            <a:pPr marL="342900" indent="-342900">
              <a:buFont typeface="Arial" panose="020B0604020202020204" pitchFamily="34" charset="0"/>
              <a:buChar char="•"/>
            </a:pPr>
            <a:r>
              <a:rPr lang="en-US" sz="2400" dirty="0"/>
              <a:t>A local installation of Python 2.7 (for </a:t>
            </a:r>
            <a:r>
              <a:rPr lang="en-US" sz="2400" dirty="0" err="1"/>
              <a:t>cqlsh</a:t>
            </a:r>
            <a:r>
              <a:rPr lang="en-US" sz="2400" dirty="0"/>
              <a:t>)</a:t>
            </a:r>
          </a:p>
          <a:p>
            <a:pPr marL="342900" indent="-342900">
              <a:buFont typeface="Arial" panose="020B0604020202020204" pitchFamily="34" charset="0"/>
              <a:buChar char="•"/>
            </a:pPr>
            <a:r>
              <a:rPr lang="en-US" sz="2400" dirty="0"/>
              <a:t>Your user must have </a:t>
            </a:r>
            <a:r>
              <a:rPr lang="en-US" sz="2400" dirty="0" err="1"/>
              <a:t>sudo</a:t>
            </a:r>
            <a:r>
              <a:rPr lang="en-US" sz="2400" dirty="0"/>
              <a:t> rights to your local system</a:t>
            </a:r>
          </a:p>
        </p:txBody>
      </p:sp>
    </p:spTree>
    <p:extLst>
      <p:ext uri="{BB962C8B-B14F-4D97-AF65-F5344CB8AC3E}">
        <p14:creationId xmlns:p14="http://schemas.microsoft.com/office/powerpoint/2010/main" val="3802001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100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cqlsh</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882473"/>
            <a:ext cx="7596822" cy="185884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With that configuration in place, execute </a:t>
            </a:r>
            <a:r>
              <a:rPr lang="en-US" sz="2400" dirty="0" err="1"/>
              <a:t>cqlsh</a:t>
            </a:r>
            <a:r>
              <a:rPr lang="en-US" sz="2400" dirty="0"/>
              <a:t> providing the IP address of the host, along with a valid username and password and the --</a:t>
            </a:r>
            <a:r>
              <a:rPr lang="en-US" sz="2400" dirty="0" err="1"/>
              <a:t>ssl</a:t>
            </a:r>
            <a:r>
              <a:rPr lang="en-US" sz="2400" dirty="0"/>
              <a:t> flag:</a:t>
            </a:r>
          </a:p>
          <a:p>
            <a:pPr marL="342900" indent="-342900">
              <a:buFont typeface="Arial" panose="020B0604020202020204" pitchFamily="34" charset="0"/>
              <a:buChar char="•"/>
            </a:pPr>
            <a:endParaRPr lang="en-US" sz="2400" dirty="0"/>
          </a:p>
          <a:p>
            <a:r>
              <a:rPr lang="en-US" sz="2400" dirty="0">
                <a:solidFill>
                  <a:srgbClr val="ED7D31"/>
                </a:solidFill>
              </a:rPr>
              <a:t>bin/</a:t>
            </a:r>
            <a:r>
              <a:rPr lang="en-US" sz="2400" dirty="0" err="1">
                <a:solidFill>
                  <a:srgbClr val="ED7D31"/>
                </a:solidFill>
              </a:rPr>
              <a:t>cqlsh</a:t>
            </a:r>
            <a:r>
              <a:rPr lang="en-US" sz="2400" dirty="0">
                <a:solidFill>
                  <a:srgbClr val="ED7D31"/>
                </a:solidFill>
              </a:rPr>
              <a:t> 192.168.0.101 -u </a:t>
            </a:r>
            <a:r>
              <a:rPr lang="en-US" sz="2400" dirty="0" err="1">
                <a:solidFill>
                  <a:srgbClr val="ED7D31"/>
                </a:solidFill>
              </a:rPr>
              <a:t>cassdba</a:t>
            </a:r>
            <a:r>
              <a:rPr lang="en-US" sz="2400" dirty="0">
                <a:solidFill>
                  <a:srgbClr val="ED7D31"/>
                </a:solidFill>
              </a:rPr>
              <a:t> -p </a:t>
            </a:r>
            <a:r>
              <a:rPr lang="en-US" sz="2400" dirty="0" err="1">
                <a:solidFill>
                  <a:srgbClr val="ED7D31"/>
                </a:solidFill>
              </a:rPr>
              <a:t>flynnLives</a:t>
            </a:r>
            <a:r>
              <a:rPr lang="en-US" sz="2400" dirty="0">
                <a:solidFill>
                  <a:srgbClr val="ED7D31"/>
                </a:solidFill>
              </a:rPr>
              <a:t> --</a:t>
            </a:r>
            <a:r>
              <a:rPr lang="en-US" sz="2400" dirty="0" err="1">
                <a:solidFill>
                  <a:srgbClr val="ED7D31"/>
                </a:solidFill>
              </a:rPr>
              <a:t>ssl</a:t>
            </a:r>
            <a:endParaRPr lang="en-US" sz="2400" dirty="0">
              <a:solidFill>
                <a:srgbClr val="ED7D31"/>
              </a:solidFill>
            </a:endParaRPr>
          </a:p>
        </p:txBody>
      </p:sp>
    </p:spTree>
    <p:extLst>
      <p:ext uri="{BB962C8B-B14F-4D97-AF65-F5344CB8AC3E}">
        <p14:creationId xmlns:p14="http://schemas.microsoft.com/office/powerpoint/2010/main" val="21938180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101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cqlsh</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527985" y="1328475"/>
            <a:ext cx="8088030" cy="2966838"/>
          </a:xfrm>
          <a:prstGeom prst="rect">
            <a:avLst/>
          </a:prstGeom>
        </p:spPr>
        <p:txBody>
          <a:bodyPr vert="horz" wrap="square" lIns="0" tIns="12065" rIns="0" bIns="0" rtlCol="0">
            <a:spAutoFit/>
          </a:bodyPr>
          <a:lstStyle/>
          <a:p>
            <a:pPr algn="ctr"/>
            <a:r>
              <a:rPr lang="en-US" sz="2400" b="1" dirty="0">
                <a:solidFill>
                  <a:srgbClr val="ED7D31"/>
                </a:solidFill>
              </a:rPr>
              <a:t>Converting the Java </a:t>
            </a:r>
            <a:r>
              <a:rPr lang="en-US" sz="2400" b="1" dirty="0" err="1">
                <a:solidFill>
                  <a:srgbClr val="ED7D31"/>
                </a:solidFill>
              </a:rPr>
              <a:t>keyStore</a:t>
            </a:r>
            <a:r>
              <a:rPr lang="en-US" sz="2400" b="1" dirty="0">
                <a:solidFill>
                  <a:srgbClr val="ED7D31"/>
                </a:solidFill>
              </a:rPr>
              <a:t> into a PKCS12 </a:t>
            </a:r>
            <a:r>
              <a:rPr lang="en-US" sz="2400" b="1" dirty="0" err="1">
                <a:solidFill>
                  <a:srgbClr val="ED7D31"/>
                </a:solidFill>
              </a:rPr>
              <a:t>keyStore</a:t>
            </a:r>
            <a:endParaRPr lang="en-US" sz="2400" b="1" dirty="0">
              <a:solidFill>
                <a:srgbClr val="ED7D31"/>
              </a:solidFill>
            </a:endParaRPr>
          </a:p>
          <a:p>
            <a:pPr algn="ctr"/>
            <a:endParaRPr lang="en-US" sz="2400" b="1" dirty="0">
              <a:solidFill>
                <a:srgbClr val="ED7D31"/>
              </a:solidFill>
            </a:endParaRPr>
          </a:p>
          <a:p>
            <a:r>
              <a:rPr lang="en-US" sz="2400" dirty="0"/>
              <a:t>For this step, it's a good idea to copy the node's </a:t>
            </a:r>
            <a:r>
              <a:rPr lang="en-US" sz="2400" dirty="0" err="1"/>
              <a:t>keyStore</a:t>
            </a:r>
            <a:r>
              <a:rPr lang="en-US" sz="2400" dirty="0"/>
              <a:t> to a location where the following is applicable:</a:t>
            </a:r>
          </a:p>
          <a:p>
            <a:pPr marL="342900" indent="-3429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You have full access or ownership of it</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You aren't risking corrupting the original</a:t>
            </a:r>
          </a:p>
        </p:txBody>
      </p:sp>
      <p:pic>
        <p:nvPicPr>
          <p:cNvPr id="3" name="Picture 2">
            <a:extLst>
              <a:ext uri="{FF2B5EF4-FFF2-40B4-BE49-F238E27FC236}">
                <a16:creationId xmlns:a16="http://schemas.microsoft.com/office/drawing/2014/main" xmlns="" id="{1E0B6E5E-CE58-497B-B636-DFF4E73C4B01}"/>
              </a:ext>
            </a:extLst>
          </p:cNvPr>
          <p:cNvPicPr>
            <a:picLocks noChangeAspect="1"/>
          </p:cNvPicPr>
          <p:nvPr/>
        </p:nvPicPr>
        <p:blipFill>
          <a:blip r:embed="rId3"/>
          <a:stretch>
            <a:fillRect/>
          </a:stretch>
        </p:blipFill>
        <p:spPr>
          <a:xfrm>
            <a:off x="6572250" y="2454811"/>
            <a:ext cx="2137410" cy="2137410"/>
          </a:xfrm>
          <a:prstGeom prst="rect">
            <a:avLst/>
          </a:prstGeom>
        </p:spPr>
      </p:pic>
    </p:spTree>
    <p:extLst>
      <p:ext uri="{BB962C8B-B14F-4D97-AF65-F5344CB8AC3E}">
        <p14:creationId xmlns:p14="http://schemas.microsoft.com/office/powerpoint/2010/main" val="21393852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102</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cqlsh</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610200" y="1068667"/>
            <a:ext cx="8110890" cy="4074833"/>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For this example, I'll copy it to the .</a:t>
            </a:r>
            <a:r>
              <a:rPr lang="en-US" sz="2400" dirty="0" err="1"/>
              <a:t>cassandra</a:t>
            </a:r>
            <a:r>
              <a:rPr lang="en-US" sz="2400" dirty="0"/>
              <a:t> directory underneath my home </a:t>
            </a:r>
            <a:r>
              <a:rPr lang="en-US" sz="2400" dirty="0" err="1"/>
              <a:t>dir</a:t>
            </a:r>
            <a:r>
              <a:rPr lang="en-US" sz="2400" dirty="0"/>
              <a:t> (which you may need </a:t>
            </a:r>
            <a:r>
              <a:rPr lang="en-US" sz="2400" dirty="0" err="1"/>
              <a:t>sudo</a:t>
            </a:r>
            <a:r>
              <a:rPr lang="en-US" sz="2400" dirty="0"/>
              <a:t> access to do):</a:t>
            </a:r>
          </a:p>
          <a:p>
            <a:r>
              <a:rPr lang="en-US" sz="2400" dirty="0" err="1">
                <a:solidFill>
                  <a:srgbClr val="ED7D31"/>
                </a:solidFill>
              </a:rPr>
              <a:t>sudo</a:t>
            </a:r>
            <a:r>
              <a:rPr lang="en-US" sz="2400" dirty="0">
                <a:solidFill>
                  <a:srgbClr val="ED7D31"/>
                </a:solidFill>
              </a:rPr>
              <a:t> cp conf/</a:t>
            </a:r>
            <a:r>
              <a:rPr lang="en-US" sz="2400" dirty="0" err="1">
                <a:solidFill>
                  <a:srgbClr val="ED7D31"/>
                </a:solidFill>
              </a:rPr>
              <a:t>keystore</a:t>
            </a:r>
            <a:r>
              <a:rPr lang="en-US" sz="2400" dirty="0">
                <a:solidFill>
                  <a:srgbClr val="ED7D31"/>
                </a:solidFill>
              </a:rPr>
              <a:t> ~/.</a:t>
            </a:r>
            <a:r>
              <a:rPr lang="en-US" sz="2400" dirty="0" err="1">
                <a:solidFill>
                  <a:srgbClr val="ED7D31"/>
                </a:solidFill>
              </a:rPr>
              <a:t>cassandra</a:t>
            </a:r>
            <a:r>
              <a:rPr lang="en-US" sz="2400" dirty="0">
                <a:solidFill>
                  <a:srgbClr val="ED7D31"/>
                </a:solidFill>
              </a:rPr>
              <a:t>/</a:t>
            </a:r>
            <a:r>
              <a:rPr lang="en-US" sz="2400" dirty="0" err="1">
                <a:solidFill>
                  <a:srgbClr val="ED7D31"/>
                </a:solidFill>
              </a:rPr>
              <a:t>keystore</a:t>
            </a:r>
            <a:endParaRPr lang="en-US" sz="2400" dirty="0">
              <a:solidFill>
                <a:srgbClr val="ED7D31"/>
              </a:solidFill>
            </a:endParaRPr>
          </a:p>
          <a:p>
            <a:pPr marL="342900" indent="-342900">
              <a:buFont typeface="Arial" panose="020B0604020202020204" pitchFamily="34" charset="0"/>
              <a:buChar char="•"/>
            </a:pPr>
            <a:r>
              <a:rPr lang="en-US" sz="2400" dirty="0"/>
              <a:t>Now, converting the Java </a:t>
            </a:r>
            <a:r>
              <a:rPr lang="en-US" sz="2400" dirty="0" err="1"/>
              <a:t>keyStore</a:t>
            </a:r>
            <a:r>
              <a:rPr lang="en-US" sz="2400" dirty="0"/>
              <a:t> into a PKCS12 </a:t>
            </a:r>
            <a:r>
              <a:rPr lang="en-US" sz="2400" dirty="0" err="1"/>
              <a:t>keyStore</a:t>
            </a:r>
            <a:r>
              <a:rPr lang="en-US" sz="2400" dirty="0"/>
              <a:t> can easily be done:</a:t>
            </a:r>
          </a:p>
          <a:p>
            <a:r>
              <a:rPr lang="en-US" sz="2400" dirty="0">
                <a:solidFill>
                  <a:srgbClr val="ED7D31"/>
                </a:solidFill>
              </a:rPr>
              <a:t>cd ~/.</a:t>
            </a:r>
            <a:r>
              <a:rPr lang="en-US" sz="2400" dirty="0" err="1">
                <a:solidFill>
                  <a:srgbClr val="ED7D31"/>
                </a:solidFill>
              </a:rPr>
              <a:t>cassandra</a:t>
            </a:r>
            <a:endParaRPr lang="en-US" sz="2400" dirty="0">
              <a:solidFill>
                <a:srgbClr val="ED7D31"/>
              </a:solidFill>
            </a:endParaRPr>
          </a:p>
          <a:p>
            <a:r>
              <a:rPr lang="en-US" sz="2400" dirty="0" err="1">
                <a:solidFill>
                  <a:srgbClr val="ED7D31"/>
                </a:solidFill>
              </a:rPr>
              <a:t>keytool</a:t>
            </a:r>
            <a:r>
              <a:rPr lang="en-US" sz="2400" dirty="0">
                <a:solidFill>
                  <a:srgbClr val="ED7D31"/>
                </a:solidFill>
              </a:rPr>
              <a:t> -</a:t>
            </a:r>
            <a:r>
              <a:rPr lang="en-US" sz="2400" dirty="0" err="1">
                <a:solidFill>
                  <a:srgbClr val="ED7D31"/>
                </a:solidFill>
              </a:rPr>
              <a:t>importkeystore</a:t>
            </a:r>
            <a:r>
              <a:rPr lang="en-US" sz="2400" dirty="0">
                <a:solidFill>
                  <a:srgbClr val="ED7D31"/>
                </a:solidFill>
              </a:rPr>
              <a:t> -</a:t>
            </a:r>
            <a:r>
              <a:rPr lang="en-US" sz="2400" dirty="0" err="1">
                <a:solidFill>
                  <a:srgbClr val="ED7D31"/>
                </a:solidFill>
              </a:rPr>
              <a:t>srckeystore</a:t>
            </a:r>
            <a:r>
              <a:rPr lang="en-US" sz="2400" dirty="0">
                <a:solidFill>
                  <a:srgbClr val="ED7D31"/>
                </a:solidFill>
              </a:rPr>
              <a:t> </a:t>
            </a:r>
            <a:r>
              <a:rPr lang="en-US" sz="2400" dirty="0" err="1">
                <a:solidFill>
                  <a:srgbClr val="ED7D31"/>
                </a:solidFill>
              </a:rPr>
              <a:t>keystore</a:t>
            </a:r>
            <a:r>
              <a:rPr lang="en-US" sz="2400" dirty="0">
                <a:solidFill>
                  <a:srgbClr val="ED7D31"/>
                </a:solidFill>
              </a:rPr>
              <a:t> -</a:t>
            </a:r>
            <a:r>
              <a:rPr lang="en-US" sz="2400" dirty="0" err="1">
                <a:solidFill>
                  <a:srgbClr val="ED7D31"/>
                </a:solidFill>
              </a:rPr>
              <a:t>destkeystore</a:t>
            </a:r>
            <a:r>
              <a:rPr lang="en-US" sz="2400" dirty="0">
                <a:solidFill>
                  <a:srgbClr val="ED7D31"/>
                </a:solidFill>
              </a:rPr>
              <a:t> p12keystore -</a:t>
            </a:r>
            <a:r>
              <a:rPr lang="en-US" sz="2400" dirty="0" err="1">
                <a:solidFill>
                  <a:srgbClr val="ED7D31"/>
                </a:solidFill>
              </a:rPr>
              <a:t>deststoretype</a:t>
            </a:r>
            <a:r>
              <a:rPr lang="en-US" sz="2400" dirty="0">
                <a:solidFill>
                  <a:srgbClr val="ED7D31"/>
                </a:solidFill>
              </a:rPr>
              <a:t> PKCS12 -</a:t>
            </a:r>
            <a:r>
              <a:rPr lang="en-US" sz="2400" dirty="0" err="1">
                <a:solidFill>
                  <a:srgbClr val="ED7D31"/>
                </a:solidFill>
              </a:rPr>
              <a:t>srcstorepass</a:t>
            </a:r>
            <a:r>
              <a:rPr lang="en-US" sz="2400" dirty="0">
                <a:solidFill>
                  <a:srgbClr val="ED7D31"/>
                </a:solidFill>
              </a:rPr>
              <a:t> </a:t>
            </a:r>
            <a:r>
              <a:rPr lang="en-US" sz="2400" dirty="0" err="1">
                <a:solidFill>
                  <a:srgbClr val="ED7D31"/>
                </a:solidFill>
              </a:rPr>
              <a:t>keystorepassword</a:t>
            </a:r>
            <a:r>
              <a:rPr lang="en-US" sz="2400" dirty="0">
                <a:solidFill>
                  <a:srgbClr val="ED7D31"/>
                </a:solidFill>
              </a:rPr>
              <a:t> -</a:t>
            </a:r>
            <a:r>
              <a:rPr lang="en-US" sz="2400" dirty="0" err="1">
                <a:solidFill>
                  <a:srgbClr val="ED7D31"/>
                </a:solidFill>
              </a:rPr>
              <a:t>deststorepass</a:t>
            </a:r>
            <a:r>
              <a:rPr lang="en-US" sz="2400" dirty="0">
                <a:solidFill>
                  <a:srgbClr val="ED7D31"/>
                </a:solidFill>
              </a:rPr>
              <a:t> </a:t>
            </a:r>
            <a:r>
              <a:rPr lang="en-US" sz="2400" dirty="0" err="1">
                <a:solidFill>
                  <a:srgbClr val="ED7D31"/>
                </a:solidFill>
              </a:rPr>
              <a:t>keystorepassword</a:t>
            </a:r>
            <a:endParaRPr lang="en-US" sz="2400" dirty="0">
              <a:solidFill>
                <a:srgbClr val="ED7D31"/>
              </a:solidFill>
            </a:endParaRP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164367656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9242752-FA8A-4D12-B2BC-3477738E0417}"/>
              </a:ext>
            </a:extLst>
          </p:cNvPr>
          <p:cNvPicPr>
            <a:picLocks noChangeAspect="1"/>
          </p:cNvPicPr>
          <p:nvPr/>
        </p:nvPicPr>
        <p:blipFill>
          <a:blip r:embed="rId3"/>
          <a:stretch>
            <a:fillRect/>
          </a:stretch>
        </p:blipFill>
        <p:spPr>
          <a:xfrm>
            <a:off x="6572250" y="2454811"/>
            <a:ext cx="2137410" cy="2137410"/>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103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cqlsh</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1513141"/>
            <a:ext cx="7596822" cy="2597506"/>
          </a:xfrm>
          <a:prstGeom prst="rect">
            <a:avLst/>
          </a:prstGeom>
        </p:spPr>
        <p:txBody>
          <a:bodyPr vert="horz" wrap="square" lIns="0" tIns="12065" rIns="0" bIns="0" rtlCol="0">
            <a:spAutoFit/>
          </a:bodyPr>
          <a:lstStyle/>
          <a:p>
            <a:pPr algn="ctr"/>
            <a:r>
              <a:rPr lang="en-US" sz="2400" b="1" dirty="0">
                <a:solidFill>
                  <a:srgbClr val="ED7D31"/>
                </a:solidFill>
              </a:rPr>
              <a:t>Exporting the certificate from the PKCS12 </a:t>
            </a:r>
            <a:r>
              <a:rPr lang="en-US" sz="2400" b="1" dirty="0" err="1">
                <a:solidFill>
                  <a:srgbClr val="ED7D31"/>
                </a:solidFill>
              </a:rPr>
              <a:t>keyStore</a:t>
            </a:r>
            <a:endParaRPr lang="en-US" sz="2400" b="1" dirty="0">
              <a:solidFill>
                <a:srgbClr val="ED7D31"/>
              </a:solidFill>
            </a:endParaRP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Here, you will need the OpenSSL toolkit, and use it to create a Privacy Enhanced Mail (PEM) file:</a:t>
            </a:r>
          </a:p>
          <a:p>
            <a:endParaRPr lang="en-US" sz="2400" dirty="0"/>
          </a:p>
          <a:p>
            <a:r>
              <a:rPr lang="en-US" sz="2400" dirty="0" err="1">
                <a:solidFill>
                  <a:srgbClr val="ED7D31"/>
                </a:solidFill>
              </a:rPr>
              <a:t>openssl</a:t>
            </a:r>
            <a:r>
              <a:rPr lang="en-US" sz="2400" dirty="0">
                <a:solidFill>
                  <a:srgbClr val="ED7D31"/>
                </a:solidFill>
              </a:rPr>
              <a:t> pkcs12 -in p12keystore -</a:t>
            </a:r>
            <a:r>
              <a:rPr lang="en-US" sz="2400" dirty="0" err="1">
                <a:solidFill>
                  <a:srgbClr val="ED7D31"/>
                </a:solidFill>
              </a:rPr>
              <a:t>nokeys</a:t>
            </a:r>
            <a:r>
              <a:rPr lang="en-US" sz="2400" dirty="0">
                <a:solidFill>
                  <a:srgbClr val="ED7D31"/>
                </a:solidFill>
              </a:rPr>
              <a:t> -out </a:t>
            </a:r>
            <a:r>
              <a:rPr lang="en-US" sz="2400" dirty="0" err="1">
                <a:solidFill>
                  <a:srgbClr val="ED7D31"/>
                </a:solidFill>
              </a:rPr>
              <a:t>permanentWaves.pem</a:t>
            </a:r>
            <a:r>
              <a:rPr lang="en-US" sz="2400" dirty="0">
                <a:solidFill>
                  <a:srgbClr val="ED7D31"/>
                </a:solidFill>
              </a:rPr>
              <a:t> -</a:t>
            </a:r>
            <a:r>
              <a:rPr lang="en-US" sz="2400" dirty="0" err="1">
                <a:solidFill>
                  <a:srgbClr val="ED7D31"/>
                </a:solidFill>
              </a:rPr>
              <a:t>passin</a:t>
            </a:r>
            <a:r>
              <a:rPr lang="en-US" sz="2400" dirty="0">
                <a:solidFill>
                  <a:srgbClr val="ED7D31"/>
                </a:solidFill>
              </a:rPr>
              <a:t> </a:t>
            </a:r>
            <a:r>
              <a:rPr lang="en-US" sz="2400" dirty="0" err="1">
                <a:solidFill>
                  <a:srgbClr val="ED7D31"/>
                </a:solidFill>
              </a:rPr>
              <a:t>pass:keystorepassword</a:t>
            </a:r>
            <a:endParaRPr lang="en-US" sz="2400" dirty="0">
              <a:solidFill>
                <a:srgbClr val="ED7D31"/>
              </a:solidFill>
            </a:endParaRPr>
          </a:p>
        </p:txBody>
      </p:sp>
    </p:spTree>
    <p:extLst>
      <p:ext uri="{BB962C8B-B14F-4D97-AF65-F5344CB8AC3E}">
        <p14:creationId xmlns:p14="http://schemas.microsoft.com/office/powerpoint/2010/main" val="10750271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AF7D59E-7EFC-41F4-AFDC-87F6236BA96D}"/>
              </a:ext>
            </a:extLst>
          </p:cNvPr>
          <p:cNvPicPr>
            <a:picLocks noChangeAspect="1"/>
          </p:cNvPicPr>
          <p:nvPr/>
        </p:nvPicPr>
        <p:blipFill>
          <a:blip r:embed="rId3"/>
          <a:stretch>
            <a:fillRect/>
          </a:stretch>
        </p:blipFill>
        <p:spPr>
          <a:xfrm>
            <a:off x="7123528" y="2854261"/>
            <a:ext cx="1791871" cy="1791871"/>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104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cqlsh</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580228" y="928035"/>
            <a:ext cx="7836570" cy="3767057"/>
          </a:xfrm>
          <a:prstGeom prst="rect">
            <a:avLst/>
          </a:prstGeom>
        </p:spPr>
        <p:txBody>
          <a:bodyPr vert="horz" wrap="square" lIns="0" tIns="12065" rIns="0" bIns="0" rtlCol="0">
            <a:spAutoFit/>
          </a:bodyPr>
          <a:lstStyle/>
          <a:p>
            <a:pPr algn="ctr"/>
            <a:r>
              <a:rPr lang="en-US" sz="2400" b="1" dirty="0">
                <a:solidFill>
                  <a:srgbClr val="ED7D31"/>
                </a:solidFill>
              </a:rPr>
              <a:t>Modifying your </a:t>
            </a:r>
            <a:r>
              <a:rPr lang="en-US" sz="2400" b="1" dirty="0" err="1">
                <a:solidFill>
                  <a:srgbClr val="ED7D31"/>
                </a:solidFill>
              </a:rPr>
              <a:t>cqlshrc</a:t>
            </a:r>
            <a:r>
              <a:rPr lang="en-US" sz="2400" b="1" dirty="0">
                <a:solidFill>
                  <a:srgbClr val="ED7D31"/>
                </a:solidFill>
              </a:rPr>
              <a:t> file</a:t>
            </a:r>
          </a:p>
          <a:p>
            <a:pPr marL="342900" indent="-342900">
              <a:buFont typeface="Arial" panose="020B0604020202020204" pitchFamily="34" charset="0"/>
              <a:buChar char="•"/>
            </a:pPr>
            <a:r>
              <a:rPr lang="en-US" sz="2400" dirty="0"/>
              <a:t>Connecting over SSL via </a:t>
            </a:r>
            <a:r>
              <a:rPr lang="en-US" sz="2400" dirty="0" err="1"/>
              <a:t>cqlsh</a:t>
            </a:r>
            <a:r>
              <a:rPr lang="en-US" sz="2400" dirty="0"/>
              <a:t> requires the use of the </a:t>
            </a:r>
            <a:r>
              <a:rPr lang="en-US" sz="2400" dirty="0" err="1"/>
              <a:t>cqlshrc</a:t>
            </a:r>
            <a:r>
              <a:rPr lang="en-US" sz="2400" dirty="0"/>
              <a:t> file. </a:t>
            </a:r>
          </a:p>
          <a:p>
            <a:pPr marL="342900" indent="-342900">
              <a:buFont typeface="Arial" panose="020B0604020202020204" pitchFamily="34" charset="0"/>
              <a:buChar char="•"/>
            </a:pPr>
            <a:r>
              <a:rPr lang="en-US" sz="2400" dirty="0"/>
              <a:t>As indicated in the previous section, your </a:t>
            </a:r>
            <a:r>
              <a:rPr lang="en-US" sz="2400" dirty="0" err="1"/>
              <a:t>cqlshrc</a:t>
            </a:r>
            <a:r>
              <a:rPr lang="en-US" sz="2400" dirty="0"/>
              <a:t> file should be adjusted to reference the PEM file created in the prior step:</a:t>
            </a:r>
          </a:p>
          <a:p>
            <a:r>
              <a:rPr lang="en-US" sz="2000" dirty="0">
                <a:solidFill>
                  <a:srgbClr val="ED7D31"/>
                </a:solidFill>
              </a:rPr>
              <a:t>[connection]</a:t>
            </a:r>
          </a:p>
          <a:p>
            <a:r>
              <a:rPr lang="en-US" sz="2000" dirty="0">
                <a:solidFill>
                  <a:srgbClr val="ED7D31"/>
                </a:solidFill>
              </a:rPr>
              <a:t>factory = </a:t>
            </a:r>
            <a:r>
              <a:rPr lang="en-US" sz="2000" dirty="0" err="1">
                <a:solidFill>
                  <a:srgbClr val="ED7D31"/>
                </a:solidFill>
              </a:rPr>
              <a:t>cqlshlib.ssl.ssl_transport_factory</a:t>
            </a:r>
            <a:endParaRPr lang="en-US" sz="2000" dirty="0">
              <a:solidFill>
                <a:srgbClr val="ED7D31"/>
              </a:solidFill>
            </a:endParaRPr>
          </a:p>
          <a:p>
            <a:r>
              <a:rPr lang="en-US" sz="2000" dirty="0">
                <a:solidFill>
                  <a:srgbClr val="ED7D31"/>
                </a:solidFill>
              </a:rPr>
              <a:t>[</a:t>
            </a:r>
            <a:r>
              <a:rPr lang="en-US" sz="2000" dirty="0" err="1">
                <a:solidFill>
                  <a:srgbClr val="ED7D31"/>
                </a:solidFill>
              </a:rPr>
              <a:t>ssl</a:t>
            </a:r>
            <a:r>
              <a:rPr lang="en-US" sz="2000" dirty="0">
                <a:solidFill>
                  <a:srgbClr val="ED7D31"/>
                </a:solidFill>
              </a:rPr>
              <a:t>]</a:t>
            </a:r>
          </a:p>
          <a:p>
            <a:r>
              <a:rPr lang="en-US" sz="2000" dirty="0" err="1">
                <a:solidFill>
                  <a:srgbClr val="ED7D31"/>
                </a:solidFill>
              </a:rPr>
              <a:t>certfile</a:t>
            </a:r>
            <a:r>
              <a:rPr lang="en-US" sz="2000" dirty="0">
                <a:solidFill>
                  <a:srgbClr val="ED7D31"/>
                </a:solidFill>
              </a:rPr>
              <a:t> = /home/</a:t>
            </a:r>
            <a:r>
              <a:rPr lang="en-US" sz="2000" dirty="0" err="1">
                <a:solidFill>
                  <a:srgbClr val="ED7D31"/>
                </a:solidFill>
              </a:rPr>
              <a:t>aploetz</a:t>
            </a:r>
            <a:r>
              <a:rPr lang="en-US" sz="2000" dirty="0">
                <a:solidFill>
                  <a:srgbClr val="ED7D31"/>
                </a:solidFill>
              </a:rPr>
              <a:t>/.</a:t>
            </a:r>
            <a:r>
              <a:rPr lang="en-US" sz="2000" dirty="0" err="1">
                <a:solidFill>
                  <a:srgbClr val="ED7D31"/>
                </a:solidFill>
              </a:rPr>
              <a:t>cassandra</a:t>
            </a:r>
            <a:r>
              <a:rPr lang="en-US" sz="2000" dirty="0">
                <a:solidFill>
                  <a:srgbClr val="ED7D31"/>
                </a:solidFill>
              </a:rPr>
              <a:t>/</a:t>
            </a:r>
            <a:r>
              <a:rPr lang="en-US" sz="2000" dirty="0" err="1">
                <a:solidFill>
                  <a:srgbClr val="ED7D31"/>
                </a:solidFill>
              </a:rPr>
              <a:t>permanentWaves.pem</a:t>
            </a:r>
            <a:endParaRPr lang="en-US" sz="2000" dirty="0">
              <a:solidFill>
                <a:srgbClr val="ED7D31"/>
              </a:solidFill>
            </a:endParaRPr>
          </a:p>
          <a:p>
            <a:r>
              <a:rPr lang="en-US" sz="2000" dirty="0">
                <a:solidFill>
                  <a:srgbClr val="ED7D31"/>
                </a:solidFill>
              </a:rPr>
              <a:t>validate = false</a:t>
            </a:r>
          </a:p>
        </p:txBody>
      </p:sp>
    </p:spTree>
    <p:extLst>
      <p:ext uri="{BB962C8B-B14F-4D97-AF65-F5344CB8AC3E}">
        <p14:creationId xmlns:p14="http://schemas.microsoft.com/office/powerpoint/2010/main" val="23568590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105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cqlsh</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pPr algn="ctr"/>
            <a:r>
              <a:rPr lang="en-US" sz="2400" b="1" dirty="0">
                <a:solidFill>
                  <a:srgbClr val="ED7D31"/>
                </a:solidFill>
              </a:rPr>
              <a:t>Testing your connection via </a:t>
            </a:r>
            <a:r>
              <a:rPr lang="en-US" sz="2400" b="1" dirty="0" err="1">
                <a:solidFill>
                  <a:srgbClr val="ED7D31"/>
                </a:solidFill>
              </a:rPr>
              <a:t>cqlsh</a:t>
            </a:r>
            <a:endParaRPr lang="en-US" sz="2400" b="1" dirty="0">
              <a:solidFill>
                <a:srgbClr val="ED7D31"/>
              </a:solidFill>
            </a:endParaRPr>
          </a:p>
          <a:p>
            <a:pPr algn="ctr"/>
            <a:endParaRPr lang="en-US" sz="2400" b="1" dirty="0">
              <a:solidFill>
                <a:srgbClr val="ED7D31"/>
              </a:solidFill>
            </a:endParaRPr>
          </a:p>
          <a:p>
            <a:pPr marL="342900" indent="-342900">
              <a:buFont typeface="Arial" panose="020B0604020202020204" pitchFamily="34" charset="0"/>
              <a:buChar char="•"/>
            </a:pPr>
            <a:r>
              <a:rPr lang="en-US" sz="2400" dirty="0"/>
              <a:t>With the certificate converted and exported, and your </a:t>
            </a:r>
            <a:r>
              <a:rPr lang="en-US" sz="2400" dirty="0" err="1"/>
              <a:t>cqlshrc</a:t>
            </a:r>
            <a:r>
              <a:rPr lang="en-US" sz="2400" dirty="0"/>
              <a:t> file updated, you should now be able to connect to your client-to-node SSL enabled cluster:</a:t>
            </a:r>
          </a:p>
          <a:p>
            <a:pPr marL="342900" indent="-342900">
              <a:buFont typeface="Arial" panose="020B0604020202020204" pitchFamily="34" charset="0"/>
              <a:buChar char="•"/>
            </a:pPr>
            <a:endParaRPr lang="en-US" sz="2400" dirty="0"/>
          </a:p>
          <a:p>
            <a:r>
              <a:rPr lang="en-US" sz="2400" dirty="0">
                <a:solidFill>
                  <a:srgbClr val="ED7D31"/>
                </a:solidFill>
              </a:rPr>
              <a:t>bin/</a:t>
            </a:r>
            <a:r>
              <a:rPr lang="en-US" sz="2400" dirty="0" err="1">
                <a:solidFill>
                  <a:srgbClr val="ED7D31"/>
                </a:solidFill>
              </a:rPr>
              <a:t>cqlsh</a:t>
            </a:r>
            <a:r>
              <a:rPr lang="en-US" sz="2400" dirty="0">
                <a:solidFill>
                  <a:srgbClr val="ED7D31"/>
                </a:solidFill>
              </a:rPr>
              <a:t> 192.168.0.101 -u </a:t>
            </a:r>
            <a:r>
              <a:rPr lang="en-US" sz="2400" dirty="0" err="1">
                <a:solidFill>
                  <a:srgbClr val="ED7D31"/>
                </a:solidFill>
              </a:rPr>
              <a:t>cassdba</a:t>
            </a:r>
            <a:r>
              <a:rPr lang="en-US" sz="2400" dirty="0">
                <a:solidFill>
                  <a:srgbClr val="ED7D31"/>
                </a:solidFill>
              </a:rPr>
              <a:t> -p </a:t>
            </a:r>
            <a:r>
              <a:rPr lang="en-US" sz="2400" dirty="0" err="1">
                <a:solidFill>
                  <a:srgbClr val="ED7D31"/>
                </a:solidFill>
              </a:rPr>
              <a:t>flynnLives</a:t>
            </a:r>
            <a:r>
              <a:rPr lang="en-US" sz="2400" dirty="0">
                <a:solidFill>
                  <a:srgbClr val="ED7D31"/>
                </a:solidFill>
              </a:rPr>
              <a:t> --</a:t>
            </a:r>
            <a:r>
              <a:rPr lang="en-US" sz="2400" dirty="0" err="1">
                <a:solidFill>
                  <a:srgbClr val="ED7D31"/>
                </a:solidFill>
              </a:rPr>
              <a:t>ssl</a:t>
            </a:r>
            <a:endParaRPr lang="en-US" sz="2400" dirty="0">
              <a:solidFill>
                <a:srgbClr val="ED7D31"/>
              </a:solidFill>
            </a:endParaRPr>
          </a:p>
        </p:txBody>
      </p:sp>
    </p:spTree>
    <p:extLst>
      <p:ext uri="{BB962C8B-B14F-4D97-AF65-F5344CB8AC3E}">
        <p14:creationId xmlns:p14="http://schemas.microsoft.com/office/powerpoint/2010/main" val="17193835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106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Creating a keyspace</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Creating a </a:t>
            </a:r>
            <a:r>
              <a:rPr lang="en-US" sz="2400" dirty="0" err="1"/>
              <a:t>keyspace</a:t>
            </a:r>
            <a:r>
              <a:rPr lang="en-US" sz="2400" dirty="0"/>
              <a:t> is a simple operation and can be done like this:</a:t>
            </a:r>
          </a:p>
          <a:p>
            <a:pPr marL="342900" indent="-342900">
              <a:buFont typeface="Arial" panose="020B0604020202020204" pitchFamily="34" charset="0"/>
              <a:buChar char="•"/>
            </a:pPr>
            <a:endParaRPr lang="en-US" sz="2400" dirty="0"/>
          </a:p>
          <a:p>
            <a:r>
              <a:rPr lang="en-US" sz="2400" dirty="0">
                <a:solidFill>
                  <a:srgbClr val="ED7D31"/>
                </a:solidFill>
              </a:rPr>
              <a:t>CREATE KEYSPACE [IF NOT EXISTS] &lt;</a:t>
            </a:r>
            <a:r>
              <a:rPr lang="en-US" sz="2400" dirty="0" err="1">
                <a:solidFill>
                  <a:srgbClr val="ED7D31"/>
                </a:solidFill>
              </a:rPr>
              <a:t>keyspace_name</a:t>
            </a:r>
            <a:r>
              <a:rPr lang="en-US" sz="2400" dirty="0">
                <a:solidFill>
                  <a:srgbClr val="ED7D31"/>
                </a:solidFill>
              </a:rPr>
              <a:t>&gt;</a:t>
            </a:r>
          </a:p>
          <a:p>
            <a:r>
              <a:rPr lang="en-US" sz="2400" dirty="0">
                <a:solidFill>
                  <a:srgbClr val="ED7D31"/>
                </a:solidFill>
              </a:rPr>
              <a:t> WITH replication =</a:t>
            </a:r>
          </a:p>
          <a:p>
            <a:r>
              <a:rPr lang="en-US" sz="2400" dirty="0">
                <a:solidFill>
                  <a:srgbClr val="ED7D31"/>
                </a:solidFill>
              </a:rPr>
              <a:t> {'class': '&lt;</a:t>
            </a:r>
            <a:r>
              <a:rPr lang="en-US" sz="2400" dirty="0" err="1">
                <a:solidFill>
                  <a:srgbClr val="ED7D31"/>
                </a:solidFill>
              </a:rPr>
              <a:t>replication_strategy</a:t>
            </a:r>
            <a:r>
              <a:rPr lang="en-US" sz="2400" dirty="0">
                <a:solidFill>
                  <a:srgbClr val="ED7D31"/>
                </a:solidFill>
              </a:rPr>
              <a:t>&gt;',</a:t>
            </a:r>
          </a:p>
          <a:p>
            <a:r>
              <a:rPr lang="en-US" sz="2400" dirty="0">
                <a:solidFill>
                  <a:srgbClr val="ED7D31"/>
                </a:solidFill>
              </a:rPr>
              <a:t>  '&lt;</a:t>
            </a:r>
            <a:r>
              <a:rPr lang="en-US" sz="2400" dirty="0" err="1">
                <a:solidFill>
                  <a:srgbClr val="ED7D31"/>
                </a:solidFill>
              </a:rPr>
              <a:t>data_center_name</a:t>
            </a:r>
            <a:r>
              <a:rPr lang="en-US" sz="2400" dirty="0">
                <a:solidFill>
                  <a:srgbClr val="ED7D31"/>
                </a:solidFill>
              </a:rPr>
              <a:t>&gt;':'&lt;</a:t>
            </a:r>
            <a:r>
              <a:rPr lang="en-US" sz="2400" dirty="0" err="1">
                <a:solidFill>
                  <a:srgbClr val="ED7D31"/>
                </a:solidFill>
              </a:rPr>
              <a:t>replication_factor</a:t>
            </a:r>
            <a:r>
              <a:rPr lang="en-US" sz="2400" dirty="0">
                <a:solidFill>
                  <a:srgbClr val="ED7D31"/>
                </a:solidFill>
              </a:rPr>
              <a:t>&gt;'}</a:t>
            </a:r>
          </a:p>
          <a:p>
            <a:r>
              <a:rPr lang="en-US" sz="2400" dirty="0">
                <a:solidFill>
                  <a:srgbClr val="ED7D31"/>
                </a:solidFill>
              </a:rPr>
              <a:t> AND </a:t>
            </a:r>
            <a:r>
              <a:rPr lang="en-US" sz="2400" dirty="0" err="1">
                <a:solidFill>
                  <a:srgbClr val="ED7D31"/>
                </a:solidFill>
              </a:rPr>
              <a:t>durable_writes</a:t>
            </a:r>
            <a:r>
              <a:rPr lang="en-US" sz="2400" dirty="0">
                <a:solidFill>
                  <a:srgbClr val="ED7D31"/>
                </a:solidFill>
              </a:rPr>
              <a:t> = &lt;true/false&gt;;</a:t>
            </a:r>
          </a:p>
        </p:txBody>
      </p:sp>
      <p:pic>
        <p:nvPicPr>
          <p:cNvPr id="6" name="Picture 5">
            <a:extLst>
              <a:ext uri="{FF2B5EF4-FFF2-40B4-BE49-F238E27FC236}">
                <a16:creationId xmlns:a16="http://schemas.microsoft.com/office/drawing/2014/main" xmlns="" id="{1ABD029C-A118-46BF-9CAA-165AD98078F7}"/>
              </a:ext>
            </a:extLst>
          </p:cNvPr>
          <p:cNvPicPr>
            <a:picLocks noChangeAspect="1"/>
          </p:cNvPicPr>
          <p:nvPr/>
        </p:nvPicPr>
        <p:blipFill>
          <a:blip r:embed="rId3"/>
          <a:stretch>
            <a:fillRect/>
          </a:stretch>
        </p:blipFill>
        <p:spPr>
          <a:xfrm>
            <a:off x="6526530" y="1743189"/>
            <a:ext cx="2343150" cy="2343150"/>
          </a:xfrm>
          <a:prstGeom prst="rect">
            <a:avLst/>
          </a:prstGeom>
        </p:spPr>
      </p:pic>
    </p:spTree>
    <p:extLst>
      <p:ext uri="{BB962C8B-B14F-4D97-AF65-F5344CB8AC3E}">
        <p14:creationId xmlns:p14="http://schemas.microsoft.com/office/powerpoint/2010/main" val="3286277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6D77AC31-2BF8-4346-8775-646564E8FDF3}"/>
              </a:ext>
            </a:extLst>
          </p:cNvPr>
          <p:cNvPicPr>
            <a:picLocks noChangeAspect="1"/>
          </p:cNvPicPr>
          <p:nvPr/>
        </p:nvPicPr>
        <p:blipFill>
          <a:blip r:embed="rId3"/>
          <a:stretch>
            <a:fillRect/>
          </a:stretch>
        </p:blipFill>
        <p:spPr>
          <a:xfrm>
            <a:off x="6720840" y="2712315"/>
            <a:ext cx="2137410" cy="2137410"/>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107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Single data center example</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989590"/>
            <a:ext cx="7596822" cy="370550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 following example will create the packt_ch3 </a:t>
            </a:r>
            <a:r>
              <a:rPr lang="en-US" sz="2400" dirty="0" err="1"/>
              <a:t>keyspace</a:t>
            </a:r>
            <a:r>
              <a:rPr lang="en-US" sz="2400" dirty="0"/>
              <a:t>. </a:t>
            </a:r>
          </a:p>
          <a:p>
            <a:pPr marL="342900" indent="-342900">
              <a:buFont typeface="Arial" panose="020B0604020202020204" pitchFamily="34" charset="0"/>
              <a:buChar char="•"/>
            </a:pPr>
            <a:r>
              <a:rPr lang="en-US" sz="2400" dirty="0"/>
              <a:t>When a write occurs, one replica will be written to the cluster. Writes will also be sent to the commit log for extra durability:</a:t>
            </a:r>
          </a:p>
          <a:p>
            <a:r>
              <a:rPr lang="en-US" sz="2400" dirty="0">
                <a:solidFill>
                  <a:srgbClr val="ED7D31"/>
                </a:solidFill>
              </a:rPr>
              <a:t>CREATE KEYSPACE IF NOT EXISTS packt_ch3</a:t>
            </a:r>
          </a:p>
          <a:p>
            <a:r>
              <a:rPr lang="en-US" sz="2400" dirty="0">
                <a:solidFill>
                  <a:srgbClr val="ED7D31"/>
                </a:solidFill>
              </a:rPr>
              <a:t> WITH replication =</a:t>
            </a:r>
          </a:p>
          <a:p>
            <a:r>
              <a:rPr lang="en-US" sz="2400" dirty="0">
                <a:solidFill>
                  <a:srgbClr val="ED7D31"/>
                </a:solidFill>
              </a:rPr>
              <a:t> {'class': '</a:t>
            </a:r>
            <a:r>
              <a:rPr lang="en-US" sz="2400" dirty="0" err="1">
                <a:solidFill>
                  <a:srgbClr val="ED7D31"/>
                </a:solidFill>
              </a:rPr>
              <a:t>NetworkTopologyStrategy</a:t>
            </a:r>
            <a:r>
              <a:rPr lang="en-US" sz="2400" dirty="0">
                <a:solidFill>
                  <a:srgbClr val="ED7D31"/>
                </a:solidFill>
              </a:rPr>
              <a:t>', 'ClockworkAngels':'1'}</a:t>
            </a:r>
          </a:p>
          <a:p>
            <a:r>
              <a:rPr lang="en-US" sz="2400" dirty="0">
                <a:solidFill>
                  <a:srgbClr val="ED7D31"/>
                </a:solidFill>
              </a:rPr>
              <a:t> AND </a:t>
            </a:r>
            <a:r>
              <a:rPr lang="en-US" sz="2400" dirty="0" err="1">
                <a:solidFill>
                  <a:srgbClr val="ED7D31"/>
                </a:solidFill>
              </a:rPr>
              <a:t>durable_writes</a:t>
            </a:r>
            <a:r>
              <a:rPr lang="en-US" sz="2400" dirty="0">
                <a:solidFill>
                  <a:srgbClr val="ED7D31"/>
                </a:solidFill>
              </a:rPr>
              <a:t> = true;</a:t>
            </a:r>
          </a:p>
        </p:txBody>
      </p:sp>
    </p:spTree>
    <p:extLst>
      <p:ext uri="{BB962C8B-B14F-4D97-AF65-F5344CB8AC3E}">
        <p14:creationId xmlns:p14="http://schemas.microsoft.com/office/powerpoint/2010/main" val="168810022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6F130AF-D6DB-41A8-81D6-E7E3B72B823A}"/>
              </a:ext>
            </a:extLst>
          </p:cNvPr>
          <p:cNvPicPr>
            <a:picLocks noChangeAspect="1"/>
          </p:cNvPicPr>
          <p:nvPr/>
        </p:nvPicPr>
        <p:blipFill>
          <a:blip r:embed="rId3"/>
          <a:stretch>
            <a:fillRect/>
          </a:stretch>
        </p:blipFill>
        <p:spPr>
          <a:xfrm>
            <a:off x="6640830" y="2660925"/>
            <a:ext cx="2251710" cy="2251710"/>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108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Multi-data center example</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527985" y="1036088"/>
            <a:ext cx="8088030" cy="3551613"/>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When a write occurs, two replicas will be written to the </a:t>
            </a:r>
            <a:r>
              <a:rPr lang="en-US" sz="2400" dirty="0" err="1"/>
              <a:t>ClockworkAngels</a:t>
            </a:r>
            <a:r>
              <a:rPr lang="en-US" sz="2400" dirty="0"/>
              <a:t> data center, and three will be written to the </a:t>
            </a:r>
            <a:r>
              <a:rPr lang="en-US" sz="2400" dirty="0" err="1"/>
              <a:t>PermanentWaves</a:t>
            </a:r>
            <a:r>
              <a:rPr lang="en-US" sz="2400" dirty="0"/>
              <a:t> and </a:t>
            </a:r>
            <a:r>
              <a:rPr lang="en-US" sz="2400" dirty="0" err="1"/>
              <a:t>MovingPictures</a:t>
            </a:r>
            <a:r>
              <a:rPr lang="en-US" sz="2400" dirty="0"/>
              <a:t> data centers. </a:t>
            </a:r>
          </a:p>
          <a:p>
            <a:pPr marL="342900" indent="-342900">
              <a:buFont typeface="Arial" panose="020B0604020202020204" pitchFamily="34" charset="0"/>
              <a:buChar char="•"/>
            </a:pPr>
            <a:r>
              <a:rPr lang="en-US" sz="2400" dirty="0"/>
              <a:t>Writes will also be sent to the commit log for extra durability:</a:t>
            </a:r>
          </a:p>
          <a:p>
            <a:r>
              <a:rPr lang="en-US" sz="2200" dirty="0">
                <a:solidFill>
                  <a:srgbClr val="ED7D31"/>
                </a:solidFill>
              </a:rPr>
              <a:t>CREATE KEYSPACE packt_ch3_mdc</a:t>
            </a:r>
          </a:p>
          <a:p>
            <a:r>
              <a:rPr lang="en-US" sz="2200" dirty="0">
                <a:solidFill>
                  <a:srgbClr val="ED7D31"/>
                </a:solidFill>
              </a:rPr>
              <a:t> WITH replication = {'class': '</a:t>
            </a:r>
            <a:r>
              <a:rPr lang="en-US" sz="2200" dirty="0" err="1">
                <a:solidFill>
                  <a:srgbClr val="ED7D31"/>
                </a:solidFill>
              </a:rPr>
              <a:t>NetworkTopologyStrategy</a:t>
            </a:r>
            <a:r>
              <a:rPr lang="en-US" sz="2200" dirty="0">
                <a:solidFill>
                  <a:srgbClr val="ED7D31"/>
                </a:solidFill>
              </a:rPr>
              <a:t>',</a:t>
            </a:r>
          </a:p>
          <a:p>
            <a:r>
              <a:rPr lang="en-US" sz="2200" dirty="0">
                <a:solidFill>
                  <a:srgbClr val="ED7D31"/>
                </a:solidFill>
              </a:rPr>
              <a:t>  'ClockworkAngels':'2', 'MovingPictures':'3', 'PermanentWaves':'3'}</a:t>
            </a:r>
          </a:p>
          <a:p>
            <a:r>
              <a:rPr lang="en-US" sz="2200" dirty="0">
                <a:solidFill>
                  <a:srgbClr val="ED7D31"/>
                </a:solidFill>
              </a:rPr>
              <a:t> AND </a:t>
            </a:r>
            <a:r>
              <a:rPr lang="en-US" sz="2200" dirty="0" err="1">
                <a:solidFill>
                  <a:srgbClr val="ED7D31"/>
                </a:solidFill>
              </a:rPr>
              <a:t>durable_writes</a:t>
            </a:r>
            <a:r>
              <a:rPr lang="en-US" sz="2200" dirty="0">
                <a:solidFill>
                  <a:srgbClr val="ED7D31"/>
                </a:solidFill>
              </a:rPr>
              <a:t> = true;</a:t>
            </a:r>
          </a:p>
        </p:txBody>
      </p:sp>
    </p:spTree>
    <p:extLst>
      <p:ext uri="{BB962C8B-B14F-4D97-AF65-F5344CB8AC3E}">
        <p14:creationId xmlns:p14="http://schemas.microsoft.com/office/powerpoint/2010/main" val="204028093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109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Multi-data center example</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1233068"/>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Once you have created your </a:t>
            </a:r>
            <a:r>
              <a:rPr lang="en-US" sz="2400" dirty="0" err="1"/>
              <a:t>keyspace</a:t>
            </a:r>
            <a:r>
              <a:rPr lang="en-US" sz="2400" dirty="0"/>
              <a:t>, you can use it to avoid having to keep typing it later.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Notice that this will also change your Command Prompt: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r>
              <a:rPr lang="en-US" sz="2400" dirty="0" err="1">
                <a:solidFill>
                  <a:srgbClr val="ED7D31"/>
                </a:solidFill>
              </a:rPr>
              <a:t>cassdba@cqlsh</a:t>
            </a:r>
            <a:r>
              <a:rPr lang="en-US" sz="2400" dirty="0">
                <a:solidFill>
                  <a:srgbClr val="ED7D31"/>
                </a:solidFill>
              </a:rPr>
              <a:t>&gt; use packt_ch3 ;</a:t>
            </a:r>
          </a:p>
          <a:p>
            <a:r>
              <a:rPr lang="en-US" sz="2400" dirty="0">
                <a:solidFill>
                  <a:srgbClr val="ED7D31"/>
                </a:solidFill>
              </a:rPr>
              <a:t>cassdba@cqlsh:packt_ch3&gt;</a:t>
            </a:r>
          </a:p>
        </p:txBody>
      </p:sp>
      <p:pic>
        <p:nvPicPr>
          <p:cNvPr id="7" name="Picture 6">
            <a:extLst>
              <a:ext uri="{FF2B5EF4-FFF2-40B4-BE49-F238E27FC236}">
                <a16:creationId xmlns:a16="http://schemas.microsoft.com/office/drawing/2014/main" xmlns="" id="{BA0E2E63-8489-4B24-A021-8BDC01C7608E}"/>
              </a:ext>
            </a:extLst>
          </p:cNvPr>
          <p:cNvPicPr>
            <a:picLocks noChangeAspect="1"/>
          </p:cNvPicPr>
          <p:nvPr/>
        </p:nvPicPr>
        <p:blipFill>
          <a:blip r:embed="rId3"/>
          <a:stretch>
            <a:fillRect/>
          </a:stretch>
        </p:blipFill>
        <p:spPr>
          <a:xfrm>
            <a:off x="6400800" y="2540865"/>
            <a:ext cx="2308860" cy="2308860"/>
          </a:xfrm>
          <a:prstGeom prst="rect">
            <a:avLst/>
          </a:prstGeom>
        </p:spPr>
      </p:pic>
    </p:spTree>
    <p:extLst>
      <p:ext uri="{BB962C8B-B14F-4D97-AF65-F5344CB8AC3E}">
        <p14:creationId xmlns:p14="http://schemas.microsoft.com/office/powerpoint/2010/main" val="675428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Installation</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958813"/>
            <a:ext cx="7596822" cy="3736279"/>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200" dirty="0"/>
              <a:t>Head to the Apache download site for the Cassandra project (http://cassandra.apache.org/download/), choose 3.11.2, and select a mirror to download the latest version of Cassandra. </a:t>
            </a:r>
          </a:p>
          <a:p>
            <a:pPr marL="342900" indent="-342900">
              <a:buFont typeface="Arial" panose="020B0604020202020204" pitchFamily="34" charset="0"/>
              <a:buChar char="•"/>
            </a:pPr>
            <a:r>
              <a:rPr lang="en-US" sz="2200" dirty="0"/>
              <a:t>When complete, copy the .tar or .</a:t>
            </a:r>
            <a:r>
              <a:rPr lang="en-US" sz="2200" dirty="0" err="1"/>
              <a:t>gzip</a:t>
            </a:r>
            <a:r>
              <a:rPr lang="en-US" sz="2200" dirty="0"/>
              <a:t> file to a location that your user has read and write permissions for.</a:t>
            </a:r>
          </a:p>
          <a:p>
            <a:pPr marL="342900" indent="-342900">
              <a:buFont typeface="Arial" panose="020B0604020202020204" pitchFamily="34" charset="0"/>
              <a:buChar char="•"/>
            </a:pPr>
            <a:r>
              <a:rPr lang="en-US" sz="2200" dirty="0"/>
              <a:t>This example will assume that this is going to be the ~/local/ directory:</a:t>
            </a:r>
          </a:p>
          <a:p>
            <a:r>
              <a:rPr lang="en-US" sz="2200" dirty="0" err="1">
                <a:solidFill>
                  <a:srgbClr val="ED7D31"/>
                </a:solidFill>
              </a:rPr>
              <a:t>mkdir</a:t>
            </a:r>
            <a:r>
              <a:rPr lang="en-US" sz="2200" dirty="0">
                <a:solidFill>
                  <a:srgbClr val="ED7D31"/>
                </a:solidFill>
              </a:rPr>
              <a:t> ~/local</a:t>
            </a:r>
          </a:p>
          <a:p>
            <a:r>
              <a:rPr lang="en-US" sz="2200" dirty="0">
                <a:solidFill>
                  <a:srgbClr val="ED7D31"/>
                </a:solidFill>
              </a:rPr>
              <a:t>cd ~/local</a:t>
            </a:r>
          </a:p>
          <a:p>
            <a:r>
              <a:rPr lang="en-US" sz="2200" dirty="0">
                <a:solidFill>
                  <a:srgbClr val="ED7D31"/>
                </a:solidFill>
              </a:rPr>
              <a:t>cp ~/Downloads/apache-cassandra-3.11.2-bin.tar.gz .</a:t>
            </a:r>
          </a:p>
        </p:txBody>
      </p:sp>
      <p:pic>
        <p:nvPicPr>
          <p:cNvPr id="6" name="Picture 5">
            <a:extLst>
              <a:ext uri="{FF2B5EF4-FFF2-40B4-BE49-F238E27FC236}">
                <a16:creationId xmlns:a16="http://schemas.microsoft.com/office/drawing/2014/main" xmlns="" id="{9EAF3A84-6075-48DD-BAD3-DA3ADECC2A23}"/>
              </a:ext>
            </a:extLst>
          </p:cNvPr>
          <p:cNvPicPr>
            <a:picLocks noChangeAspect="1"/>
          </p:cNvPicPr>
          <p:nvPr/>
        </p:nvPicPr>
        <p:blipFill>
          <a:blip r:embed="rId3"/>
          <a:stretch>
            <a:fillRect/>
          </a:stretch>
        </p:blipFill>
        <p:spPr>
          <a:xfrm>
            <a:off x="7368916" y="3188970"/>
            <a:ext cx="1595855" cy="1595855"/>
          </a:xfrm>
          <a:prstGeom prst="rect">
            <a:avLst/>
          </a:prstGeom>
        </p:spPr>
      </p:pic>
    </p:spTree>
    <p:extLst>
      <p:ext uri="{BB962C8B-B14F-4D97-AF65-F5344CB8AC3E}">
        <p14:creationId xmlns:p14="http://schemas.microsoft.com/office/powerpoint/2010/main" val="250644734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110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Creating a table</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356535" y="958813"/>
            <a:ext cx="8430930" cy="3736279"/>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200" dirty="0">
                <a:solidFill>
                  <a:schemeClr val="tx1"/>
                </a:solidFill>
              </a:rPr>
              <a:t>If someone refers to column families, it is safe to assume that they are referring to structures in older versions of Apache Cassandra:</a:t>
            </a:r>
          </a:p>
          <a:p>
            <a:endParaRPr lang="en-US" sz="2200" dirty="0">
              <a:solidFill>
                <a:srgbClr val="ED7D31"/>
              </a:solidFill>
            </a:endParaRPr>
          </a:p>
          <a:p>
            <a:r>
              <a:rPr lang="en-US" sz="2200" dirty="0">
                <a:solidFill>
                  <a:srgbClr val="ED7D31"/>
                </a:solidFill>
              </a:rPr>
              <a:t>CREATE TABLE [IF NOT EXISTS] [</a:t>
            </a:r>
            <a:r>
              <a:rPr lang="en-US" sz="2200" dirty="0" err="1">
                <a:solidFill>
                  <a:srgbClr val="ED7D31"/>
                </a:solidFill>
              </a:rPr>
              <a:t>keyspace_name</a:t>
            </a:r>
            <a:r>
              <a:rPr lang="en-US" sz="2200" dirty="0">
                <a:solidFill>
                  <a:srgbClr val="ED7D31"/>
                </a:solidFill>
              </a:rPr>
              <a:t>.]&lt;</a:t>
            </a:r>
            <a:r>
              <a:rPr lang="en-US" sz="2200" dirty="0" err="1">
                <a:solidFill>
                  <a:srgbClr val="ED7D31"/>
                </a:solidFill>
              </a:rPr>
              <a:t>table_name</a:t>
            </a:r>
            <a:r>
              <a:rPr lang="en-US" sz="2200" dirty="0">
                <a:solidFill>
                  <a:srgbClr val="ED7D31"/>
                </a:solidFill>
              </a:rPr>
              <a:t>&gt;</a:t>
            </a:r>
          </a:p>
          <a:p>
            <a:r>
              <a:rPr lang="en-US" sz="2200" dirty="0">
                <a:solidFill>
                  <a:srgbClr val="ED7D31"/>
                </a:solidFill>
              </a:rPr>
              <a:t> &lt;</a:t>
            </a:r>
            <a:r>
              <a:rPr lang="en-US" sz="2200" dirty="0" err="1">
                <a:solidFill>
                  <a:srgbClr val="ED7D31"/>
                </a:solidFill>
              </a:rPr>
              <a:t>column_name</a:t>
            </a:r>
            <a:r>
              <a:rPr lang="en-US" sz="2200" dirty="0">
                <a:solidFill>
                  <a:srgbClr val="ED7D31"/>
                </a:solidFill>
              </a:rPr>
              <a:t>&gt; &lt;</a:t>
            </a:r>
            <a:r>
              <a:rPr lang="en-US" sz="2200" dirty="0" err="1">
                <a:solidFill>
                  <a:srgbClr val="ED7D31"/>
                </a:solidFill>
              </a:rPr>
              <a:t>column_type</a:t>
            </a:r>
            <a:r>
              <a:rPr lang="en-US" sz="2200" dirty="0">
                <a:solidFill>
                  <a:srgbClr val="ED7D31"/>
                </a:solidFill>
              </a:rPr>
              <a:t>&gt;,</a:t>
            </a:r>
          </a:p>
          <a:p>
            <a:r>
              <a:rPr lang="en-US" sz="2200" dirty="0">
                <a:solidFill>
                  <a:srgbClr val="ED7D31"/>
                </a:solidFill>
              </a:rPr>
              <a:t> [additional &lt;</a:t>
            </a:r>
            <a:r>
              <a:rPr lang="en-US" sz="2200" dirty="0" err="1">
                <a:solidFill>
                  <a:srgbClr val="ED7D31"/>
                </a:solidFill>
              </a:rPr>
              <a:t>column_name</a:t>
            </a:r>
            <a:r>
              <a:rPr lang="en-US" sz="2200" dirty="0">
                <a:solidFill>
                  <a:srgbClr val="ED7D31"/>
                </a:solidFill>
              </a:rPr>
              <a:t>&gt; &lt;</a:t>
            </a:r>
            <a:r>
              <a:rPr lang="en-US" sz="2200" dirty="0" err="1">
                <a:solidFill>
                  <a:srgbClr val="ED7D31"/>
                </a:solidFill>
              </a:rPr>
              <a:t>column_type</a:t>
            </a:r>
            <a:r>
              <a:rPr lang="en-US" sz="2200" dirty="0">
                <a:solidFill>
                  <a:srgbClr val="ED7D31"/>
                </a:solidFill>
              </a:rPr>
              <a:t>&gt;,]</a:t>
            </a:r>
          </a:p>
          <a:p>
            <a:r>
              <a:rPr lang="en-US" sz="2200" dirty="0">
                <a:solidFill>
                  <a:srgbClr val="ED7D31"/>
                </a:solidFill>
              </a:rPr>
              <a:t> PRIMARY KEY ((&lt;</a:t>
            </a:r>
            <a:r>
              <a:rPr lang="en-US" sz="2200" dirty="0" err="1">
                <a:solidFill>
                  <a:srgbClr val="ED7D31"/>
                </a:solidFill>
              </a:rPr>
              <a:t>partition_key</a:t>
            </a:r>
            <a:r>
              <a:rPr lang="en-US" sz="2200" dirty="0">
                <a:solidFill>
                  <a:srgbClr val="ED7D31"/>
                </a:solidFill>
              </a:rPr>
              <a:t>&gt;[,additional &lt;</a:t>
            </a:r>
            <a:r>
              <a:rPr lang="en-US" sz="2200" dirty="0" err="1">
                <a:solidFill>
                  <a:srgbClr val="ED7D31"/>
                </a:solidFill>
              </a:rPr>
              <a:t>partition_key</a:t>
            </a:r>
            <a:r>
              <a:rPr lang="en-US" sz="2200" dirty="0">
                <a:solidFill>
                  <a:srgbClr val="ED7D31"/>
                </a:solidFill>
              </a:rPr>
              <a:t>&gt;])[,&lt;</a:t>
            </a:r>
            <a:r>
              <a:rPr lang="en-US" sz="2200" dirty="0" err="1">
                <a:solidFill>
                  <a:srgbClr val="ED7D31"/>
                </a:solidFill>
              </a:rPr>
              <a:t>clustering_keys</a:t>
            </a:r>
            <a:r>
              <a:rPr lang="en-US" sz="2200" dirty="0">
                <a:solidFill>
                  <a:srgbClr val="ED7D31"/>
                </a:solidFill>
              </a:rPr>
              <a:t>]);</a:t>
            </a:r>
          </a:p>
          <a:p>
            <a:r>
              <a:rPr lang="en-US" sz="2200" dirty="0">
                <a:solidFill>
                  <a:srgbClr val="ED7D31"/>
                </a:solidFill>
              </a:rPr>
              <a:t>[WITH &lt;options&gt;];</a:t>
            </a:r>
          </a:p>
        </p:txBody>
      </p:sp>
      <p:pic>
        <p:nvPicPr>
          <p:cNvPr id="6" name="Picture 5">
            <a:extLst>
              <a:ext uri="{FF2B5EF4-FFF2-40B4-BE49-F238E27FC236}">
                <a16:creationId xmlns:a16="http://schemas.microsoft.com/office/drawing/2014/main" xmlns="" id="{718AF29F-77BC-4C45-8291-2760AC545225}"/>
              </a:ext>
            </a:extLst>
          </p:cNvPr>
          <p:cNvPicPr>
            <a:picLocks noChangeAspect="1"/>
          </p:cNvPicPr>
          <p:nvPr/>
        </p:nvPicPr>
        <p:blipFill>
          <a:blip r:embed="rId3"/>
          <a:stretch>
            <a:fillRect/>
          </a:stretch>
        </p:blipFill>
        <p:spPr>
          <a:xfrm>
            <a:off x="6478605" y="2386232"/>
            <a:ext cx="2308860" cy="2308860"/>
          </a:xfrm>
          <a:prstGeom prst="rect">
            <a:avLst/>
          </a:prstGeom>
        </p:spPr>
      </p:pic>
    </p:spTree>
    <p:extLst>
      <p:ext uri="{BB962C8B-B14F-4D97-AF65-F5344CB8AC3E}">
        <p14:creationId xmlns:p14="http://schemas.microsoft.com/office/powerpoint/2010/main" val="334294630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111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Simple table example</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1233068"/>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For a small table with simple query requirements, something like this might be sufficient:</a:t>
            </a:r>
          </a:p>
          <a:p>
            <a:r>
              <a:rPr lang="en-US" sz="2400" dirty="0">
                <a:solidFill>
                  <a:srgbClr val="ED7D31"/>
                </a:solidFill>
              </a:rPr>
              <a:t>CREATE TABLE users (</a:t>
            </a:r>
          </a:p>
          <a:p>
            <a:r>
              <a:rPr lang="en-US" sz="2400" dirty="0">
                <a:solidFill>
                  <a:srgbClr val="ED7D31"/>
                </a:solidFill>
              </a:rPr>
              <a:t> username TEXT,</a:t>
            </a:r>
          </a:p>
          <a:p>
            <a:r>
              <a:rPr lang="en-US" sz="2400" dirty="0">
                <a:solidFill>
                  <a:srgbClr val="ED7D31"/>
                </a:solidFill>
              </a:rPr>
              <a:t> email TEXT,</a:t>
            </a:r>
          </a:p>
          <a:p>
            <a:r>
              <a:rPr lang="en-US" sz="2400" dirty="0">
                <a:solidFill>
                  <a:srgbClr val="ED7D31"/>
                </a:solidFill>
              </a:rPr>
              <a:t> department TEXT,</a:t>
            </a:r>
          </a:p>
          <a:p>
            <a:r>
              <a:rPr lang="en-US" sz="2400" dirty="0">
                <a:solidFill>
                  <a:srgbClr val="ED7D31"/>
                </a:solidFill>
              </a:rPr>
              <a:t> title TEXT,</a:t>
            </a:r>
          </a:p>
          <a:p>
            <a:r>
              <a:rPr lang="en-US" sz="2400" dirty="0">
                <a:solidFill>
                  <a:srgbClr val="ED7D31"/>
                </a:solidFill>
              </a:rPr>
              <a:t> </a:t>
            </a:r>
            <a:r>
              <a:rPr lang="en-US" sz="2400" dirty="0" err="1">
                <a:solidFill>
                  <a:srgbClr val="ED7D31"/>
                </a:solidFill>
              </a:rPr>
              <a:t>ad_groups</a:t>
            </a:r>
            <a:r>
              <a:rPr lang="en-US" sz="2400" dirty="0">
                <a:solidFill>
                  <a:srgbClr val="ED7D31"/>
                </a:solidFill>
              </a:rPr>
              <a:t> TEXT,</a:t>
            </a:r>
          </a:p>
          <a:p>
            <a:r>
              <a:rPr lang="en-US" sz="2400" dirty="0">
                <a:solidFill>
                  <a:srgbClr val="ED7D31"/>
                </a:solidFill>
              </a:rPr>
              <a:t> PRIMARY KEY (username));</a:t>
            </a:r>
          </a:p>
        </p:txBody>
      </p:sp>
      <p:pic>
        <p:nvPicPr>
          <p:cNvPr id="6" name="Picture 5">
            <a:extLst>
              <a:ext uri="{FF2B5EF4-FFF2-40B4-BE49-F238E27FC236}">
                <a16:creationId xmlns:a16="http://schemas.microsoft.com/office/drawing/2014/main" xmlns="" id="{77CF4492-763A-4485-9BE1-328BB726A2CF}"/>
              </a:ext>
            </a:extLst>
          </p:cNvPr>
          <p:cNvPicPr>
            <a:picLocks noChangeAspect="1"/>
          </p:cNvPicPr>
          <p:nvPr/>
        </p:nvPicPr>
        <p:blipFill>
          <a:blip r:embed="rId3"/>
          <a:stretch>
            <a:fillRect/>
          </a:stretch>
        </p:blipFill>
        <p:spPr>
          <a:xfrm>
            <a:off x="6400800" y="2540865"/>
            <a:ext cx="2308860" cy="2308860"/>
          </a:xfrm>
          <a:prstGeom prst="rect">
            <a:avLst/>
          </a:prstGeom>
        </p:spPr>
      </p:pic>
    </p:spTree>
    <p:extLst>
      <p:ext uri="{BB962C8B-B14F-4D97-AF65-F5344CB8AC3E}">
        <p14:creationId xmlns:p14="http://schemas.microsoft.com/office/powerpoint/2010/main" val="38808779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112</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Clustering key example</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Let's say that we wanted to be able to offer up the same data, but to support a query for users by department.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table definition would change to something like this:</a:t>
            </a:r>
          </a:p>
          <a:p>
            <a:pPr marL="342900" indent="-342900">
              <a:buFont typeface="Arial" panose="020B0604020202020204" pitchFamily="34" charset="0"/>
              <a:buChar char="•"/>
            </a:pPr>
            <a:endParaRPr lang="en-US" sz="2400" dirty="0"/>
          </a:p>
          <a:p>
            <a:r>
              <a:rPr lang="en-US" sz="2400" dirty="0"/>
              <a:t>Refer to the file 3_1.txt</a:t>
            </a:r>
          </a:p>
        </p:txBody>
      </p:sp>
      <p:pic>
        <p:nvPicPr>
          <p:cNvPr id="6" name="Picture 5">
            <a:extLst>
              <a:ext uri="{FF2B5EF4-FFF2-40B4-BE49-F238E27FC236}">
                <a16:creationId xmlns:a16="http://schemas.microsoft.com/office/drawing/2014/main" xmlns="" id="{6BD3DB4B-56D5-49CD-93ED-32E0875CFEF6}"/>
              </a:ext>
            </a:extLst>
          </p:cNvPr>
          <p:cNvPicPr>
            <a:picLocks noChangeAspect="1"/>
          </p:cNvPicPr>
          <p:nvPr/>
        </p:nvPicPr>
        <p:blipFill>
          <a:blip r:embed="rId3"/>
          <a:stretch>
            <a:fillRect/>
          </a:stretch>
        </p:blipFill>
        <p:spPr>
          <a:xfrm>
            <a:off x="6903720" y="3083835"/>
            <a:ext cx="1828800" cy="1828800"/>
          </a:xfrm>
          <a:prstGeom prst="rect">
            <a:avLst/>
          </a:prstGeom>
        </p:spPr>
      </p:pic>
    </p:spTree>
    <p:extLst>
      <p:ext uri="{BB962C8B-B14F-4D97-AF65-F5344CB8AC3E}">
        <p14:creationId xmlns:p14="http://schemas.microsoft.com/office/powerpoint/2010/main" val="244934507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113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Clustering key example</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2204618"/>
            <a:ext cx="7596822" cy="148951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For a later example, let's write some data to that table:</a:t>
            </a:r>
          </a:p>
          <a:p>
            <a:endParaRPr lang="en-US" sz="2400" dirty="0"/>
          </a:p>
          <a:p>
            <a:r>
              <a:rPr lang="en-US" sz="2400" dirty="0"/>
              <a:t>Refer to the file 3_2.txt</a:t>
            </a:r>
          </a:p>
        </p:txBody>
      </p:sp>
      <p:pic>
        <p:nvPicPr>
          <p:cNvPr id="6" name="Picture 5">
            <a:extLst>
              <a:ext uri="{FF2B5EF4-FFF2-40B4-BE49-F238E27FC236}">
                <a16:creationId xmlns:a16="http://schemas.microsoft.com/office/drawing/2014/main" xmlns="" id="{A61B6EAF-079A-4957-9F23-E7EBB41FB45C}"/>
              </a:ext>
            </a:extLst>
          </p:cNvPr>
          <p:cNvPicPr>
            <a:picLocks noChangeAspect="1"/>
          </p:cNvPicPr>
          <p:nvPr/>
        </p:nvPicPr>
        <p:blipFill>
          <a:blip r:embed="rId3"/>
          <a:stretch>
            <a:fillRect/>
          </a:stretch>
        </p:blipFill>
        <p:spPr>
          <a:xfrm>
            <a:off x="6400800" y="2540865"/>
            <a:ext cx="2308860" cy="2308860"/>
          </a:xfrm>
          <a:prstGeom prst="rect">
            <a:avLst/>
          </a:prstGeom>
        </p:spPr>
      </p:pic>
    </p:spTree>
    <p:extLst>
      <p:ext uri="{BB962C8B-B14F-4D97-AF65-F5344CB8AC3E}">
        <p14:creationId xmlns:p14="http://schemas.microsoft.com/office/powerpoint/2010/main" val="110427954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114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Clustering key example</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587340" y="1143809"/>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Let's assume that we want to query security entrance logs for employees. </a:t>
            </a:r>
          </a:p>
          <a:p>
            <a:pPr marL="342900" indent="-342900">
              <a:buFont typeface="Arial" panose="020B0604020202020204" pitchFamily="34" charset="0"/>
              <a:buChar char="•"/>
            </a:pPr>
            <a:r>
              <a:rPr lang="en-US" sz="2400" dirty="0"/>
              <a:t>If we were to use a clustering key on a new column named time to one of the preceding examples, we would be continually adding cells to each partition. </a:t>
            </a:r>
          </a:p>
          <a:p>
            <a:pPr marL="342900" indent="-342900">
              <a:buFont typeface="Arial" panose="020B0604020202020204" pitchFamily="34" charset="0"/>
              <a:buChar char="•"/>
            </a:pPr>
            <a:r>
              <a:rPr lang="en-US" sz="2400" dirty="0"/>
              <a:t>So we'll build this PRIMARY KEY to partition our data by entrance and day, as well as cluster it on </a:t>
            </a:r>
            <a:r>
              <a:rPr lang="en-US" sz="2400" dirty="0" err="1"/>
              <a:t>checkpoint_time</a:t>
            </a:r>
            <a:r>
              <a:rPr lang="en-US" sz="2400" dirty="0"/>
              <a:t> and username:</a:t>
            </a:r>
          </a:p>
          <a:p>
            <a:r>
              <a:rPr lang="en-US" sz="2400" dirty="0"/>
              <a:t>Refer to the file 3_3.txt</a:t>
            </a:r>
          </a:p>
        </p:txBody>
      </p:sp>
    </p:spTree>
    <p:extLst>
      <p:ext uri="{BB962C8B-B14F-4D97-AF65-F5344CB8AC3E}">
        <p14:creationId xmlns:p14="http://schemas.microsoft.com/office/powerpoint/2010/main" val="121735709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115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Table options</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74587"/>
            <a:ext cx="7596822" cy="327461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Clustering order specifies the column(s) and direction by which the table data (within a partition) should be stored on disk. </a:t>
            </a:r>
          </a:p>
          <a:p>
            <a:pPr marL="342900" indent="-342900">
              <a:buFont typeface="Arial" panose="020B0604020202020204" pitchFamily="34" charset="0"/>
              <a:buChar char="•"/>
            </a:pPr>
            <a:r>
              <a:rPr lang="en-US" sz="2400" dirty="0"/>
              <a:t>As Cassandra stores data written sequentially, it's also faster when it can read sequentially, so learning how to utilize clustering keys in your models can help with performance:</a:t>
            </a:r>
          </a:p>
          <a:p>
            <a:endParaRPr lang="en-US" sz="2400" dirty="0"/>
          </a:p>
          <a:p>
            <a:r>
              <a:rPr lang="en-US" sz="2000" dirty="0">
                <a:solidFill>
                  <a:srgbClr val="ED7D31"/>
                </a:solidFill>
              </a:rPr>
              <a:t>CLUSTERING ORDER BY (&lt;</a:t>
            </a:r>
            <a:r>
              <a:rPr lang="en-US" sz="2000" dirty="0" err="1">
                <a:solidFill>
                  <a:srgbClr val="ED7D31"/>
                </a:solidFill>
              </a:rPr>
              <a:t>clustering_key_name</a:t>
            </a:r>
            <a:r>
              <a:rPr lang="en-US" sz="2000" dirty="0">
                <a:solidFill>
                  <a:srgbClr val="ED7D31"/>
                </a:solidFill>
              </a:rPr>
              <a:t> &lt;ASC|DESC&gt;)</a:t>
            </a:r>
          </a:p>
        </p:txBody>
      </p:sp>
    </p:spTree>
    <p:extLst>
      <p:ext uri="{BB962C8B-B14F-4D97-AF65-F5344CB8AC3E}">
        <p14:creationId xmlns:p14="http://schemas.microsoft.com/office/powerpoint/2010/main" val="385027198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116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Table options</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598828"/>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This setting represents the false positive probability for the table's bloom filter.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value can range between 0.0 and 1.0, with a recommended setting of 0.1 (10%):</a:t>
            </a:r>
          </a:p>
          <a:p>
            <a:pPr marL="342900" indent="-342900">
              <a:buFont typeface="Arial" panose="020B0604020202020204" pitchFamily="34" charset="0"/>
              <a:buChar char="•"/>
            </a:pPr>
            <a:endParaRPr lang="en-US" sz="2400" dirty="0"/>
          </a:p>
          <a:p>
            <a:r>
              <a:rPr lang="en-US" sz="2400" dirty="0" err="1">
                <a:solidFill>
                  <a:srgbClr val="ED7D31"/>
                </a:solidFill>
              </a:rPr>
              <a:t>bloom_filter_fp_chance</a:t>
            </a:r>
            <a:r>
              <a:rPr lang="en-US" sz="2400" dirty="0">
                <a:solidFill>
                  <a:srgbClr val="ED7D31"/>
                </a:solidFill>
              </a:rPr>
              <a:t> = 0.1</a:t>
            </a:r>
          </a:p>
        </p:txBody>
      </p:sp>
      <p:pic>
        <p:nvPicPr>
          <p:cNvPr id="3" name="Picture 2">
            <a:extLst>
              <a:ext uri="{FF2B5EF4-FFF2-40B4-BE49-F238E27FC236}">
                <a16:creationId xmlns:a16="http://schemas.microsoft.com/office/drawing/2014/main" xmlns="" id="{41C21FA6-919C-49F5-AB13-9CB74962EE40}"/>
              </a:ext>
            </a:extLst>
          </p:cNvPr>
          <p:cNvPicPr>
            <a:picLocks noChangeAspect="1"/>
          </p:cNvPicPr>
          <p:nvPr/>
        </p:nvPicPr>
        <p:blipFill>
          <a:blip r:embed="rId3"/>
          <a:stretch>
            <a:fillRect/>
          </a:stretch>
        </p:blipFill>
        <p:spPr>
          <a:xfrm>
            <a:off x="6789546" y="2775508"/>
            <a:ext cx="2229673" cy="2228850"/>
          </a:xfrm>
          <a:prstGeom prst="rect">
            <a:avLst/>
          </a:prstGeom>
        </p:spPr>
      </p:pic>
    </p:spTree>
    <p:extLst>
      <p:ext uri="{BB962C8B-B14F-4D97-AF65-F5344CB8AC3E}">
        <p14:creationId xmlns:p14="http://schemas.microsoft.com/office/powerpoint/2010/main" val="24823899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117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Table options</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 caching property dictates which caching features are used by this table. </a:t>
            </a:r>
          </a:p>
          <a:p>
            <a:pPr marL="342900" indent="-342900">
              <a:buFont typeface="Arial" panose="020B0604020202020204" pitchFamily="34" charset="0"/>
              <a:buChar char="•"/>
            </a:pPr>
            <a:r>
              <a:rPr lang="en-US" sz="2400" dirty="0"/>
              <a:t>There are two types of caching that can be used by a table: key caching and row caching. </a:t>
            </a:r>
          </a:p>
          <a:p>
            <a:pPr marL="342900" indent="-342900">
              <a:buFont typeface="Arial" panose="020B0604020202020204" pitchFamily="34" charset="0"/>
              <a:buChar char="•"/>
            </a:pPr>
            <a:r>
              <a:rPr lang="en-US" sz="2400" dirty="0"/>
              <a:t>Key caching is enabled by default. </a:t>
            </a:r>
          </a:p>
          <a:p>
            <a:pPr marL="342900" indent="-342900">
              <a:buFont typeface="Arial" panose="020B0604020202020204" pitchFamily="34" charset="0"/>
              <a:buChar char="•"/>
            </a:pPr>
            <a:r>
              <a:rPr lang="en-US" sz="2400" dirty="0"/>
              <a:t>Row caching can take up larger amounts of resources, so it defaults to disabled or NONE:</a:t>
            </a:r>
          </a:p>
          <a:p>
            <a:pPr marL="342900" indent="-342900">
              <a:buFont typeface="Arial" panose="020B0604020202020204" pitchFamily="34" charset="0"/>
              <a:buChar char="•"/>
            </a:pPr>
            <a:endParaRPr lang="en-US" sz="2400" dirty="0"/>
          </a:p>
          <a:p>
            <a:r>
              <a:rPr lang="en-US" sz="2400" dirty="0">
                <a:solidFill>
                  <a:srgbClr val="ED7D31"/>
                </a:solidFill>
              </a:rPr>
              <a:t>caching = {'keys': 'ALL', '</a:t>
            </a:r>
            <a:r>
              <a:rPr lang="en-US" sz="2400" dirty="0" err="1">
                <a:solidFill>
                  <a:srgbClr val="ED7D31"/>
                </a:solidFill>
              </a:rPr>
              <a:t>rows_per_partition</a:t>
            </a:r>
            <a:r>
              <a:rPr lang="en-US" sz="2400" dirty="0">
                <a:solidFill>
                  <a:srgbClr val="ED7D31"/>
                </a:solidFill>
              </a:rPr>
              <a:t>': 'NONE'}</a:t>
            </a:r>
          </a:p>
        </p:txBody>
      </p:sp>
    </p:spTree>
    <p:extLst>
      <p:ext uri="{BB962C8B-B14F-4D97-AF65-F5344CB8AC3E}">
        <p14:creationId xmlns:p14="http://schemas.microsoft.com/office/powerpoint/2010/main" val="80191079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118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Table options</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634365" y="928697"/>
            <a:ext cx="7875270" cy="370550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000" dirty="0"/>
              <a:t>This property allows for the addition of comment or description for the table, assuming that it is not clear from its name:</a:t>
            </a:r>
          </a:p>
          <a:p>
            <a:r>
              <a:rPr lang="en-US" sz="2000" dirty="0">
                <a:solidFill>
                  <a:srgbClr val="ED7D31"/>
                </a:solidFill>
              </a:rPr>
              <a:t>comment = ‘’</a:t>
            </a:r>
          </a:p>
          <a:p>
            <a:endParaRPr lang="en-US" sz="2000" dirty="0">
              <a:solidFill>
                <a:srgbClr val="ED7D31"/>
              </a:solidFill>
            </a:endParaRPr>
          </a:p>
          <a:p>
            <a:pPr marL="342900" indent="-342900">
              <a:buFont typeface="Arial" panose="020B0604020202020204" pitchFamily="34" charset="0"/>
              <a:buChar char="•"/>
            </a:pPr>
            <a:r>
              <a:rPr lang="en-US" sz="2000" dirty="0"/>
              <a:t>This enables the table for Change Data Capture (CDC) logging and </a:t>
            </a:r>
            <a:r>
              <a:rPr lang="en-US" sz="2000" dirty="0" err="1"/>
              <a:t>cdc</a:t>
            </a:r>
            <a:r>
              <a:rPr lang="en-US" sz="2000" dirty="0"/>
              <a:t> defaults to FALSE:</a:t>
            </a:r>
          </a:p>
          <a:p>
            <a:r>
              <a:rPr lang="en-US" sz="2000" dirty="0" err="1">
                <a:solidFill>
                  <a:srgbClr val="ED7D31"/>
                </a:solidFill>
              </a:rPr>
              <a:t>cdc</a:t>
            </a:r>
            <a:r>
              <a:rPr lang="en-US" sz="2000" dirty="0">
                <a:solidFill>
                  <a:srgbClr val="ED7D31"/>
                </a:solidFill>
              </a:rPr>
              <a:t> = FALSE</a:t>
            </a:r>
          </a:p>
          <a:p>
            <a:endParaRPr lang="en-US" sz="2000" dirty="0">
              <a:solidFill>
                <a:srgbClr val="ED7D31"/>
              </a:solidFill>
            </a:endParaRPr>
          </a:p>
          <a:p>
            <a:pPr marL="342900" indent="-342900">
              <a:buFont typeface="Arial" panose="020B0604020202020204" pitchFamily="34" charset="0"/>
              <a:buChar char="•"/>
            </a:pPr>
            <a:r>
              <a:rPr lang="en-US" sz="2000" dirty="0">
                <a:solidFill>
                  <a:schemeClr val="tx1"/>
                </a:solidFill>
              </a:rPr>
              <a:t>A map structure that allows for the configuration of the compaction strategy, and the properties that govern it:</a:t>
            </a:r>
          </a:p>
          <a:p>
            <a:r>
              <a:rPr lang="en-US" sz="2000" dirty="0">
                <a:solidFill>
                  <a:srgbClr val="ED7D31"/>
                </a:solidFill>
              </a:rPr>
              <a:t>compaction = {'class': '</a:t>
            </a:r>
            <a:r>
              <a:rPr lang="en-US" sz="2000" dirty="0" err="1">
                <a:solidFill>
                  <a:srgbClr val="ED7D31"/>
                </a:solidFill>
              </a:rPr>
              <a:t>org.apache.cassandra.db.compaction.LeveledCompactionStrategy</a:t>
            </a:r>
            <a:r>
              <a:rPr lang="en-US" sz="2000" dirty="0">
                <a:solidFill>
                  <a:srgbClr val="ED7D31"/>
                </a:solidFill>
              </a:rPr>
              <a:t>'}</a:t>
            </a:r>
          </a:p>
        </p:txBody>
      </p:sp>
    </p:spTree>
    <p:extLst>
      <p:ext uri="{BB962C8B-B14F-4D97-AF65-F5344CB8AC3E}">
        <p14:creationId xmlns:p14="http://schemas.microsoft.com/office/powerpoint/2010/main" val="58989106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260AFDA0-08EA-464D-9CC2-8CF0831D82A5}"/>
              </a:ext>
            </a:extLst>
          </p:cNvPr>
          <p:cNvPicPr>
            <a:picLocks noChangeAspect="1"/>
          </p:cNvPicPr>
          <p:nvPr/>
        </p:nvPicPr>
        <p:blipFill>
          <a:blip r:embed="rId3"/>
          <a:stretch>
            <a:fillRect/>
          </a:stretch>
        </p:blipFill>
        <p:spPr>
          <a:xfrm>
            <a:off x="6789546" y="2775508"/>
            <a:ext cx="2229673" cy="2228850"/>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119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Table options</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1375981"/>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If you create a table without configuring compaction, it will be set to the following options:</a:t>
            </a:r>
          </a:p>
          <a:p>
            <a:pPr marL="342900" indent="-342900">
              <a:buFont typeface="Arial" panose="020B0604020202020204" pitchFamily="34" charset="0"/>
              <a:buChar char="•"/>
            </a:pPr>
            <a:endParaRPr lang="en-US" sz="2400" dirty="0"/>
          </a:p>
          <a:p>
            <a:r>
              <a:rPr lang="en-US" sz="2400" dirty="0">
                <a:solidFill>
                  <a:srgbClr val="ED7D31"/>
                </a:solidFill>
              </a:rPr>
              <a:t>compaction = {'class': 'org.apache.cassandra.db.compaction.SizeTieredCompactionStrategy',</a:t>
            </a:r>
          </a:p>
          <a:p>
            <a:r>
              <a:rPr lang="en-US" sz="2400" dirty="0">
                <a:solidFill>
                  <a:srgbClr val="ED7D31"/>
                </a:solidFill>
              </a:rPr>
              <a:t> '</a:t>
            </a:r>
            <a:r>
              <a:rPr lang="en-US" sz="2400" dirty="0" err="1">
                <a:solidFill>
                  <a:srgbClr val="ED7D31"/>
                </a:solidFill>
              </a:rPr>
              <a:t>max_threshold</a:t>
            </a:r>
            <a:r>
              <a:rPr lang="en-US" sz="2400" dirty="0">
                <a:solidFill>
                  <a:srgbClr val="ED7D31"/>
                </a:solidFill>
              </a:rPr>
              <a:t>': '32', '</a:t>
            </a:r>
            <a:r>
              <a:rPr lang="en-US" sz="2400" dirty="0" err="1">
                <a:solidFill>
                  <a:srgbClr val="ED7D31"/>
                </a:solidFill>
              </a:rPr>
              <a:t>min_threshold</a:t>
            </a:r>
            <a:r>
              <a:rPr lang="en-US" sz="2400" dirty="0">
                <a:solidFill>
                  <a:srgbClr val="ED7D31"/>
                </a:solidFill>
              </a:rPr>
              <a:t>': '4'}</a:t>
            </a:r>
          </a:p>
        </p:txBody>
      </p:sp>
    </p:spTree>
    <p:extLst>
      <p:ext uri="{BB962C8B-B14F-4D97-AF65-F5344CB8AC3E}">
        <p14:creationId xmlns:p14="http://schemas.microsoft.com/office/powerpoint/2010/main" val="37256660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12</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Installation</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598828"/>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err="1"/>
              <a:t>Untar</a:t>
            </a:r>
            <a:r>
              <a:rPr lang="en-US" sz="2400" dirty="0"/>
              <a:t> the file to create your cassandra directory:</a:t>
            </a:r>
          </a:p>
          <a:p>
            <a:pPr marL="342900" indent="-342900">
              <a:buFont typeface="Arial" panose="020B0604020202020204" pitchFamily="34" charset="0"/>
              <a:buChar char="•"/>
            </a:pPr>
            <a:endParaRPr lang="en-US" sz="2400" dirty="0"/>
          </a:p>
          <a:p>
            <a:r>
              <a:rPr lang="en-US" sz="2400" dirty="0">
                <a:solidFill>
                  <a:srgbClr val="ED7D31"/>
                </a:solidFill>
              </a:rPr>
              <a:t>tar -</a:t>
            </a:r>
            <a:r>
              <a:rPr lang="en-US" sz="2400" dirty="0" err="1">
                <a:solidFill>
                  <a:srgbClr val="ED7D31"/>
                </a:solidFill>
              </a:rPr>
              <a:t>zxvf</a:t>
            </a:r>
            <a:r>
              <a:rPr lang="en-US" sz="2400" dirty="0">
                <a:solidFill>
                  <a:srgbClr val="ED7D31"/>
                </a:solidFill>
              </a:rPr>
              <a:t> apache-cassandra-3.11.2-bin.tar.gz</a:t>
            </a:r>
          </a:p>
          <a:p>
            <a:endParaRPr lang="en-US" sz="2400" dirty="0"/>
          </a:p>
          <a:p>
            <a:pPr marL="342900" indent="-342900">
              <a:buFont typeface="Arial" panose="020B0604020202020204" pitchFamily="34" charset="0"/>
              <a:buChar char="•"/>
            </a:pPr>
            <a:r>
              <a:rPr lang="en-US" sz="2400" dirty="0"/>
              <a:t>Some people prefer to rename this directory, like so:</a:t>
            </a:r>
          </a:p>
          <a:p>
            <a:pPr marL="342900" indent="-342900">
              <a:buFont typeface="Arial" panose="020B0604020202020204" pitchFamily="34" charset="0"/>
              <a:buChar char="•"/>
            </a:pPr>
            <a:endParaRPr lang="en-US" sz="2400" dirty="0"/>
          </a:p>
          <a:p>
            <a:r>
              <a:rPr lang="en-US" sz="2400" dirty="0">
                <a:solidFill>
                  <a:srgbClr val="ED7D31"/>
                </a:solidFill>
              </a:rPr>
              <a:t>mv apache-cassandra-3.11.2/ cassandra/</a:t>
            </a:r>
          </a:p>
        </p:txBody>
      </p:sp>
      <p:pic>
        <p:nvPicPr>
          <p:cNvPr id="6" name="Picture 5">
            <a:extLst>
              <a:ext uri="{FF2B5EF4-FFF2-40B4-BE49-F238E27FC236}">
                <a16:creationId xmlns:a16="http://schemas.microsoft.com/office/drawing/2014/main" xmlns="" id="{1B650274-F99E-4D5B-9A41-DB54C0F646AE}"/>
              </a:ext>
            </a:extLst>
          </p:cNvPr>
          <p:cNvPicPr>
            <a:picLocks noChangeAspect="1"/>
          </p:cNvPicPr>
          <p:nvPr/>
        </p:nvPicPr>
        <p:blipFill>
          <a:blip r:embed="rId3"/>
          <a:stretch>
            <a:fillRect/>
          </a:stretch>
        </p:blipFill>
        <p:spPr>
          <a:xfrm>
            <a:off x="7475220" y="3295274"/>
            <a:ext cx="1489551" cy="1489551"/>
          </a:xfrm>
          <a:prstGeom prst="rect">
            <a:avLst/>
          </a:prstGeom>
        </p:spPr>
      </p:pic>
    </p:spTree>
    <p:extLst>
      <p:ext uri="{BB962C8B-B14F-4D97-AF65-F5344CB8AC3E}">
        <p14:creationId xmlns:p14="http://schemas.microsoft.com/office/powerpoint/2010/main" val="91573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120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Table options</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587340" y="989590"/>
            <a:ext cx="7596822" cy="370550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err="1"/>
              <a:t>LeveledCompactionStrategy</a:t>
            </a:r>
            <a:r>
              <a:rPr lang="en-US" sz="2400" dirty="0"/>
              <a:t>: The leveled compaction strategy builds out </a:t>
            </a:r>
            <a:r>
              <a:rPr lang="en-US" sz="2400" dirty="0" err="1"/>
              <a:t>SSTable</a:t>
            </a:r>
            <a:r>
              <a:rPr lang="en-US" sz="2400" dirty="0"/>
              <a:t> files as levels, where each level is 10 times the size of the previous level.</a:t>
            </a:r>
          </a:p>
          <a:p>
            <a:pPr marL="342900" indent="-342900">
              <a:buFont typeface="Arial" panose="020B0604020202020204" pitchFamily="34" charset="0"/>
              <a:buChar char="•"/>
            </a:pPr>
            <a:r>
              <a:rPr lang="en-US" sz="2400" dirty="0"/>
              <a:t>In this way, a row can be guaranteed to be contained within a single </a:t>
            </a:r>
            <a:r>
              <a:rPr lang="en-US" sz="2400" dirty="0" err="1"/>
              <a:t>SSTable</a:t>
            </a:r>
            <a:r>
              <a:rPr lang="en-US" sz="2400" dirty="0"/>
              <a:t> file 90% of the time. </a:t>
            </a:r>
          </a:p>
          <a:p>
            <a:pPr marL="342900" indent="-342900">
              <a:buFont typeface="Arial" panose="020B0604020202020204" pitchFamily="34" charset="0"/>
              <a:buChar char="•"/>
            </a:pPr>
            <a:r>
              <a:rPr lang="en-US" sz="2400" dirty="0"/>
              <a:t>A typical leveled compaction config looks like this:</a:t>
            </a:r>
          </a:p>
          <a:p>
            <a:r>
              <a:rPr lang="en-US" sz="2400" dirty="0">
                <a:solidFill>
                  <a:srgbClr val="ED7D31"/>
                </a:solidFill>
              </a:rPr>
              <a:t>compaction = {'class': '</a:t>
            </a:r>
            <a:r>
              <a:rPr lang="en-US" sz="2400" dirty="0" err="1">
                <a:solidFill>
                  <a:srgbClr val="ED7D31"/>
                </a:solidFill>
              </a:rPr>
              <a:t>org.apache.cassandra.db.compaction.LeveledCompactionStrategy</a:t>
            </a:r>
            <a:r>
              <a:rPr lang="en-US" sz="2400" dirty="0">
                <a:solidFill>
                  <a:srgbClr val="ED7D31"/>
                </a:solidFill>
              </a:rPr>
              <a:t>',</a:t>
            </a:r>
          </a:p>
          <a:p>
            <a:r>
              <a:rPr lang="en-US" sz="2400" dirty="0">
                <a:solidFill>
                  <a:srgbClr val="ED7D31"/>
                </a:solidFill>
              </a:rPr>
              <a:t> '</a:t>
            </a:r>
            <a:r>
              <a:rPr lang="en-US" sz="2400" dirty="0" err="1">
                <a:solidFill>
                  <a:srgbClr val="ED7D31"/>
                </a:solidFill>
              </a:rPr>
              <a:t>sstable_size_in_mb</a:t>
            </a:r>
            <a:r>
              <a:rPr lang="en-US" sz="2400" dirty="0">
                <a:solidFill>
                  <a:srgbClr val="ED7D31"/>
                </a:solidFill>
              </a:rPr>
              <a:t>': '160'}</a:t>
            </a:r>
          </a:p>
        </p:txBody>
      </p:sp>
    </p:spTree>
    <p:extLst>
      <p:ext uri="{BB962C8B-B14F-4D97-AF65-F5344CB8AC3E}">
        <p14:creationId xmlns:p14="http://schemas.microsoft.com/office/powerpoint/2010/main" val="222478074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121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Table options</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633060" y="1210208"/>
            <a:ext cx="8088030" cy="3397725"/>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200" dirty="0" err="1"/>
              <a:t>TimeWindowCompactionStrategy</a:t>
            </a:r>
            <a:r>
              <a:rPr lang="en-US" sz="2200" dirty="0"/>
              <a:t>: Time-window compaction builds </a:t>
            </a:r>
            <a:r>
              <a:rPr lang="en-US" sz="2200" dirty="0" err="1"/>
              <a:t>SSTable</a:t>
            </a:r>
            <a:r>
              <a:rPr lang="en-US" sz="2200" dirty="0"/>
              <a:t> files according to time-based buckets. </a:t>
            </a:r>
          </a:p>
          <a:p>
            <a:pPr marL="342900" indent="-342900">
              <a:buFont typeface="Arial" panose="020B0604020202020204" pitchFamily="34" charset="0"/>
              <a:buChar char="•"/>
            </a:pPr>
            <a:r>
              <a:rPr lang="en-US" sz="2200" dirty="0"/>
              <a:t>Rows are then stored according to these (configurable) buckets. </a:t>
            </a:r>
          </a:p>
          <a:p>
            <a:pPr marL="342900" indent="-342900">
              <a:buFont typeface="Arial" panose="020B0604020202020204" pitchFamily="34" charset="0"/>
              <a:buChar char="•"/>
            </a:pPr>
            <a:r>
              <a:rPr lang="en-US" sz="2200" dirty="0"/>
              <a:t>Configuration for time window compaction looks like this:</a:t>
            </a:r>
          </a:p>
          <a:p>
            <a:r>
              <a:rPr lang="en-US" sz="2200" dirty="0">
                <a:solidFill>
                  <a:srgbClr val="ED7D31"/>
                </a:solidFill>
              </a:rPr>
              <a:t>compaction = {'class': 'org.apache.cassandra.db.compaction.TimeWindowCompactionStrategy',</a:t>
            </a:r>
          </a:p>
          <a:p>
            <a:r>
              <a:rPr lang="en-US" sz="2200" dirty="0">
                <a:solidFill>
                  <a:srgbClr val="ED7D31"/>
                </a:solidFill>
              </a:rPr>
              <a:t> '</a:t>
            </a:r>
            <a:r>
              <a:rPr lang="en-US" sz="2200" dirty="0" err="1">
                <a:solidFill>
                  <a:srgbClr val="ED7D31"/>
                </a:solidFill>
              </a:rPr>
              <a:t>compaction_window_unit</a:t>
            </a:r>
            <a:r>
              <a:rPr lang="en-US" sz="2200" dirty="0">
                <a:solidFill>
                  <a:srgbClr val="ED7D31"/>
                </a:solidFill>
              </a:rPr>
              <a:t>': 'hours', '</a:t>
            </a:r>
            <a:r>
              <a:rPr lang="en-US" sz="2200" dirty="0" err="1">
                <a:solidFill>
                  <a:srgbClr val="ED7D31"/>
                </a:solidFill>
              </a:rPr>
              <a:t>compaction_window_size</a:t>
            </a:r>
            <a:r>
              <a:rPr lang="en-US" sz="2200" dirty="0">
                <a:solidFill>
                  <a:srgbClr val="ED7D31"/>
                </a:solidFill>
              </a:rPr>
              <a:t>': '24'}</a:t>
            </a:r>
          </a:p>
        </p:txBody>
      </p:sp>
    </p:spTree>
    <p:extLst>
      <p:ext uri="{BB962C8B-B14F-4D97-AF65-F5344CB8AC3E}">
        <p14:creationId xmlns:p14="http://schemas.microsoft.com/office/powerpoint/2010/main" val="260764040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122</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Table options</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457663"/>
            <a:ext cx="7596822"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This is especially useful for time-series data, as it allows data within the same time period to be stored together.</a:t>
            </a:r>
          </a:p>
          <a:p>
            <a:pPr marL="342900" indent="-342900">
              <a:buFont typeface="Arial" panose="020B0604020202020204" pitchFamily="34" charset="0"/>
              <a:buChar char="•"/>
            </a:pPr>
            <a:endParaRPr lang="en-US" sz="2400" dirty="0"/>
          </a:p>
          <a:p>
            <a:r>
              <a:rPr lang="en-US" sz="2400" dirty="0">
                <a:solidFill>
                  <a:srgbClr val="ED7D31"/>
                </a:solidFill>
              </a:rPr>
              <a:t>compression = {'</a:t>
            </a:r>
            <a:r>
              <a:rPr lang="en-US" sz="2400" dirty="0" err="1">
                <a:solidFill>
                  <a:srgbClr val="ED7D31"/>
                </a:solidFill>
              </a:rPr>
              <a:t>chunk_length_in_kb</a:t>
            </a:r>
            <a:r>
              <a:rPr lang="en-US" sz="2400" dirty="0">
                <a:solidFill>
                  <a:srgbClr val="ED7D31"/>
                </a:solidFill>
              </a:rPr>
              <a:t>': '64', 'class': 'org.apache.cassandra.io.compress.LZ4Compressor'}</a:t>
            </a:r>
          </a:p>
        </p:txBody>
      </p:sp>
      <p:pic>
        <p:nvPicPr>
          <p:cNvPr id="6" name="Picture 5">
            <a:extLst>
              <a:ext uri="{FF2B5EF4-FFF2-40B4-BE49-F238E27FC236}">
                <a16:creationId xmlns:a16="http://schemas.microsoft.com/office/drawing/2014/main" xmlns="" id="{B72452FE-F17B-41BD-B5F4-D023D619C1CE}"/>
              </a:ext>
            </a:extLst>
          </p:cNvPr>
          <p:cNvPicPr>
            <a:picLocks noChangeAspect="1"/>
          </p:cNvPicPr>
          <p:nvPr/>
        </p:nvPicPr>
        <p:blipFill>
          <a:blip r:embed="rId3"/>
          <a:stretch>
            <a:fillRect/>
          </a:stretch>
        </p:blipFill>
        <p:spPr>
          <a:xfrm>
            <a:off x="7383780" y="3369522"/>
            <a:ext cx="1635439" cy="1634835"/>
          </a:xfrm>
          <a:prstGeom prst="rect">
            <a:avLst/>
          </a:prstGeom>
        </p:spPr>
      </p:pic>
    </p:spTree>
    <p:extLst>
      <p:ext uri="{BB962C8B-B14F-4D97-AF65-F5344CB8AC3E}">
        <p14:creationId xmlns:p14="http://schemas.microsoft.com/office/powerpoint/2010/main" val="19527249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123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Table options</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989590"/>
            <a:ext cx="7596822" cy="370550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Apache Cassandra ships with three compressor classes: LZ4Compressor (default), </a:t>
            </a:r>
            <a:r>
              <a:rPr lang="en-US" sz="2400" dirty="0" err="1"/>
              <a:t>SnappyCompressor</a:t>
            </a:r>
            <a:r>
              <a:rPr lang="en-US" sz="2400" dirty="0"/>
              <a:t>, and </a:t>
            </a:r>
            <a:r>
              <a:rPr lang="en-US" sz="2400" dirty="0" err="1"/>
              <a:t>DeflateCompressor</a:t>
            </a:r>
            <a:r>
              <a:rPr lang="en-US" sz="2400" dirty="0"/>
              <a:t>. </a:t>
            </a:r>
          </a:p>
          <a:p>
            <a:pPr marL="342900" indent="-342900">
              <a:buFont typeface="Arial" panose="020B0604020202020204" pitchFamily="34" charset="0"/>
              <a:buChar char="•"/>
            </a:pPr>
            <a:r>
              <a:rPr lang="en-US" sz="2400" dirty="0"/>
              <a:t>Once the class has been specified, </a:t>
            </a:r>
            <a:r>
              <a:rPr lang="en-US" sz="2400" dirty="0" err="1"/>
              <a:t>chunk_length</a:t>
            </a:r>
            <a:r>
              <a:rPr lang="en-US" sz="2400" dirty="0"/>
              <a:t> can also be specified.</a:t>
            </a:r>
          </a:p>
          <a:p>
            <a:pPr marL="342900" indent="-342900">
              <a:buFont typeface="Arial" panose="020B0604020202020204" pitchFamily="34" charset="0"/>
              <a:buChar char="•"/>
            </a:pPr>
            <a:r>
              <a:rPr lang="en-US" sz="2400" dirty="0"/>
              <a:t>By default, a table will use LZ4Compressor, and will be configured as shown here:</a:t>
            </a:r>
          </a:p>
          <a:p>
            <a:r>
              <a:rPr lang="en-US" sz="2400" dirty="0">
                <a:solidFill>
                  <a:srgbClr val="ED7D31"/>
                </a:solidFill>
              </a:rPr>
              <a:t>compression = {'class': 'org.apache.cassandra.io.compress.LZ4Compressor',</a:t>
            </a:r>
          </a:p>
          <a:p>
            <a:r>
              <a:rPr lang="en-US" sz="2400" dirty="0">
                <a:solidFill>
                  <a:srgbClr val="ED7D31"/>
                </a:solidFill>
              </a:rPr>
              <a:t> '</a:t>
            </a:r>
            <a:r>
              <a:rPr lang="en-US" sz="2400" dirty="0" err="1">
                <a:solidFill>
                  <a:srgbClr val="ED7D31"/>
                </a:solidFill>
              </a:rPr>
              <a:t>chunk_length_in_kb</a:t>
            </a:r>
            <a:r>
              <a:rPr lang="en-US" sz="2400" dirty="0">
                <a:solidFill>
                  <a:srgbClr val="ED7D31"/>
                </a:solidFill>
              </a:rPr>
              <a:t>': '64'}</a:t>
            </a:r>
          </a:p>
        </p:txBody>
      </p:sp>
    </p:spTree>
    <p:extLst>
      <p:ext uri="{BB962C8B-B14F-4D97-AF65-F5344CB8AC3E}">
        <p14:creationId xmlns:p14="http://schemas.microsoft.com/office/powerpoint/2010/main" val="223267274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124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Table options</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05150" y="1143809"/>
            <a:ext cx="7733700"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It should be noted that the default </a:t>
            </a:r>
            <a:r>
              <a:rPr lang="en-US" sz="2400" dirty="0" err="1"/>
              <a:t>chunk_length_in_kb</a:t>
            </a:r>
            <a:r>
              <a:rPr lang="en-US" sz="2400" dirty="0"/>
              <a:t> of 64 is intended for write-heavy workloads.  </a:t>
            </a:r>
          </a:p>
          <a:p>
            <a:pPr marL="342900" indent="-342900">
              <a:buFont typeface="Arial" panose="020B0604020202020204" pitchFamily="34" charset="0"/>
              <a:buChar char="•"/>
            </a:pPr>
            <a:r>
              <a:rPr lang="en-US" sz="2400" dirty="0"/>
              <a:t>Access patterns that are more evenly read and write, or read-heavy may see a performance benefit from bringing that value down to as low as four. </a:t>
            </a:r>
          </a:p>
          <a:p>
            <a:pPr marL="342900" indent="-342900">
              <a:buFont typeface="Arial" panose="020B0604020202020204" pitchFamily="34" charset="0"/>
              <a:buChar char="•"/>
            </a:pPr>
            <a:r>
              <a:rPr lang="en-US" sz="2400" dirty="0"/>
              <a:t>As always, be sure to test significant changes, like this:</a:t>
            </a:r>
          </a:p>
          <a:p>
            <a:pPr marL="342900" indent="-342900">
              <a:buFont typeface="Arial" panose="020B0604020202020204" pitchFamily="34" charset="0"/>
              <a:buChar char="•"/>
            </a:pPr>
            <a:endParaRPr lang="en-US" sz="2400" dirty="0"/>
          </a:p>
          <a:p>
            <a:r>
              <a:rPr lang="en-US" sz="2400" dirty="0" err="1">
                <a:solidFill>
                  <a:srgbClr val="ED7D31"/>
                </a:solidFill>
              </a:rPr>
              <a:t>crc_check_chance</a:t>
            </a:r>
            <a:r>
              <a:rPr lang="en-US" sz="2400" dirty="0">
                <a:solidFill>
                  <a:srgbClr val="ED7D31"/>
                </a:solidFill>
              </a:rPr>
              <a:t> = 1.0</a:t>
            </a:r>
          </a:p>
        </p:txBody>
      </p:sp>
    </p:spTree>
    <p:extLst>
      <p:ext uri="{BB962C8B-B14F-4D97-AF65-F5344CB8AC3E}">
        <p14:creationId xmlns:p14="http://schemas.microsoft.com/office/powerpoint/2010/main" val="311679565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125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Table options</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1198778"/>
            <a:ext cx="7596822" cy="3397725"/>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200" dirty="0"/>
              <a:t>With compression enabled, this property defines the probability that the CRC compression checksums will be verified on a read operation. </a:t>
            </a:r>
          </a:p>
          <a:p>
            <a:pPr marL="342900" indent="-342900">
              <a:buFont typeface="Arial" panose="020B0604020202020204" pitchFamily="34" charset="0"/>
              <a:buChar char="•"/>
            </a:pPr>
            <a:r>
              <a:rPr lang="en-US" sz="2200" dirty="0"/>
              <a:t>The default value is 1.0, or 100%:</a:t>
            </a:r>
          </a:p>
          <a:p>
            <a:r>
              <a:rPr lang="en-US" sz="2200" dirty="0" err="1">
                <a:solidFill>
                  <a:srgbClr val="ED7D31"/>
                </a:solidFill>
              </a:rPr>
              <a:t>dclocal_read_repair_chance</a:t>
            </a:r>
            <a:r>
              <a:rPr lang="en-US" sz="2200" dirty="0">
                <a:solidFill>
                  <a:srgbClr val="ED7D31"/>
                </a:solidFill>
              </a:rPr>
              <a:t> = 0.1</a:t>
            </a:r>
          </a:p>
          <a:p>
            <a:pPr marL="342900" indent="-342900">
              <a:buFont typeface="Arial" panose="020B0604020202020204" pitchFamily="34" charset="0"/>
              <a:buChar char="•"/>
            </a:pPr>
            <a:r>
              <a:rPr lang="en-US" sz="2200" dirty="0"/>
              <a:t>This property specifies the probability that a read repair will be invoked on a read. </a:t>
            </a:r>
          </a:p>
          <a:p>
            <a:pPr marL="342900" indent="-342900">
              <a:buFont typeface="Arial" panose="020B0604020202020204" pitchFamily="34" charset="0"/>
              <a:buChar char="•"/>
            </a:pPr>
            <a:r>
              <a:rPr lang="en-US" sz="2200" dirty="0"/>
              <a:t>The read repair will only be enforced within the same (local) data center:</a:t>
            </a:r>
          </a:p>
          <a:p>
            <a:r>
              <a:rPr lang="en-US" sz="2200" dirty="0" err="1">
                <a:solidFill>
                  <a:srgbClr val="ED7D31"/>
                </a:solidFill>
              </a:rPr>
              <a:t>default_time_to_live</a:t>
            </a:r>
            <a:r>
              <a:rPr lang="en-US" sz="2200" dirty="0">
                <a:solidFill>
                  <a:srgbClr val="ED7D31"/>
                </a:solidFill>
              </a:rPr>
              <a:t> = 0</a:t>
            </a:r>
          </a:p>
        </p:txBody>
      </p:sp>
      <p:pic>
        <p:nvPicPr>
          <p:cNvPr id="6" name="Picture 5">
            <a:extLst>
              <a:ext uri="{FF2B5EF4-FFF2-40B4-BE49-F238E27FC236}">
                <a16:creationId xmlns:a16="http://schemas.microsoft.com/office/drawing/2014/main" xmlns="" id="{0C68FC57-4A17-431E-B4D7-21F1D8C4C761}"/>
              </a:ext>
            </a:extLst>
          </p:cNvPr>
          <p:cNvPicPr>
            <a:picLocks noChangeAspect="1"/>
          </p:cNvPicPr>
          <p:nvPr/>
        </p:nvPicPr>
        <p:blipFill>
          <a:blip r:embed="rId3"/>
          <a:stretch>
            <a:fillRect/>
          </a:stretch>
        </p:blipFill>
        <p:spPr>
          <a:xfrm>
            <a:off x="7600950" y="3586612"/>
            <a:ext cx="1418269" cy="1417745"/>
          </a:xfrm>
          <a:prstGeom prst="rect">
            <a:avLst/>
          </a:prstGeom>
        </p:spPr>
      </p:pic>
    </p:spTree>
    <p:extLst>
      <p:ext uri="{BB962C8B-B14F-4D97-AF65-F5344CB8AC3E}">
        <p14:creationId xmlns:p14="http://schemas.microsoft.com/office/powerpoint/2010/main" val="15040126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126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Table options</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r>
              <a:rPr lang="en-US" sz="2400" dirty="0" err="1">
                <a:solidFill>
                  <a:srgbClr val="ED7D31"/>
                </a:solidFill>
              </a:rPr>
              <a:t>gc_grace_seconds</a:t>
            </a:r>
            <a:r>
              <a:rPr lang="en-US" sz="2400" dirty="0">
                <a:solidFill>
                  <a:srgbClr val="ED7D31"/>
                </a:solidFill>
              </a:rPr>
              <a:t> = 864000</a:t>
            </a:r>
          </a:p>
          <a:p>
            <a:endParaRPr lang="en-US" sz="2400" dirty="0"/>
          </a:p>
          <a:p>
            <a:pPr marL="342900" indent="-342900">
              <a:buFont typeface="Arial" panose="020B0604020202020204" pitchFamily="34" charset="0"/>
              <a:buChar char="•"/>
            </a:pPr>
            <a:r>
              <a:rPr lang="en-US" sz="2400" dirty="0"/>
              <a:t>This property specifies the amount of time (in seconds) that tombstones in the table will persist before they are eligible for collection via compaction.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By default, this is set to 864000 seconds, or 10 days.</a:t>
            </a:r>
          </a:p>
          <a:p>
            <a:endParaRPr lang="en-US" sz="2400" dirty="0"/>
          </a:p>
          <a:p>
            <a:r>
              <a:rPr lang="en-US" sz="2400" dirty="0" err="1">
                <a:solidFill>
                  <a:srgbClr val="ED7D31"/>
                </a:solidFill>
              </a:rPr>
              <a:t>min_index_interval</a:t>
            </a:r>
            <a:r>
              <a:rPr lang="en-US" sz="2400" dirty="0">
                <a:solidFill>
                  <a:srgbClr val="ED7D31"/>
                </a:solidFill>
              </a:rPr>
              <a:t> &amp; </a:t>
            </a:r>
            <a:r>
              <a:rPr lang="en-US" sz="2400" dirty="0" err="1">
                <a:solidFill>
                  <a:srgbClr val="ED7D31"/>
                </a:solidFill>
              </a:rPr>
              <a:t>max_index_interval</a:t>
            </a:r>
            <a:endParaRPr lang="en-US" sz="2400" dirty="0">
              <a:solidFill>
                <a:srgbClr val="ED7D31"/>
              </a:solidFill>
            </a:endParaRPr>
          </a:p>
        </p:txBody>
      </p:sp>
      <p:pic>
        <p:nvPicPr>
          <p:cNvPr id="3" name="Graphic 2">
            <a:extLst>
              <a:ext uri="{FF2B5EF4-FFF2-40B4-BE49-F238E27FC236}">
                <a16:creationId xmlns:a16="http://schemas.microsoft.com/office/drawing/2014/main" xmlns="" id="{773951D8-DB8A-4585-83D8-3A26C1DD5177}"/>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6846570" y="218626"/>
            <a:ext cx="1657350" cy="1657350"/>
          </a:xfrm>
          <a:prstGeom prst="rect">
            <a:avLst/>
          </a:prstGeom>
        </p:spPr>
      </p:pic>
    </p:spTree>
    <p:extLst>
      <p:ext uri="{BB962C8B-B14F-4D97-AF65-F5344CB8AC3E}">
        <p14:creationId xmlns:p14="http://schemas.microsoft.com/office/powerpoint/2010/main" val="15554699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127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Table options</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 actual value used is determined by how often the table is accessed.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Default values for these properties are set as follows:</a:t>
            </a:r>
          </a:p>
          <a:p>
            <a:endParaRPr lang="en-US" sz="2400" dirty="0"/>
          </a:p>
          <a:p>
            <a:r>
              <a:rPr lang="en-US" sz="2400" dirty="0" err="1">
                <a:solidFill>
                  <a:srgbClr val="ED7D31"/>
                </a:solidFill>
              </a:rPr>
              <a:t>max_index_interval</a:t>
            </a:r>
            <a:r>
              <a:rPr lang="en-US" sz="2400" dirty="0">
                <a:solidFill>
                  <a:srgbClr val="ED7D31"/>
                </a:solidFill>
              </a:rPr>
              <a:t> = 2048</a:t>
            </a:r>
          </a:p>
          <a:p>
            <a:r>
              <a:rPr lang="en-US" sz="2400" dirty="0" err="1">
                <a:solidFill>
                  <a:srgbClr val="ED7D31"/>
                </a:solidFill>
              </a:rPr>
              <a:t>min_index_interval</a:t>
            </a:r>
            <a:r>
              <a:rPr lang="en-US" sz="2400" dirty="0">
                <a:solidFill>
                  <a:srgbClr val="ED7D31"/>
                </a:solidFill>
              </a:rPr>
              <a:t> = 128</a:t>
            </a:r>
          </a:p>
          <a:p>
            <a:r>
              <a:rPr lang="en-US" sz="2400" dirty="0" err="1">
                <a:solidFill>
                  <a:srgbClr val="ED7D31"/>
                </a:solidFill>
              </a:rPr>
              <a:t>memtable_flush_period_in_ms</a:t>
            </a:r>
            <a:r>
              <a:rPr lang="en-US" sz="2400" dirty="0">
                <a:solidFill>
                  <a:srgbClr val="ED7D31"/>
                </a:solidFill>
              </a:rPr>
              <a:t> = 0</a:t>
            </a:r>
          </a:p>
        </p:txBody>
      </p:sp>
      <p:pic>
        <p:nvPicPr>
          <p:cNvPr id="6" name="Graphic 5">
            <a:extLst>
              <a:ext uri="{FF2B5EF4-FFF2-40B4-BE49-F238E27FC236}">
                <a16:creationId xmlns:a16="http://schemas.microsoft.com/office/drawing/2014/main" xmlns="" id="{3B044B02-D657-412B-9B60-4F2B4A63070E}"/>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6892290" y="2960598"/>
            <a:ext cx="1657350" cy="1657350"/>
          </a:xfrm>
          <a:prstGeom prst="rect">
            <a:avLst/>
          </a:prstGeom>
        </p:spPr>
      </p:pic>
    </p:spTree>
    <p:extLst>
      <p:ext uri="{BB962C8B-B14F-4D97-AF65-F5344CB8AC3E}">
        <p14:creationId xmlns:p14="http://schemas.microsoft.com/office/powerpoint/2010/main" val="325428801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128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Table options</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1328475"/>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 number of milliseconds before the table's </a:t>
            </a:r>
            <a:r>
              <a:rPr lang="en-US" sz="2400" dirty="0" err="1"/>
              <a:t>memtables</a:t>
            </a:r>
            <a:r>
              <a:rPr lang="en-US" sz="2400" dirty="0"/>
              <a:t> are flushed from RAM to disk.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default is zero, effectively leaving the triggering of </a:t>
            </a:r>
            <a:r>
              <a:rPr lang="en-US" sz="2400" dirty="0" err="1"/>
              <a:t>memtable</a:t>
            </a:r>
            <a:r>
              <a:rPr lang="en-US" sz="2400" dirty="0"/>
              <a:t> flushes up to the commit log and the defined value of </a:t>
            </a:r>
            <a:r>
              <a:rPr lang="en-US" sz="2400" dirty="0" err="1"/>
              <a:t>memtable_cleanup_threshold</a:t>
            </a:r>
            <a:r>
              <a:rPr lang="en-US" sz="2400" dirty="0"/>
              <a:t>:</a:t>
            </a:r>
          </a:p>
          <a:p>
            <a:pPr marL="342900" indent="-342900">
              <a:buFont typeface="Arial" panose="020B0604020202020204" pitchFamily="34" charset="0"/>
              <a:buChar char="•"/>
            </a:pPr>
            <a:endParaRPr lang="en-US" sz="2400" dirty="0"/>
          </a:p>
          <a:p>
            <a:r>
              <a:rPr lang="en-US" sz="2400" dirty="0" err="1">
                <a:solidFill>
                  <a:srgbClr val="ED7D31"/>
                </a:solidFill>
              </a:rPr>
              <a:t>read_repair_chance</a:t>
            </a:r>
            <a:r>
              <a:rPr lang="en-US" sz="2400" dirty="0">
                <a:solidFill>
                  <a:srgbClr val="ED7D31"/>
                </a:solidFill>
              </a:rPr>
              <a:t> = 0.0</a:t>
            </a:r>
          </a:p>
        </p:txBody>
      </p:sp>
      <p:pic>
        <p:nvPicPr>
          <p:cNvPr id="6" name="Graphic 5">
            <a:extLst>
              <a:ext uri="{FF2B5EF4-FFF2-40B4-BE49-F238E27FC236}">
                <a16:creationId xmlns:a16="http://schemas.microsoft.com/office/drawing/2014/main" xmlns="" id="{B565CAFD-D7B2-442A-B22B-9204DCE8A65F}"/>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452360" y="3509010"/>
            <a:ext cx="1085850" cy="1085850"/>
          </a:xfrm>
          <a:prstGeom prst="rect">
            <a:avLst/>
          </a:prstGeom>
        </p:spPr>
      </p:pic>
    </p:spTree>
    <p:extLst>
      <p:ext uri="{BB962C8B-B14F-4D97-AF65-F5344CB8AC3E}">
        <p14:creationId xmlns:p14="http://schemas.microsoft.com/office/powerpoint/2010/main" val="267651504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129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Table options</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998878"/>
            <a:ext cx="7596822" cy="185884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This defaults to zero (0.0), to ensure that read repairs are limited to a single data center at a time (and therefore less expensive):</a:t>
            </a:r>
          </a:p>
          <a:p>
            <a:pPr marL="342900" indent="-342900">
              <a:buFont typeface="Arial" panose="020B0604020202020204" pitchFamily="34" charset="0"/>
              <a:buChar char="•"/>
            </a:pPr>
            <a:endParaRPr lang="en-US" sz="2400" dirty="0"/>
          </a:p>
          <a:p>
            <a:r>
              <a:rPr lang="en-US" sz="2400" dirty="0" err="1">
                <a:solidFill>
                  <a:srgbClr val="ED7D31"/>
                </a:solidFill>
              </a:rPr>
              <a:t>speculative_retry</a:t>
            </a:r>
            <a:r>
              <a:rPr lang="en-US" sz="2400" dirty="0">
                <a:solidFill>
                  <a:srgbClr val="ED7D31"/>
                </a:solidFill>
              </a:rPr>
              <a:t> = '99PERCENTILE';</a:t>
            </a:r>
          </a:p>
        </p:txBody>
      </p:sp>
      <p:pic>
        <p:nvPicPr>
          <p:cNvPr id="6" name="Graphic 5">
            <a:extLst>
              <a:ext uri="{FF2B5EF4-FFF2-40B4-BE49-F238E27FC236}">
                <a16:creationId xmlns:a16="http://schemas.microsoft.com/office/drawing/2014/main" xmlns="" id="{48AA0FD1-6EAA-4FD6-B4F4-AF79358975DD}"/>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6846570" y="218626"/>
            <a:ext cx="1657350" cy="1657350"/>
          </a:xfrm>
          <a:prstGeom prst="rect">
            <a:avLst/>
          </a:prstGeom>
        </p:spPr>
      </p:pic>
    </p:spTree>
    <p:extLst>
      <p:ext uri="{BB962C8B-B14F-4D97-AF65-F5344CB8AC3E}">
        <p14:creationId xmlns:p14="http://schemas.microsoft.com/office/powerpoint/2010/main" val="1173315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Configuration</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610200" y="928697"/>
            <a:ext cx="8110890" cy="3705502"/>
          </a:xfrm>
          <a:prstGeom prst="rect">
            <a:avLst/>
          </a:prstGeom>
        </p:spPr>
        <p:txBody>
          <a:bodyPr vert="horz" wrap="square" lIns="0" tIns="12065" rIns="0" bIns="0" rtlCol="0">
            <a:spAutoFit/>
          </a:bodyPr>
          <a:lstStyle/>
          <a:p>
            <a:pPr algn="ctr"/>
            <a:r>
              <a:rPr lang="en-US" sz="2400" b="1" dirty="0" err="1">
                <a:solidFill>
                  <a:srgbClr val="ED7D31"/>
                </a:solidFill>
              </a:rPr>
              <a:t>cassandra.yaml</a:t>
            </a:r>
            <a:endParaRPr lang="en-US" sz="2400" b="1" dirty="0">
              <a:solidFill>
                <a:srgbClr val="ED7D31"/>
              </a:solidFill>
            </a:endParaRPr>
          </a:p>
          <a:p>
            <a:pPr marL="342900" indent="-342900">
              <a:buFont typeface="Arial" panose="020B0604020202020204" pitchFamily="34" charset="0"/>
              <a:buChar char="•"/>
            </a:pPr>
            <a:r>
              <a:rPr lang="en-US" sz="2400" dirty="0"/>
              <a:t>It is usually a good idea to rename your cluster. Inside the conf/</a:t>
            </a:r>
            <a:r>
              <a:rPr lang="en-US" sz="2400" dirty="0" err="1"/>
              <a:t>cassandra.yaml</a:t>
            </a:r>
            <a:r>
              <a:rPr lang="en-US" sz="2400" dirty="0"/>
              <a:t> file, specify a new </a:t>
            </a:r>
            <a:r>
              <a:rPr lang="en-US" sz="2400" dirty="0" err="1"/>
              <a:t>cluster_name</a:t>
            </a:r>
            <a:r>
              <a:rPr lang="en-US" sz="2400" dirty="0"/>
              <a:t> property, overwriting the default Test Cluster:</a:t>
            </a:r>
          </a:p>
          <a:p>
            <a:r>
              <a:rPr lang="en-US" sz="2400" dirty="0" err="1">
                <a:solidFill>
                  <a:srgbClr val="ED7D31"/>
                </a:solidFill>
              </a:rPr>
              <a:t>cluster_name</a:t>
            </a:r>
            <a:r>
              <a:rPr lang="en-US" sz="2400" dirty="0">
                <a:solidFill>
                  <a:srgbClr val="ED7D31"/>
                </a:solidFill>
              </a:rPr>
              <a:t>: '</a:t>
            </a:r>
            <a:r>
              <a:rPr lang="en-US" sz="2400" dirty="0" err="1">
                <a:solidFill>
                  <a:srgbClr val="ED7D31"/>
                </a:solidFill>
              </a:rPr>
              <a:t>PermanentWaves</a:t>
            </a:r>
            <a:r>
              <a:rPr lang="en-US" sz="2400" dirty="0">
                <a:solidFill>
                  <a:srgbClr val="ED7D31"/>
                </a:solidFill>
              </a:rPr>
              <a:t>’</a:t>
            </a:r>
          </a:p>
          <a:p>
            <a:endParaRPr lang="en-US" sz="2400" dirty="0">
              <a:solidFill>
                <a:srgbClr val="ED7D31"/>
              </a:solidFill>
            </a:endParaRPr>
          </a:p>
          <a:p>
            <a:pPr marL="342900" indent="-342900">
              <a:buFont typeface="Arial" panose="020B0604020202020204" pitchFamily="34" charset="0"/>
              <a:buChar char="•"/>
            </a:pPr>
            <a:r>
              <a:rPr lang="en-US" sz="2400" dirty="0"/>
              <a:t>The </a:t>
            </a:r>
            <a:r>
              <a:rPr lang="en-US" sz="2400" dirty="0" err="1"/>
              <a:t>num_tokens</a:t>
            </a:r>
            <a:r>
              <a:rPr lang="en-US" sz="2400" dirty="0"/>
              <a:t> property default of 256 has proven to be too high for the newer, 3.x versions of Cassandra. </a:t>
            </a:r>
          </a:p>
          <a:p>
            <a:pPr marL="342900" indent="-342900">
              <a:buFont typeface="Arial" panose="020B0604020202020204" pitchFamily="34" charset="0"/>
              <a:buChar char="•"/>
            </a:pPr>
            <a:r>
              <a:rPr lang="en-US" sz="2400" dirty="0"/>
              <a:t>Go ahead and set that to 24:</a:t>
            </a:r>
          </a:p>
          <a:p>
            <a:r>
              <a:rPr lang="en-US" sz="2400" dirty="0" err="1">
                <a:solidFill>
                  <a:srgbClr val="ED7D31"/>
                </a:solidFill>
              </a:rPr>
              <a:t>num_tokens</a:t>
            </a:r>
            <a:r>
              <a:rPr lang="en-US" sz="2400" dirty="0">
                <a:solidFill>
                  <a:srgbClr val="ED7D31"/>
                </a:solidFill>
              </a:rPr>
              <a:t>: 24</a:t>
            </a:r>
          </a:p>
        </p:txBody>
      </p:sp>
      <p:pic>
        <p:nvPicPr>
          <p:cNvPr id="6" name="Picture 5">
            <a:extLst>
              <a:ext uri="{FF2B5EF4-FFF2-40B4-BE49-F238E27FC236}">
                <a16:creationId xmlns:a16="http://schemas.microsoft.com/office/drawing/2014/main" xmlns="" id="{76011786-81B2-4AED-A8AA-DCC6BA84768E}"/>
              </a:ext>
            </a:extLst>
          </p:cNvPr>
          <p:cNvPicPr>
            <a:picLocks noChangeAspect="1"/>
          </p:cNvPicPr>
          <p:nvPr/>
        </p:nvPicPr>
        <p:blipFill>
          <a:blip r:embed="rId3"/>
          <a:stretch>
            <a:fillRect/>
          </a:stretch>
        </p:blipFill>
        <p:spPr>
          <a:xfrm>
            <a:off x="7776051" y="3596105"/>
            <a:ext cx="1188720" cy="1188720"/>
          </a:xfrm>
          <a:prstGeom prst="rect">
            <a:avLst/>
          </a:prstGeom>
        </p:spPr>
      </p:pic>
    </p:spTree>
    <p:extLst>
      <p:ext uri="{BB962C8B-B14F-4D97-AF65-F5344CB8AC3E}">
        <p14:creationId xmlns:p14="http://schemas.microsoft.com/office/powerpoint/2010/main" val="9799371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130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149809"/>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Data types</a:t>
            </a:r>
            <a:endParaRPr lang="en-US" sz="3600" dirty="0"/>
          </a:p>
        </p:txBody>
      </p:sp>
      <p:graphicFrame>
        <p:nvGraphicFramePr>
          <p:cNvPr id="2" name="Table 1">
            <a:extLst>
              <a:ext uri="{FF2B5EF4-FFF2-40B4-BE49-F238E27FC236}">
                <a16:creationId xmlns:a16="http://schemas.microsoft.com/office/drawing/2014/main" xmlns="" id="{B54AE630-B78B-4305-BB8D-DA2A497BB870}"/>
              </a:ext>
            </a:extLst>
          </p:cNvPr>
          <p:cNvGraphicFramePr>
            <a:graphicFrameLocks noGrp="1"/>
          </p:cNvGraphicFramePr>
          <p:nvPr>
            <p:extLst>
              <p:ext uri="{D42A27DB-BD31-4B8C-83A1-F6EECF244321}">
                <p14:modId xmlns:p14="http://schemas.microsoft.com/office/powerpoint/2010/main" val="3664817358"/>
              </p:ext>
            </p:extLst>
          </p:nvPr>
        </p:nvGraphicFramePr>
        <p:xfrm>
          <a:off x="777240" y="925067"/>
          <a:ext cx="7589520" cy="3773656"/>
        </p:xfrm>
        <a:graphic>
          <a:graphicData uri="http://schemas.openxmlformats.org/drawingml/2006/table">
            <a:tbl>
              <a:tblPr>
                <a:tableStyleId>{5DA37D80-6434-44D0-A028-1B22A696006F}</a:tableStyleId>
              </a:tblPr>
              <a:tblGrid>
                <a:gridCol w="1616537">
                  <a:extLst>
                    <a:ext uri="{9D8B030D-6E8A-4147-A177-3AD203B41FA5}">
                      <a16:colId xmlns:a16="http://schemas.microsoft.com/office/drawing/2014/main" xmlns="" val="2930462390"/>
                    </a:ext>
                  </a:extLst>
                </a:gridCol>
                <a:gridCol w="1668780">
                  <a:extLst>
                    <a:ext uri="{9D8B030D-6E8A-4147-A177-3AD203B41FA5}">
                      <a16:colId xmlns:a16="http://schemas.microsoft.com/office/drawing/2014/main" xmlns="" val="4288021102"/>
                    </a:ext>
                  </a:extLst>
                </a:gridCol>
                <a:gridCol w="4304203">
                  <a:extLst>
                    <a:ext uri="{9D8B030D-6E8A-4147-A177-3AD203B41FA5}">
                      <a16:colId xmlns:a16="http://schemas.microsoft.com/office/drawing/2014/main" xmlns="" val="3744978446"/>
                    </a:ext>
                  </a:extLst>
                </a:gridCol>
              </a:tblGrid>
              <a:tr h="250590">
                <a:tc>
                  <a:txBody>
                    <a:bodyPr/>
                    <a:lstStyle/>
                    <a:p>
                      <a:r>
                        <a:rPr lang="en-US" sz="1400" b="1">
                          <a:effectLst/>
                        </a:rPr>
                        <a:t>CQL type</a:t>
                      </a:r>
                      <a:endParaRPr lang="en-US" sz="1400" b="0">
                        <a:effectLst/>
                        <a:latin typeface="Lato" panose="020F0502020204030203" pitchFamily="34" charset="0"/>
                      </a:endParaRPr>
                    </a:p>
                  </a:txBody>
                  <a:tcPr marL="36475" marR="36475" marT="36475" marB="36475" anchor="ctr"/>
                </a:tc>
                <a:tc>
                  <a:txBody>
                    <a:bodyPr/>
                    <a:lstStyle/>
                    <a:p>
                      <a:r>
                        <a:rPr lang="en-US" sz="1400" b="1">
                          <a:effectLst/>
                        </a:rPr>
                        <a:t>Java class</a:t>
                      </a:r>
                      <a:endParaRPr lang="en-US" sz="1400" b="0">
                        <a:effectLst/>
                        <a:latin typeface="Lato" panose="020F0502020204030203" pitchFamily="34" charset="0"/>
                      </a:endParaRPr>
                    </a:p>
                  </a:txBody>
                  <a:tcPr marL="36475" marR="36475" marT="36475" marB="36475" anchor="ctr"/>
                </a:tc>
                <a:tc>
                  <a:txBody>
                    <a:bodyPr/>
                    <a:lstStyle/>
                    <a:p>
                      <a:r>
                        <a:rPr lang="en-US" sz="1400" b="1">
                          <a:effectLst/>
                        </a:rPr>
                        <a:t>Description</a:t>
                      </a:r>
                      <a:endParaRPr lang="en-US" sz="1400" b="0">
                        <a:effectLst/>
                        <a:latin typeface="Lato" panose="020F0502020204030203" pitchFamily="34" charset="0"/>
                      </a:endParaRPr>
                    </a:p>
                  </a:txBody>
                  <a:tcPr marL="36475" marR="36475" marT="36475" marB="36475" anchor="ctr"/>
                </a:tc>
                <a:extLst>
                  <a:ext uri="{0D108BD9-81ED-4DB2-BD59-A6C34878D82A}">
                    <a16:rowId xmlns:a16="http://schemas.microsoft.com/office/drawing/2014/main" xmlns="" val="2392618168"/>
                  </a:ext>
                </a:extLst>
              </a:tr>
              <a:tr h="766956">
                <a:tc>
                  <a:txBody>
                    <a:bodyPr/>
                    <a:lstStyle/>
                    <a:p>
                      <a:r>
                        <a:rPr lang="en-US" sz="1400" b="0">
                          <a:effectLst/>
                        </a:rPr>
                        <a:t>ascii</a:t>
                      </a:r>
                      <a:endParaRPr lang="en-US" sz="1400" b="0">
                        <a:effectLst/>
                        <a:latin typeface="Lato" panose="020F0502020204030203" pitchFamily="34" charset="0"/>
                      </a:endParaRPr>
                    </a:p>
                  </a:txBody>
                  <a:tcPr marL="36475" marR="36475" marT="36475" marB="36475" anchor="ctr"/>
                </a:tc>
                <a:tc>
                  <a:txBody>
                    <a:bodyPr/>
                    <a:lstStyle/>
                    <a:p>
                      <a:r>
                        <a:rPr lang="en-US" sz="1400" b="0">
                          <a:effectLst/>
                        </a:rPr>
                        <a:t>String</a:t>
                      </a:r>
                      <a:endParaRPr lang="en-US" sz="1400" b="0">
                        <a:effectLst/>
                        <a:latin typeface="Lato" panose="020F0502020204030203" pitchFamily="34" charset="0"/>
                      </a:endParaRPr>
                    </a:p>
                  </a:txBody>
                  <a:tcPr marL="36475" marR="36475" marT="36475" marB="36475" anchor="ctr"/>
                </a:tc>
                <a:tc>
                  <a:txBody>
                    <a:bodyPr/>
                    <a:lstStyle/>
                    <a:p>
                      <a:r>
                        <a:rPr lang="en-US" sz="1400" b="0">
                          <a:effectLst/>
                        </a:rPr>
                        <a:t>US-ASCII (United States – American Standard Codes for Information Interchange) character string.</a:t>
                      </a:r>
                      <a:endParaRPr lang="en-US" sz="1400" b="0">
                        <a:effectLst/>
                        <a:latin typeface="Lato" panose="020F0502020204030203" pitchFamily="34" charset="0"/>
                      </a:endParaRPr>
                    </a:p>
                  </a:txBody>
                  <a:tcPr marL="36475" marR="36475" marT="36475" marB="36475" anchor="ctr"/>
                </a:tc>
                <a:extLst>
                  <a:ext uri="{0D108BD9-81ED-4DB2-BD59-A6C34878D82A}">
                    <a16:rowId xmlns:a16="http://schemas.microsoft.com/office/drawing/2014/main" xmlns="" val="4062719001"/>
                  </a:ext>
                </a:extLst>
              </a:tr>
              <a:tr h="250590">
                <a:tc>
                  <a:txBody>
                    <a:bodyPr/>
                    <a:lstStyle/>
                    <a:p>
                      <a:r>
                        <a:rPr lang="en-US" sz="1400" b="0">
                          <a:effectLst/>
                        </a:rPr>
                        <a:t>bigint</a:t>
                      </a:r>
                      <a:endParaRPr lang="en-US" sz="1400" b="0">
                        <a:effectLst/>
                        <a:latin typeface="Lato" panose="020F0502020204030203" pitchFamily="34" charset="0"/>
                      </a:endParaRPr>
                    </a:p>
                  </a:txBody>
                  <a:tcPr marL="36475" marR="36475" marT="36475" marB="36475" anchor="ctr"/>
                </a:tc>
                <a:tc>
                  <a:txBody>
                    <a:bodyPr/>
                    <a:lstStyle/>
                    <a:p>
                      <a:r>
                        <a:rPr lang="en-US" sz="1400" b="0">
                          <a:effectLst/>
                        </a:rPr>
                        <a:t>Long</a:t>
                      </a:r>
                      <a:endParaRPr lang="en-US" sz="1400" b="0">
                        <a:effectLst/>
                        <a:latin typeface="Lato" panose="020F0502020204030203" pitchFamily="34" charset="0"/>
                      </a:endParaRPr>
                    </a:p>
                  </a:txBody>
                  <a:tcPr marL="36475" marR="36475" marT="36475" marB="36475" anchor="ctr"/>
                </a:tc>
                <a:tc>
                  <a:txBody>
                    <a:bodyPr/>
                    <a:lstStyle/>
                    <a:p>
                      <a:r>
                        <a:rPr lang="en-US" sz="1400" b="0">
                          <a:effectLst/>
                        </a:rPr>
                        <a:t>64-bit signed long.</a:t>
                      </a:r>
                      <a:endParaRPr lang="en-US" sz="1400" b="0">
                        <a:effectLst/>
                        <a:latin typeface="Lato" panose="020F0502020204030203" pitchFamily="34" charset="0"/>
                      </a:endParaRPr>
                    </a:p>
                  </a:txBody>
                  <a:tcPr marL="36475" marR="36475" marT="36475" marB="36475" anchor="ctr"/>
                </a:tc>
                <a:extLst>
                  <a:ext uri="{0D108BD9-81ED-4DB2-BD59-A6C34878D82A}">
                    <a16:rowId xmlns:a16="http://schemas.microsoft.com/office/drawing/2014/main" xmlns="" val="1293546579"/>
                  </a:ext>
                </a:extLst>
              </a:tr>
              <a:tr h="422712">
                <a:tc>
                  <a:txBody>
                    <a:bodyPr/>
                    <a:lstStyle/>
                    <a:p>
                      <a:r>
                        <a:rPr lang="en-US" sz="1400" b="0">
                          <a:effectLst/>
                        </a:rPr>
                        <a:t>blob</a:t>
                      </a:r>
                      <a:endParaRPr lang="en-US" sz="1400" b="0">
                        <a:effectLst/>
                        <a:latin typeface="Lato" panose="020F0502020204030203" pitchFamily="34" charset="0"/>
                      </a:endParaRPr>
                    </a:p>
                  </a:txBody>
                  <a:tcPr marL="36475" marR="36475" marT="36475" marB="36475" anchor="ctr"/>
                </a:tc>
                <a:tc>
                  <a:txBody>
                    <a:bodyPr/>
                    <a:lstStyle/>
                    <a:p>
                      <a:r>
                        <a:rPr lang="en-US" sz="1400" b="0">
                          <a:effectLst/>
                        </a:rPr>
                        <a:t>java.nio.ByteBuffer</a:t>
                      </a:r>
                      <a:endParaRPr lang="en-US" sz="1400" b="0">
                        <a:effectLst/>
                        <a:latin typeface="Lato" panose="020F0502020204030203" pitchFamily="34" charset="0"/>
                      </a:endParaRPr>
                    </a:p>
                  </a:txBody>
                  <a:tcPr marL="36475" marR="36475" marT="36475" marB="36475" anchor="ctr"/>
                </a:tc>
                <a:tc>
                  <a:txBody>
                    <a:bodyPr/>
                    <a:lstStyle/>
                    <a:p>
                      <a:r>
                        <a:rPr lang="en-US" sz="1400" b="0">
                          <a:effectLst/>
                        </a:rPr>
                        <a:t>Supports storage of BLOBs (binary large objects).</a:t>
                      </a:r>
                      <a:endParaRPr lang="en-US" sz="1400" b="0">
                        <a:effectLst/>
                        <a:latin typeface="Lato" panose="020F0502020204030203" pitchFamily="34" charset="0"/>
                      </a:endParaRPr>
                    </a:p>
                  </a:txBody>
                  <a:tcPr marL="36475" marR="36475" marT="36475" marB="36475" anchor="ctr"/>
                </a:tc>
                <a:extLst>
                  <a:ext uri="{0D108BD9-81ED-4DB2-BD59-A6C34878D82A}">
                    <a16:rowId xmlns:a16="http://schemas.microsoft.com/office/drawing/2014/main" xmlns="" val="1513276657"/>
                  </a:ext>
                </a:extLst>
              </a:tr>
              <a:tr h="939078">
                <a:tc>
                  <a:txBody>
                    <a:bodyPr/>
                    <a:lstStyle/>
                    <a:p>
                      <a:r>
                        <a:rPr lang="en-US" sz="1400" b="0">
                          <a:effectLst/>
                        </a:rPr>
                        <a:t>date</a:t>
                      </a:r>
                      <a:endParaRPr lang="en-US" sz="1400" b="0">
                        <a:effectLst/>
                        <a:latin typeface="Lato" panose="020F0502020204030203" pitchFamily="34" charset="0"/>
                      </a:endParaRPr>
                    </a:p>
                  </a:txBody>
                  <a:tcPr marL="36475" marR="36475" marT="36475" marB="36475" anchor="ctr"/>
                </a:tc>
                <a:tc>
                  <a:txBody>
                    <a:bodyPr/>
                    <a:lstStyle/>
                    <a:p>
                      <a:r>
                        <a:rPr lang="en-US" sz="1400" b="0">
                          <a:effectLst/>
                        </a:rPr>
                        <a:t>java.time.LocalDate</a:t>
                      </a:r>
                      <a:endParaRPr lang="en-US" sz="1400" b="0">
                        <a:effectLst/>
                        <a:latin typeface="Lato" panose="020F0502020204030203" pitchFamily="34" charset="0"/>
                      </a:endParaRPr>
                    </a:p>
                  </a:txBody>
                  <a:tcPr marL="36475" marR="36475" marT="36475" marB="36475" anchor="ctr"/>
                </a:tc>
                <a:tc>
                  <a:txBody>
                    <a:bodyPr/>
                    <a:lstStyle/>
                    <a:p>
                      <a:r>
                        <a:rPr lang="en-US" sz="1400" b="0">
                          <a:effectLst/>
                        </a:rPr>
                        <a:t>32-bit integer denoting the number of days elapsed since January 1, 1970. Dates can also be specified in CQL queries as strings (such as July 22, 2018).</a:t>
                      </a:r>
                      <a:endParaRPr lang="en-US" sz="1400" b="0">
                        <a:effectLst/>
                        <a:latin typeface="Lato" panose="020F0502020204030203" pitchFamily="34" charset="0"/>
                      </a:endParaRPr>
                    </a:p>
                  </a:txBody>
                  <a:tcPr marL="36475" marR="36475" marT="36475" marB="36475" anchor="ctr"/>
                </a:tc>
                <a:extLst>
                  <a:ext uri="{0D108BD9-81ED-4DB2-BD59-A6C34878D82A}">
                    <a16:rowId xmlns:a16="http://schemas.microsoft.com/office/drawing/2014/main" xmlns="" val="111779529"/>
                  </a:ext>
                </a:extLst>
              </a:tr>
              <a:tr h="422712">
                <a:tc>
                  <a:txBody>
                    <a:bodyPr/>
                    <a:lstStyle/>
                    <a:p>
                      <a:r>
                        <a:rPr lang="en-US" sz="1400" b="0">
                          <a:effectLst/>
                        </a:rPr>
                        <a:t>decimal</a:t>
                      </a:r>
                      <a:endParaRPr lang="en-US" sz="1400" b="0">
                        <a:effectLst/>
                        <a:latin typeface="Lato" panose="020F0502020204030203" pitchFamily="34" charset="0"/>
                      </a:endParaRPr>
                    </a:p>
                  </a:txBody>
                  <a:tcPr marL="36475" marR="36475" marT="36475" marB="36475" anchor="ctr"/>
                </a:tc>
                <a:tc>
                  <a:txBody>
                    <a:bodyPr/>
                    <a:lstStyle/>
                    <a:p>
                      <a:r>
                        <a:rPr lang="en-US" sz="1400" b="0">
                          <a:effectLst/>
                        </a:rPr>
                        <a:t>java.math.BigDecimal</a:t>
                      </a:r>
                      <a:endParaRPr lang="en-US" sz="1400" b="0">
                        <a:effectLst/>
                        <a:latin typeface="Lato" panose="020F0502020204030203" pitchFamily="34" charset="0"/>
                      </a:endParaRPr>
                    </a:p>
                  </a:txBody>
                  <a:tcPr marL="36475" marR="36475" marT="36475" marB="36475" anchor="ctr"/>
                </a:tc>
                <a:tc>
                  <a:txBody>
                    <a:bodyPr/>
                    <a:lstStyle/>
                    <a:p>
                      <a:r>
                        <a:rPr lang="en-US" sz="1400" b="0">
                          <a:effectLst/>
                        </a:rPr>
                        <a:t>Arbitrary precision floating-point numeric.</a:t>
                      </a:r>
                      <a:endParaRPr lang="en-US" sz="1400" b="0">
                        <a:effectLst/>
                        <a:latin typeface="Lato" panose="020F0502020204030203" pitchFamily="34" charset="0"/>
                      </a:endParaRPr>
                    </a:p>
                  </a:txBody>
                  <a:tcPr marL="36475" marR="36475" marT="36475" marB="36475" anchor="ctr"/>
                </a:tc>
                <a:extLst>
                  <a:ext uri="{0D108BD9-81ED-4DB2-BD59-A6C34878D82A}">
                    <a16:rowId xmlns:a16="http://schemas.microsoft.com/office/drawing/2014/main" xmlns="" val="1753873409"/>
                  </a:ext>
                </a:extLst>
              </a:tr>
              <a:tr h="250590">
                <a:tc>
                  <a:txBody>
                    <a:bodyPr/>
                    <a:lstStyle/>
                    <a:p>
                      <a:r>
                        <a:rPr lang="en-US" sz="1400" b="0">
                          <a:effectLst/>
                        </a:rPr>
                        <a:t>double</a:t>
                      </a:r>
                      <a:endParaRPr lang="en-US" sz="1400" b="0">
                        <a:effectLst/>
                        <a:latin typeface="Lato" panose="020F0502020204030203" pitchFamily="34" charset="0"/>
                      </a:endParaRPr>
                    </a:p>
                  </a:txBody>
                  <a:tcPr marL="36475" marR="36475" marT="36475" marB="36475" anchor="ctr"/>
                </a:tc>
                <a:tc>
                  <a:txBody>
                    <a:bodyPr/>
                    <a:lstStyle/>
                    <a:p>
                      <a:r>
                        <a:rPr lang="en-US" sz="1400" b="0">
                          <a:effectLst/>
                        </a:rPr>
                        <a:t>Double</a:t>
                      </a:r>
                      <a:endParaRPr lang="en-US" sz="1400" b="0">
                        <a:effectLst/>
                        <a:latin typeface="Lato" panose="020F0502020204030203" pitchFamily="34" charset="0"/>
                      </a:endParaRPr>
                    </a:p>
                  </a:txBody>
                  <a:tcPr marL="36475" marR="36475" marT="36475" marB="36475" anchor="ctr"/>
                </a:tc>
                <a:tc>
                  <a:txBody>
                    <a:bodyPr/>
                    <a:lstStyle/>
                    <a:p>
                      <a:r>
                        <a:rPr lang="en-US" sz="1400" b="0">
                          <a:effectLst/>
                        </a:rPr>
                        <a:t>64-bit floating-point numeric.</a:t>
                      </a:r>
                      <a:endParaRPr lang="en-US" sz="1400" b="0">
                        <a:effectLst/>
                        <a:latin typeface="Lato" panose="020F0502020204030203" pitchFamily="34" charset="0"/>
                      </a:endParaRPr>
                    </a:p>
                  </a:txBody>
                  <a:tcPr marL="36475" marR="36475" marT="36475" marB="36475" anchor="ctr"/>
                </a:tc>
                <a:extLst>
                  <a:ext uri="{0D108BD9-81ED-4DB2-BD59-A6C34878D82A}">
                    <a16:rowId xmlns:a16="http://schemas.microsoft.com/office/drawing/2014/main" xmlns="" val="4185548498"/>
                  </a:ext>
                </a:extLst>
              </a:tr>
              <a:tr h="250590">
                <a:tc>
                  <a:txBody>
                    <a:bodyPr/>
                    <a:lstStyle/>
                    <a:p>
                      <a:r>
                        <a:rPr lang="en-US" sz="1400" b="0">
                          <a:effectLst/>
                        </a:rPr>
                        <a:t>float</a:t>
                      </a:r>
                      <a:endParaRPr lang="en-US" sz="1400" b="0">
                        <a:effectLst/>
                        <a:latin typeface="Lato" panose="020F0502020204030203" pitchFamily="34" charset="0"/>
                      </a:endParaRPr>
                    </a:p>
                  </a:txBody>
                  <a:tcPr marL="36475" marR="36475" marT="36475" marB="36475" anchor="ctr"/>
                </a:tc>
                <a:tc>
                  <a:txBody>
                    <a:bodyPr/>
                    <a:lstStyle/>
                    <a:p>
                      <a:r>
                        <a:rPr lang="en-US" sz="1400" b="0">
                          <a:effectLst/>
                        </a:rPr>
                        <a:t>Float</a:t>
                      </a:r>
                      <a:endParaRPr lang="en-US" sz="1400" b="0">
                        <a:effectLst/>
                        <a:latin typeface="Lato" panose="020F0502020204030203" pitchFamily="34" charset="0"/>
                      </a:endParaRPr>
                    </a:p>
                  </a:txBody>
                  <a:tcPr marL="36475" marR="36475" marT="36475" marB="36475" anchor="ctr"/>
                </a:tc>
                <a:tc>
                  <a:txBody>
                    <a:bodyPr/>
                    <a:lstStyle/>
                    <a:p>
                      <a:r>
                        <a:rPr lang="en-US" sz="1400" b="0" dirty="0">
                          <a:effectLst/>
                        </a:rPr>
                        <a:t>32-bit floating-point numeric.</a:t>
                      </a:r>
                      <a:endParaRPr lang="en-US" sz="1400" b="0" dirty="0">
                        <a:effectLst/>
                        <a:latin typeface="Lato" panose="020F0502020204030203" pitchFamily="34" charset="0"/>
                      </a:endParaRPr>
                    </a:p>
                  </a:txBody>
                  <a:tcPr marL="36475" marR="36475" marT="36475" marB="36475" anchor="ctr"/>
                </a:tc>
                <a:extLst>
                  <a:ext uri="{0D108BD9-81ED-4DB2-BD59-A6C34878D82A}">
                    <a16:rowId xmlns:a16="http://schemas.microsoft.com/office/drawing/2014/main" xmlns="" val="1584439732"/>
                  </a:ext>
                </a:extLst>
              </a:tr>
            </a:tbl>
          </a:graphicData>
        </a:graphic>
      </p:graphicFrame>
    </p:spTree>
    <p:extLst>
      <p:ext uri="{BB962C8B-B14F-4D97-AF65-F5344CB8AC3E}">
        <p14:creationId xmlns:p14="http://schemas.microsoft.com/office/powerpoint/2010/main" val="22923039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131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Data types</a:t>
            </a:r>
            <a:endParaRPr lang="en-US" sz="3600" dirty="0"/>
          </a:p>
        </p:txBody>
      </p:sp>
      <p:graphicFrame>
        <p:nvGraphicFramePr>
          <p:cNvPr id="2" name="Table 1">
            <a:extLst>
              <a:ext uri="{FF2B5EF4-FFF2-40B4-BE49-F238E27FC236}">
                <a16:creationId xmlns:a16="http://schemas.microsoft.com/office/drawing/2014/main" xmlns="" id="{BEF46427-23AE-4F1B-ADC6-CF8AD48235F0}"/>
              </a:ext>
            </a:extLst>
          </p:cNvPr>
          <p:cNvGraphicFramePr>
            <a:graphicFrameLocks noGrp="1"/>
          </p:cNvGraphicFramePr>
          <p:nvPr>
            <p:extLst>
              <p:ext uri="{D42A27DB-BD31-4B8C-83A1-F6EECF244321}">
                <p14:modId xmlns:p14="http://schemas.microsoft.com/office/powerpoint/2010/main" val="1487359350"/>
              </p:ext>
            </p:extLst>
          </p:nvPr>
        </p:nvGraphicFramePr>
        <p:xfrm>
          <a:off x="952735" y="1142775"/>
          <a:ext cx="7436885" cy="3429679"/>
        </p:xfrm>
        <a:graphic>
          <a:graphicData uri="http://schemas.openxmlformats.org/drawingml/2006/table">
            <a:tbl>
              <a:tblPr>
                <a:tableStyleId>{5DA37D80-6434-44D0-A028-1B22A696006F}</a:tableStyleId>
              </a:tblPr>
              <a:tblGrid>
                <a:gridCol w="1184675">
                  <a:extLst>
                    <a:ext uri="{9D8B030D-6E8A-4147-A177-3AD203B41FA5}">
                      <a16:colId xmlns:a16="http://schemas.microsoft.com/office/drawing/2014/main" xmlns="" val="903111096"/>
                    </a:ext>
                  </a:extLst>
                </a:gridCol>
                <a:gridCol w="1965960">
                  <a:extLst>
                    <a:ext uri="{9D8B030D-6E8A-4147-A177-3AD203B41FA5}">
                      <a16:colId xmlns:a16="http://schemas.microsoft.com/office/drawing/2014/main" xmlns="" val="456004840"/>
                    </a:ext>
                  </a:extLst>
                </a:gridCol>
                <a:gridCol w="4286250">
                  <a:extLst>
                    <a:ext uri="{9D8B030D-6E8A-4147-A177-3AD203B41FA5}">
                      <a16:colId xmlns:a16="http://schemas.microsoft.com/office/drawing/2014/main" xmlns="" val="1673919880"/>
                    </a:ext>
                  </a:extLst>
                </a:gridCol>
              </a:tblGrid>
              <a:tr h="545664">
                <a:tc>
                  <a:txBody>
                    <a:bodyPr/>
                    <a:lstStyle/>
                    <a:p>
                      <a:r>
                        <a:rPr lang="en-US" sz="1400" b="0">
                          <a:effectLst/>
                        </a:rPr>
                        <a:t>inet</a:t>
                      </a:r>
                      <a:endParaRPr lang="en-US" sz="1400" b="0">
                        <a:effectLst/>
                        <a:latin typeface="Lato" panose="020F0502020204030203" pitchFamily="34" charset="0"/>
                      </a:endParaRPr>
                    </a:p>
                  </a:txBody>
                  <a:tcPr marL="36475" marR="36475" marT="36475" marB="36475" anchor="ctr"/>
                </a:tc>
                <a:tc>
                  <a:txBody>
                    <a:bodyPr/>
                    <a:lstStyle/>
                    <a:p>
                      <a:r>
                        <a:rPr lang="en-US" sz="1400" b="0">
                          <a:effectLst/>
                        </a:rPr>
                        <a:t>java.net.InetAddress</a:t>
                      </a:r>
                      <a:endParaRPr lang="en-US" sz="1400" b="0">
                        <a:effectLst/>
                        <a:latin typeface="Lato" panose="020F0502020204030203" pitchFamily="34" charset="0"/>
                      </a:endParaRPr>
                    </a:p>
                  </a:txBody>
                  <a:tcPr marL="36475" marR="36475" marT="36475" marB="36475" anchor="ctr"/>
                </a:tc>
                <a:tc>
                  <a:txBody>
                    <a:bodyPr/>
                    <a:lstStyle/>
                    <a:p>
                      <a:r>
                        <a:rPr lang="en-US" sz="1400" b="0">
                          <a:effectLst/>
                        </a:rPr>
                        <a:t>String type for working with IP addresses. Supports both IPv4 and IPv4 addresses.</a:t>
                      </a:r>
                      <a:endParaRPr lang="en-US" sz="1400" b="0">
                        <a:effectLst/>
                        <a:latin typeface="Lato" panose="020F0502020204030203" pitchFamily="34" charset="0"/>
                      </a:endParaRPr>
                    </a:p>
                  </a:txBody>
                  <a:tcPr marL="36475" marR="36475" marT="36475" marB="36475" anchor="ctr"/>
                </a:tc>
                <a:extLst>
                  <a:ext uri="{0D108BD9-81ED-4DB2-BD59-A6C34878D82A}">
                    <a16:rowId xmlns:a16="http://schemas.microsoft.com/office/drawing/2014/main" xmlns="" val="123603123"/>
                  </a:ext>
                </a:extLst>
              </a:tr>
              <a:tr h="230521">
                <a:tc>
                  <a:txBody>
                    <a:bodyPr/>
                    <a:lstStyle/>
                    <a:p>
                      <a:r>
                        <a:rPr lang="en-US" sz="1400" b="0">
                          <a:effectLst/>
                        </a:rPr>
                        <a:t>int</a:t>
                      </a:r>
                      <a:endParaRPr lang="en-US" sz="1400" b="0">
                        <a:effectLst/>
                        <a:latin typeface="Lato" panose="020F0502020204030203" pitchFamily="34" charset="0"/>
                      </a:endParaRPr>
                    </a:p>
                  </a:txBody>
                  <a:tcPr marL="36475" marR="36475" marT="36475" marB="36475" anchor="ctr"/>
                </a:tc>
                <a:tc>
                  <a:txBody>
                    <a:bodyPr/>
                    <a:lstStyle/>
                    <a:p>
                      <a:r>
                        <a:rPr lang="en-US" sz="1400" b="0">
                          <a:effectLst/>
                        </a:rPr>
                        <a:t>Integer</a:t>
                      </a:r>
                      <a:endParaRPr lang="en-US" sz="1400" b="0">
                        <a:effectLst/>
                        <a:latin typeface="Lato" panose="020F0502020204030203" pitchFamily="34" charset="0"/>
                      </a:endParaRPr>
                    </a:p>
                  </a:txBody>
                  <a:tcPr marL="36475" marR="36475" marT="36475" marB="36475" anchor="ctr"/>
                </a:tc>
                <a:tc>
                  <a:txBody>
                    <a:bodyPr/>
                    <a:lstStyle/>
                    <a:p>
                      <a:r>
                        <a:rPr lang="en-US" sz="1400" b="0">
                          <a:effectLst/>
                        </a:rPr>
                        <a:t>32-bit signed Integer.</a:t>
                      </a:r>
                      <a:endParaRPr lang="en-US" sz="1400" b="0">
                        <a:effectLst/>
                        <a:latin typeface="Lato" panose="020F0502020204030203" pitchFamily="34" charset="0"/>
                      </a:endParaRPr>
                    </a:p>
                  </a:txBody>
                  <a:tcPr marL="36475" marR="36475" marT="36475" marB="36475" anchor="ctr"/>
                </a:tc>
                <a:extLst>
                  <a:ext uri="{0D108BD9-81ED-4DB2-BD59-A6C34878D82A}">
                    <a16:rowId xmlns:a16="http://schemas.microsoft.com/office/drawing/2014/main" xmlns="" val="1476331793"/>
                  </a:ext>
                </a:extLst>
              </a:tr>
              <a:tr h="388093">
                <a:tc>
                  <a:txBody>
                    <a:bodyPr/>
                    <a:lstStyle/>
                    <a:p>
                      <a:r>
                        <a:rPr lang="en-US" sz="1400" b="0">
                          <a:effectLst/>
                        </a:rPr>
                        <a:t>list</a:t>
                      </a:r>
                      <a:endParaRPr lang="en-US" sz="1400" b="0">
                        <a:effectLst/>
                        <a:latin typeface="Lato" panose="020F0502020204030203" pitchFamily="34" charset="0"/>
                      </a:endParaRPr>
                    </a:p>
                  </a:txBody>
                  <a:tcPr marL="36475" marR="36475" marT="36475" marB="36475" anchor="ctr"/>
                </a:tc>
                <a:tc>
                  <a:txBody>
                    <a:bodyPr/>
                    <a:lstStyle/>
                    <a:p>
                      <a:r>
                        <a:rPr lang="en-US" sz="1400" b="0">
                          <a:effectLst/>
                        </a:rPr>
                        <a:t>java.util.List</a:t>
                      </a:r>
                      <a:endParaRPr lang="en-US" sz="1400" b="0">
                        <a:effectLst/>
                        <a:latin typeface="Lato" panose="020F0502020204030203" pitchFamily="34" charset="0"/>
                      </a:endParaRPr>
                    </a:p>
                  </a:txBody>
                  <a:tcPr marL="36475" marR="36475" marT="36475" marB="36475" anchor="ctr"/>
                </a:tc>
                <a:tc>
                  <a:txBody>
                    <a:bodyPr/>
                    <a:lstStyle/>
                    <a:p>
                      <a:r>
                        <a:rPr lang="en-US" sz="1400" b="0" dirty="0">
                          <a:effectLst/>
                        </a:rPr>
                        <a:t>A collection of ordered items of a specified type.</a:t>
                      </a:r>
                      <a:endParaRPr lang="en-US" sz="1400" b="0" dirty="0">
                        <a:effectLst/>
                        <a:latin typeface="Lato" panose="020F0502020204030203" pitchFamily="34" charset="0"/>
                      </a:endParaRPr>
                    </a:p>
                  </a:txBody>
                  <a:tcPr marL="36475" marR="36475" marT="36475" marB="36475" anchor="ctr"/>
                </a:tc>
                <a:extLst>
                  <a:ext uri="{0D108BD9-81ED-4DB2-BD59-A6C34878D82A}">
                    <a16:rowId xmlns:a16="http://schemas.microsoft.com/office/drawing/2014/main" xmlns="" val="4101608155"/>
                  </a:ext>
                </a:extLst>
              </a:tr>
              <a:tr h="703235">
                <a:tc>
                  <a:txBody>
                    <a:bodyPr/>
                    <a:lstStyle/>
                    <a:p>
                      <a:r>
                        <a:rPr lang="en-US" sz="1400" b="0">
                          <a:effectLst/>
                        </a:rPr>
                        <a:t>map</a:t>
                      </a:r>
                      <a:endParaRPr lang="en-US" sz="1400" b="0">
                        <a:effectLst/>
                        <a:latin typeface="Lato" panose="020F0502020204030203" pitchFamily="34" charset="0"/>
                      </a:endParaRPr>
                    </a:p>
                  </a:txBody>
                  <a:tcPr marL="36475" marR="36475" marT="36475" marB="36475" anchor="ctr"/>
                </a:tc>
                <a:tc>
                  <a:txBody>
                    <a:bodyPr/>
                    <a:lstStyle/>
                    <a:p>
                      <a:r>
                        <a:rPr lang="en-US" sz="1400" b="0">
                          <a:effectLst/>
                        </a:rPr>
                        <a:t>java.util.Map</a:t>
                      </a:r>
                      <a:endParaRPr lang="en-US" sz="1400" b="0">
                        <a:effectLst/>
                        <a:latin typeface="Lato" panose="020F0502020204030203" pitchFamily="34" charset="0"/>
                      </a:endParaRPr>
                    </a:p>
                  </a:txBody>
                  <a:tcPr marL="36475" marR="36475" marT="36475" marB="36475" anchor="ctr"/>
                </a:tc>
                <a:tc>
                  <a:txBody>
                    <a:bodyPr/>
                    <a:lstStyle/>
                    <a:p>
                      <a:r>
                        <a:rPr lang="en-US" sz="1400" b="0">
                          <a:effectLst/>
                        </a:rPr>
                        <a:t>A key/value collection that stores values by a unique key. Type can be specified for both key and value.</a:t>
                      </a:r>
                      <a:endParaRPr lang="en-US" sz="1400" b="0">
                        <a:effectLst/>
                        <a:latin typeface="Lato" panose="020F0502020204030203" pitchFamily="34" charset="0"/>
                      </a:endParaRPr>
                    </a:p>
                  </a:txBody>
                  <a:tcPr marL="36475" marR="36475" marT="36475" marB="36475" anchor="ctr"/>
                </a:tc>
                <a:extLst>
                  <a:ext uri="{0D108BD9-81ED-4DB2-BD59-A6C34878D82A}">
                    <a16:rowId xmlns:a16="http://schemas.microsoft.com/office/drawing/2014/main" xmlns="" val="1699664720"/>
                  </a:ext>
                </a:extLst>
              </a:tr>
              <a:tr h="388093">
                <a:tc>
                  <a:txBody>
                    <a:bodyPr/>
                    <a:lstStyle/>
                    <a:p>
                      <a:r>
                        <a:rPr lang="en-US" sz="1400" b="0">
                          <a:effectLst/>
                        </a:rPr>
                        <a:t>set</a:t>
                      </a:r>
                      <a:endParaRPr lang="en-US" sz="1400" b="0">
                        <a:effectLst/>
                        <a:latin typeface="Lato" panose="020F0502020204030203" pitchFamily="34" charset="0"/>
                      </a:endParaRPr>
                    </a:p>
                  </a:txBody>
                  <a:tcPr marL="36475" marR="36475" marT="36475" marB="36475" anchor="ctr"/>
                </a:tc>
                <a:tc>
                  <a:txBody>
                    <a:bodyPr/>
                    <a:lstStyle/>
                    <a:p>
                      <a:r>
                        <a:rPr lang="en-US" sz="1400" b="0">
                          <a:effectLst/>
                        </a:rPr>
                        <a:t>java.util.Set</a:t>
                      </a:r>
                      <a:endParaRPr lang="en-US" sz="1400" b="0">
                        <a:effectLst/>
                        <a:latin typeface="Lato" panose="020F0502020204030203" pitchFamily="34" charset="0"/>
                      </a:endParaRPr>
                    </a:p>
                  </a:txBody>
                  <a:tcPr marL="36475" marR="36475" marT="36475" marB="36475" anchor="ctr"/>
                </a:tc>
                <a:tc>
                  <a:txBody>
                    <a:bodyPr/>
                    <a:lstStyle/>
                    <a:p>
                      <a:r>
                        <a:rPr lang="en-US" sz="1400" b="0">
                          <a:effectLst/>
                        </a:rPr>
                        <a:t>A collection of unique items of a specified type.</a:t>
                      </a:r>
                      <a:endParaRPr lang="en-US" sz="1400" b="0">
                        <a:effectLst/>
                        <a:latin typeface="Lato" panose="020F0502020204030203" pitchFamily="34" charset="0"/>
                      </a:endParaRPr>
                    </a:p>
                  </a:txBody>
                  <a:tcPr marL="36475" marR="36475" marT="36475" marB="36475" anchor="ctr"/>
                </a:tc>
                <a:extLst>
                  <a:ext uri="{0D108BD9-81ED-4DB2-BD59-A6C34878D82A}">
                    <a16:rowId xmlns:a16="http://schemas.microsoft.com/office/drawing/2014/main" xmlns="" val="1890274584"/>
                  </a:ext>
                </a:extLst>
              </a:tr>
              <a:tr h="230521">
                <a:tc>
                  <a:txBody>
                    <a:bodyPr/>
                    <a:lstStyle/>
                    <a:p>
                      <a:r>
                        <a:rPr lang="en-US" sz="1400" b="0">
                          <a:effectLst/>
                        </a:rPr>
                        <a:t>smallint</a:t>
                      </a:r>
                      <a:endParaRPr lang="en-US" sz="1400" b="0">
                        <a:effectLst/>
                        <a:latin typeface="Lato" panose="020F0502020204030203" pitchFamily="34" charset="0"/>
                      </a:endParaRPr>
                    </a:p>
                  </a:txBody>
                  <a:tcPr marL="36475" marR="36475" marT="36475" marB="36475" anchor="ctr"/>
                </a:tc>
                <a:tc>
                  <a:txBody>
                    <a:bodyPr/>
                    <a:lstStyle/>
                    <a:p>
                      <a:r>
                        <a:rPr lang="en-US" sz="1400" b="0">
                          <a:effectLst/>
                        </a:rPr>
                        <a:t>Short</a:t>
                      </a:r>
                      <a:endParaRPr lang="en-US" sz="1400" b="0">
                        <a:effectLst/>
                        <a:latin typeface="Lato" panose="020F0502020204030203" pitchFamily="34" charset="0"/>
                      </a:endParaRPr>
                    </a:p>
                  </a:txBody>
                  <a:tcPr marL="36475" marR="36475" marT="36475" marB="36475" anchor="ctr"/>
                </a:tc>
                <a:tc>
                  <a:txBody>
                    <a:bodyPr/>
                    <a:lstStyle/>
                    <a:p>
                      <a:r>
                        <a:rPr lang="en-US" sz="1400" b="0">
                          <a:effectLst/>
                        </a:rPr>
                        <a:t>16-bit integer.</a:t>
                      </a:r>
                      <a:endParaRPr lang="en-US" sz="1400" b="0">
                        <a:effectLst/>
                        <a:latin typeface="Lato" panose="020F0502020204030203" pitchFamily="34" charset="0"/>
                      </a:endParaRPr>
                    </a:p>
                  </a:txBody>
                  <a:tcPr marL="36475" marR="36475" marT="36475" marB="36475" anchor="ctr"/>
                </a:tc>
                <a:extLst>
                  <a:ext uri="{0D108BD9-81ED-4DB2-BD59-A6C34878D82A}">
                    <a16:rowId xmlns:a16="http://schemas.microsoft.com/office/drawing/2014/main" xmlns="" val="2779674777"/>
                  </a:ext>
                </a:extLst>
              </a:tr>
              <a:tr h="230521">
                <a:tc>
                  <a:txBody>
                    <a:bodyPr/>
                    <a:lstStyle/>
                    <a:p>
                      <a:r>
                        <a:rPr lang="en-US" sz="1400" b="0">
                          <a:effectLst/>
                        </a:rPr>
                        <a:t>text</a:t>
                      </a:r>
                      <a:endParaRPr lang="en-US" sz="1400" b="0">
                        <a:effectLst/>
                        <a:latin typeface="Lato" panose="020F0502020204030203" pitchFamily="34" charset="0"/>
                      </a:endParaRPr>
                    </a:p>
                  </a:txBody>
                  <a:tcPr marL="36475" marR="36475" marT="36475" marB="36475" anchor="ctr"/>
                </a:tc>
                <a:tc>
                  <a:txBody>
                    <a:bodyPr/>
                    <a:lstStyle/>
                    <a:p>
                      <a:r>
                        <a:rPr lang="en-US" sz="1400" b="0">
                          <a:effectLst/>
                        </a:rPr>
                        <a:t>String</a:t>
                      </a:r>
                      <a:endParaRPr lang="en-US" sz="1400" b="0">
                        <a:effectLst/>
                        <a:latin typeface="Lato" panose="020F0502020204030203" pitchFamily="34" charset="0"/>
                      </a:endParaRPr>
                    </a:p>
                  </a:txBody>
                  <a:tcPr marL="36475" marR="36475" marT="36475" marB="36475" anchor="ctr"/>
                </a:tc>
                <a:tc>
                  <a:txBody>
                    <a:bodyPr/>
                    <a:lstStyle/>
                    <a:p>
                      <a:r>
                        <a:rPr lang="en-US" sz="1400" b="0">
                          <a:effectLst/>
                        </a:rPr>
                        <a:t>UTF-8 character string.</a:t>
                      </a:r>
                      <a:endParaRPr lang="en-US" sz="1400" b="0">
                        <a:effectLst/>
                        <a:latin typeface="Lato" panose="020F0502020204030203" pitchFamily="34" charset="0"/>
                      </a:endParaRPr>
                    </a:p>
                  </a:txBody>
                  <a:tcPr marL="36475" marR="36475" marT="36475" marB="36475" anchor="ctr"/>
                </a:tc>
                <a:extLst>
                  <a:ext uri="{0D108BD9-81ED-4DB2-BD59-A6C34878D82A}">
                    <a16:rowId xmlns:a16="http://schemas.microsoft.com/office/drawing/2014/main" xmlns="" val="2042763022"/>
                  </a:ext>
                </a:extLst>
              </a:tr>
              <a:tr h="545664">
                <a:tc>
                  <a:txBody>
                    <a:bodyPr/>
                    <a:lstStyle/>
                    <a:p>
                      <a:r>
                        <a:rPr lang="en-US" sz="1400" b="0">
                          <a:effectLst/>
                        </a:rPr>
                        <a:t>time</a:t>
                      </a:r>
                      <a:endParaRPr lang="en-US" sz="1400" b="0">
                        <a:effectLst/>
                        <a:latin typeface="Lato" panose="020F0502020204030203" pitchFamily="34" charset="0"/>
                      </a:endParaRPr>
                    </a:p>
                  </a:txBody>
                  <a:tcPr marL="36475" marR="36475" marT="36475" marB="36475" anchor="ctr"/>
                </a:tc>
                <a:tc>
                  <a:txBody>
                    <a:bodyPr/>
                    <a:lstStyle/>
                    <a:p>
                      <a:r>
                        <a:rPr lang="en-US" sz="1400" b="0">
                          <a:effectLst/>
                        </a:rPr>
                        <a:t>Long</a:t>
                      </a:r>
                      <a:endParaRPr lang="en-US" sz="1400" b="0">
                        <a:effectLst/>
                        <a:latin typeface="Lato" panose="020F0502020204030203" pitchFamily="34" charset="0"/>
                      </a:endParaRPr>
                    </a:p>
                  </a:txBody>
                  <a:tcPr marL="36475" marR="36475" marT="36475" marB="36475" anchor="ctr"/>
                </a:tc>
                <a:tc>
                  <a:txBody>
                    <a:bodyPr/>
                    <a:lstStyle/>
                    <a:p>
                      <a:r>
                        <a:rPr lang="en-US" sz="1400" b="0" dirty="0">
                          <a:effectLst/>
                        </a:rPr>
                        <a:t>The current time in milliseconds elapsed since midnight of the current day.</a:t>
                      </a:r>
                      <a:endParaRPr lang="en-US" sz="1400" b="0" dirty="0">
                        <a:effectLst/>
                        <a:latin typeface="Lato" panose="020F0502020204030203" pitchFamily="34" charset="0"/>
                      </a:endParaRPr>
                    </a:p>
                  </a:txBody>
                  <a:tcPr marL="36475" marR="36475" marT="36475" marB="36475" anchor="ctr"/>
                </a:tc>
                <a:extLst>
                  <a:ext uri="{0D108BD9-81ED-4DB2-BD59-A6C34878D82A}">
                    <a16:rowId xmlns:a16="http://schemas.microsoft.com/office/drawing/2014/main" xmlns="" val="1799028309"/>
                  </a:ext>
                </a:extLst>
              </a:tr>
            </a:tbl>
          </a:graphicData>
        </a:graphic>
      </p:graphicFrame>
    </p:spTree>
    <p:extLst>
      <p:ext uri="{BB962C8B-B14F-4D97-AF65-F5344CB8AC3E}">
        <p14:creationId xmlns:p14="http://schemas.microsoft.com/office/powerpoint/2010/main" val="183825206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132</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Data types</a:t>
            </a:r>
            <a:endParaRPr lang="en-US" sz="3600" dirty="0"/>
          </a:p>
        </p:txBody>
      </p:sp>
      <p:graphicFrame>
        <p:nvGraphicFramePr>
          <p:cNvPr id="2" name="Table 1">
            <a:extLst>
              <a:ext uri="{FF2B5EF4-FFF2-40B4-BE49-F238E27FC236}">
                <a16:creationId xmlns:a16="http://schemas.microsoft.com/office/drawing/2014/main" xmlns="" id="{AAEABAB6-DB8D-49DD-B0F2-64C6367DE72D}"/>
              </a:ext>
            </a:extLst>
          </p:cNvPr>
          <p:cNvGraphicFramePr>
            <a:graphicFrameLocks noGrp="1"/>
          </p:cNvGraphicFramePr>
          <p:nvPr>
            <p:extLst>
              <p:ext uri="{D42A27DB-BD31-4B8C-83A1-F6EECF244321}">
                <p14:modId xmlns:p14="http://schemas.microsoft.com/office/powerpoint/2010/main" val="2253306447"/>
              </p:ext>
            </p:extLst>
          </p:nvPr>
        </p:nvGraphicFramePr>
        <p:xfrm>
          <a:off x="852145" y="1042839"/>
          <a:ext cx="7439709" cy="3538111"/>
        </p:xfrm>
        <a:graphic>
          <a:graphicData uri="http://schemas.openxmlformats.org/drawingml/2006/table">
            <a:tbl>
              <a:tblPr>
                <a:tableStyleId>{5DA37D80-6434-44D0-A028-1B22A696006F}</a:tableStyleId>
              </a:tblPr>
              <a:tblGrid>
                <a:gridCol w="1673885">
                  <a:extLst>
                    <a:ext uri="{9D8B030D-6E8A-4147-A177-3AD203B41FA5}">
                      <a16:colId xmlns:a16="http://schemas.microsoft.com/office/drawing/2014/main" xmlns="" val="3548424986"/>
                    </a:ext>
                  </a:extLst>
                </a:gridCol>
                <a:gridCol w="1657350">
                  <a:extLst>
                    <a:ext uri="{9D8B030D-6E8A-4147-A177-3AD203B41FA5}">
                      <a16:colId xmlns:a16="http://schemas.microsoft.com/office/drawing/2014/main" xmlns="" val="3928804022"/>
                    </a:ext>
                  </a:extLst>
                </a:gridCol>
                <a:gridCol w="4108474">
                  <a:extLst>
                    <a:ext uri="{9D8B030D-6E8A-4147-A177-3AD203B41FA5}">
                      <a16:colId xmlns:a16="http://schemas.microsoft.com/office/drawing/2014/main" xmlns="" val="1127354264"/>
                    </a:ext>
                  </a:extLst>
                </a:gridCol>
              </a:tblGrid>
              <a:tr h="896485">
                <a:tc>
                  <a:txBody>
                    <a:bodyPr/>
                    <a:lstStyle/>
                    <a:p>
                      <a:r>
                        <a:rPr lang="en-US" sz="1400" b="0" dirty="0">
                          <a:effectLst/>
                        </a:rPr>
                        <a:t>timestamp</a:t>
                      </a:r>
                      <a:endParaRPr lang="en-US" sz="1400" b="0" dirty="0">
                        <a:effectLst/>
                        <a:latin typeface="Lato" panose="020F0502020204030203" pitchFamily="34" charset="0"/>
                      </a:endParaRPr>
                    </a:p>
                  </a:txBody>
                  <a:tcPr marL="46498" marR="46498" marT="46498" marB="46498" anchor="ctr"/>
                </a:tc>
                <a:tc>
                  <a:txBody>
                    <a:bodyPr/>
                    <a:lstStyle/>
                    <a:p>
                      <a:r>
                        <a:rPr lang="en-US" sz="1400" b="0">
                          <a:effectLst/>
                        </a:rPr>
                        <a:t>java.util.Date</a:t>
                      </a:r>
                      <a:endParaRPr lang="en-US" sz="1400" b="0">
                        <a:effectLst/>
                        <a:latin typeface="Lato" panose="020F0502020204030203" pitchFamily="34" charset="0"/>
                      </a:endParaRPr>
                    </a:p>
                  </a:txBody>
                  <a:tcPr marL="46498" marR="46498" marT="46498" marB="46498" anchor="ctr"/>
                </a:tc>
                <a:tc>
                  <a:txBody>
                    <a:bodyPr/>
                    <a:lstStyle/>
                    <a:p>
                      <a:r>
                        <a:rPr lang="en-US" sz="1400" b="0">
                          <a:effectLst/>
                        </a:rPr>
                        <a:t>Date/time with milliseconds, can also be specified in CQL queries as strings (such as 2018-07-22 22:51:13.442).</a:t>
                      </a:r>
                      <a:endParaRPr lang="en-US" sz="1400" b="0">
                        <a:effectLst/>
                        <a:latin typeface="Lato" panose="020F0502020204030203" pitchFamily="34" charset="0"/>
                      </a:endParaRPr>
                    </a:p>
                  </a:txBody>
                  <a:tcPr marL="46498" marR="46498" marT="46498" marB="46498" anchor="ctr"/>
                </a:tc>
                <a:extLst>
                  <a:ext uri="{0D108BD9-81ED-4DB2-BD59-A6C34878D82A}">
                    <a16:rowId xmlns:a16="http://schemas.microsoft.com/office/drawing/2014/main" xmlns="" val="3341382848"/>
                  </a:ext>
                </a:extLst>
              </a:tr>
              <a:tr h="494741">
                <a:tc>
                  <a:txBody>
                    <a:bodyPr/>
                    <a:lstStyle/>
                    <a:p>
                      <a:r>
                        <a:rPr lang="en-US" sz="1400" b="0">
                          <a:effectLst/>
                        </a:rPr>
                        <a:t>timeuuid</a:t>
                      </a:r>
                      <a:endParaRPr lang="en-US" sz="1400" b="0">
                        <a:effectLst/>
                        <a:latin typeface="Lato" panose="020F0502020204030203" pitchFamily="34" charset="0"/>
                      </a:endParaRPr>
                    </a:p>
                  </a:txBody>
                  <a:tcPr marL="46498" marR="46498" marT="46498" marB="46498" anchor="ctr"/>
                </a:tc>
                <a:tc>
                  <a:txBody>
                    <a:bodyPr/>
                    <a:lstStyle/>
                    <a:p>
                      <a:r>
                        <a:rPr lang="en-US" sz="1400" b="0">
                          <a:effectLst/>
                        </a:rPr>
                        <a:t>java.util.UUID</a:t>
                      </a:r>
                      <a:endParaRPr lang="en-US" sz="1400" b="0">
                        <a:effectLst/>
                        <a:latin typeface="Lato" panose="020F0502020204030203" pitchFamily="34" charset="0"/>
                      </a:endParaRPr>
                    </a:p>
                  </a:txBody>
                  <a:tcPr marL="46498" marR="46498" marT="46498" marB="46498" anchor="ctr"/>
                </a:tc>
                <a:tc>
                  <a:txBody>
                    <a:bodyPr/>
                    <a:lstStyle/>
                    <a:p>
                      <a:r>
                        <a:rPr lang="en-US" sz="1400" b="0">
                          <a:effectLst/>
                        </a:rPr>
                        <a:t>Type 1 UUID (128-bit), used for storing times.</a:t>
                      </a:r>
                      <a:endParaRPr lang="en-US" sz="1400" b="0">
                        <a:effectLst/>
                        <a:latin typeface="Lato" panose="020F0502020204030203" pitchFamily="34" charset="0"/>
                      </a:endParaRPr>
                    </a:p>
                  </a:txBody>
                  <a:tcPr marL="46498" marR="46498" marT="46498" marB="46498" anchor="ctr"/>
                </a:tc>
                <a:extLst>
                  <a:ext uri="{0D108BD9-81ED-4DB2-BD59-A6C34878D82A}">
                    <a16:rowId xmlns:a16="http://schemas.microsoft.com/office/drawing/2014/main" xmlns="" val="3848735330"/>
                  </a:ext>
                </a:extLst>
              </a:tr>
              <a:tr h="293868">
                <a:tc>
                  <a:txBody>
                    <a:bodyPr/>
                    <a:lstStyle/>
                    <a:p>
                      <a:r>
                        <a:rPr lang="en-US" sz="1400" b="0">
                          <a:effectLst/>
                        </a:rPr>
                        <a:t>tinyint</a:t>
                      </a:r>
                      <a:endParaRPr lang="en-US" sz="1400" b="0">
                        <a:effectLst/>
                        <a:latin typeface="Lato" panose="020F0502020204030203" pitchFamily="34" charset="0"/>
                      </a:endParaRPr>
                    </a:p>
                  </a:txBody>
                  <a:tcPr marL="46498" marR="46498" marT="46498" marB="46498" anchor="ctr"/>
                </a:tc>
                <a:tc>
                  <a:txBody>
                    <a:bodyPr/>
                    <a:lstStyle/>
                    <a:p>
                      <a:r>
                        <a:rPr lang="en-US" sz="1400" b="0">
                          <a:effectLst/>
                        </a:rPr>
                        <a:t>Byte</a:t>
                      </a:r>
                      <a:endParaRPr lang="en-US" sz="1400" b="0">
                        <a:effectLst/>
                        <a:latin typeface="Lato" panose="020F0502020204030203" pitchFamily="34" charset="0"/>
                      </a:endParaRPr>
                    </a:p>
                  </a:txBody>
                  <a:tcPr marL="46498" marR="46498" marT="46498" marB="46498" anchor="ctr"/>
                </a:tc>
                <a:tc>
                  <a:txBody>
                    <a:bodyPr/>
                    <a:lstStyle/>
                    <a:p>
                      <a:r>
                        <a:rPr lang="en-US" sz="1400" b="0">
                          <a:effectLst/>
                        </a:rPr>
                        <a:t>8-bit integer.</a:t>
                      </a:r>
                      <a:endParaRPr lang="en-US" sz="1400" b="0">
                        <a:effectLst/>
                        <a:latin typeface="Lato" panose="020F0502020204030203" pitchFamily="34" charset="0"/>
                      </a:endParaRPr>
                    </a:p>
                  </a:txBody>
                  <a:tcPr marL="46498" marR="46498" marT="46498" marB="46498" anchor="ctr"/>
                </a:tc>
                <a:extLst>
                  <a:ext uri="{0D108BD9-81ED-4DB2-BD59-A6C34878D82A}">
                    <a16:rowId xmlns:a16="http://schemas.microsoft.com/office/drawing/2014/main" xmlns="" val="3714761678"/>
                  </a:ext>
                </a:extLst>
              </a:tr>
              <a:tr h="494741">
                <a:tc>
                  <a:txBody>
                    <a:bodyPr/>
                    <a:lstStyle/>
                    <a:p>
                      <a:r>
                        <a:rPr lang="en-US" sz="1400" b="0">
                          <a:effectLst/>
                        </a:rPr>
                        <a:t>tuple</a:t>
                      </a:r>
                      <a:endParaRPr lang="en-US" sz="1400" b="0">
                        <a:effectLst/>
                        <a:latin typeface="Lato" panose="020F0502020204030203" pitchFamily="34" charset="0"/>
                      </a:endParaRPr>
                    </a:p>
                  </a:txBody>
                  <a:tcPr marL="46498" marR="46498" marT="46498" marB="46498" anchor="ctr"/>
                </a:tc>
                <a:tc>
                  <a:txBody>
                    <a:bodyPr/>
                    <a:lstStyle/>
                    <a:p>
                      <a:r>
                        <a:rPr lang="en-US" sz="1400" b="0">
                          <a:effectLst/>
                        </a:rPr>
                        <a:t>com.datastax.driver.core.TupleValue</a:t>
                      </a:r>
                      <a:endParaRPr lang="en-US" sz="1400" b="0">
                        <a:effectLst/>
                        <a:latin typeface="Lato" panose="020F0502020204030203" pitchFamily="34" charset="0"/>
                      </a:endParaRPr>
                    </a:p>
                  </a:txBody>
                  <a:tcPr marL="46498" marR="46498" marT="46498" marB="46498" anchor="ctr"/>
                </a:tc>
                <a:tc>
                  <a:txBody>
                    <a:bodyPr/>
                    <a:lstStyle/>
                    <a:p>
                      <a:r>
                        <a:rPr lang="en-US" sz="1400" b="0">
                          <a:effectLst/>
                        </a:rPr>
                        <a:t>A tuple type, consisting of a collection of 2 to 3 values.</a:t>
                      </a:r>
                      <a:endParaRPr lang="en-US" sz="1400" b="0">
                        <a:effectLst/>
                        <a:latin typeface="Lato" panose="020F0502020204030203" pitchFamily="34" charset="0"/>
                      </a:endParaRPr>
                    </a:p>
                  </a:txBody>
                  <a:tcPr marL="46498" marR="46498" marT="46498" marB="46498" anchor="ctr"/>
                </a:tc>
                <a:extLst>
                  <a:ext uri="{0D108BD9-81ED-4DB2-BD59-A6C34878D82A}">
                    <a16:rowId xmlns:a16="http://schemas.microsoft.com/office/drawing/2014/main" xmlns="" val="541439786"/>
                  </a:ext>
                </a:extLst>
              </a:tr>
              <a:tr h="494741">
                <a:tc>
                  <a:txBody>
                    <a:bodyPr/>
                    <a:lstStyle/>
                    <a:p>
                      <a:r>
                        <a:rPr lang="en-US" sz="1400" b="0">
                          <a:effectLst/>
                        </a:rPr>
                        <a:t>uuid</a:t>
                      </a:r>
                      <a:endParaRPr lang="en-US" sz="1400" b="0">
                        <a:effectLst/>
                        <a:latin typeface="Lato" panose="020F0502020204030203" pitchFamily="34" charset="0"/>
                      </a:endParaRPr>
                    </a:p>
                  </a:txBody>
                  <a:tcPr marL="46498" marR="46498" marT="46498" marB="46498" anchor="ctr"/>
                </a:tc>
                <a:tc>
                  <a:txBody>
                    <a:bodyPr/>
                    <a:lstStyle/>
                    <a:p>
                      <a:r>
                        <a:rPr lang="en-US" sz="1400" b="0">
                          <a:effectLst/>
                        </a:rPr>
                        <a:t>java.util.UUID</a:t>
                      </a:r>
                      <a:endParaRPr lang="en-US" sz="1400" b="0">
                        <a:effectLst/>
                        <a:latin typeface="Lato" panose="020F0502020204030203" pitchFamily="34" charset="0"/>
                      </a:endParaRPr>
                    </a:p>
                  </a:txBody>
                  <a:tcPr marL="46498" marR="46498" marT="46498" marB="46498" anchor="ctr"/>
                </a:tc>
                <a:tc>
                  <a:txBody>
                    <a:bodyPr/>
                    <a:lstStyle/>
                    <a:p>
                      <a:r>
                        <a:rPr lang="en-US" sz="1400" b="0">
                          <a:effectLst/>
                        </a:rPr>
                        <a:t>Type 4 (randomly-generated) UUID.</a:t>
                      </a:r>
                      <a:endParaRPr lang="en-US" sz="1400" b="0">
                        <a:effectLst/>
                        <a:latin typeface="Lato" panose="020F0502020204030203" pitchFamily="34" charset="0"/>
                      </a:endParaRPr>
                    </a:p>
                  </a:txBody>
                  <a:tcPr marL="46498" marR="46498" marT="46498" marB="46498" anchor="ctr"/>
                </a:tc>
                <a:extLst>
                  <a:ext uri="{0D108BD9-81ED-4DB2-BD59-A6C34878D82A}">
                    <a16:rowId xmlns:a16="http://schemas.microsoft.com/office/drawing/2014/main" xmlns="" val="802650513"/>
                  </a:ext>
                </a:extLst>
              </a:tr>
              <a:tr h="293868">
                <a:tc>
                  <a:txBody>
                    <a:bodyPr/>
                    <a:lstStyle/>
                    <a:p>
                      <a:r>
                        <a:rPr lang="en-US" sz="1400" b="0">
                          <a:effectLst/>
                        </a:rPr>
                        <a:t>varchar</a:t>
                      </a:r>
                      <a:endParaRPr lang="en-US" sz="1400" b="0">
                        <a:effectLst/>
                        <a:latin typeface="Lato" panose="020F0502020204030203" pitchFamily="34" charset="0"/>
                      </a:endParaRPr>
                    </a:p>
                  </a:txBody>
                  <a:tcPr marL="46498" marR="46498" marT="46498" marB="46498" anchor="ctr"/>
                </a:tc>
                <a:tc>
                  <a:txBody>
                    <a:bodyPr/>
                    <a:lstStyle/>
                    <a:p>
                      <a:r>
                        <a:rPr lang="en-US" sz="1400" b="0">
                          <a:effectLst/>
                        </a:rPr>
                        <a:t>String</a:t>
                      </a:r>
                      <a:endParaRPr lang="en-US" sz="1400" b="0">
                        <a:effectLst/>
                        <a:latin typeface="Lato" panose="020F0502020204030203" pitchFamily="34" charset="0"/>
                      </a:endParaRPr>
                    </a:p>
                  </a:txBody>
                  <a:tcPr marL="46498" marR="46498" marT="46498" marB="46498" anchor="ctr"/>
                </a:tc>
                <a:tc>
                  <a:txBody>
                    <a:bodyPr/>
                    <a:lstStyle/>
                    <a:p>
                      <a:r>
                        <a:rPr lang="en-US" sz="1400" b="0">
                          <a:effectLst/>
                        </a:rPr>
                        <a:t>UTF-8 character string.</a:t>
                      </a:r>
                      <a:endParaRPr lang="en-US" sz="1400" b="0">
                        <a:effectLst/>
                        <a:latin typeface="Lato" panose="020F0502020204030203" pitchFamily="34" charset="0"/>
                      </a:endParaRPr>
                    </a:p>
                  </a:txBody>
                  <a:tcPr marL="46498" marR="46498" marT="46498" marB="46498" anchor="ctr"/>
                </a:tc>
                <a:extLst>
                  <a:ext uri="{0D108BD9-81ED-4DB2-BD59-A6C34878D82A}">
                    <a16:rowId xmlns:a16="http://schemas.microsoft.com/office/drawing/2014/main" xmlns="" val="580054665"/>
                  </a:ext>
                </a:extLst>
              </a:tr>
              <a:tr h="293868">
                <a:tc>
                  <a:txBody>
                    <a:bodyPr/>
                    <a:lstStyle/>
                    <a:p>
                      <a:r>
                        <a:rPr lang="en-US" sz="1400" b="0" dirty="0" err="1">
                          <a:effectLst/>
                        </a:rPr>
                        <a:t>varint</a:t>
                      </a:r>
                      <a:endParaRPr lang="en-US" sz="1400" b="0" dirty="0">
                        <a:effectLst/>
                        <a:latin typeface="Lato" panose="020F0502020204030203" pitchFamily="34" charset="0"/>
                      </a:endParaRPr>
                    </a:p>
                  </a:txBody>
                  <a:tcPr marL="46498" marR="46498" marT="46498" marB="46498" anchor="ctr"/>
                </a:tc>
                <a:tc>
                  <a:txBody>
                    <a:bodyPr/>
                    <a:lstStyle/>
                    <a:p>
                      <a:r>
                        <a:rPr lang="en-US" sz="1400" b="0">
                          <a:effectLst/>
                        </a:rPr>
                        <a:t>java.math.BigInteger</a:t>
                      </a:r>
                      <a:endParaRPr lang="en-US" sz="1400" b="0">
                        <a:effectLst/>
                        <a:latin typeface="Lato" panose="020F0502020204030203" pitchFamily="34" charset="0"/>
                      </a:endParaRPr>
                    </a:p>
                  </a:txBody>
                  <a:tcPr marL="46498" marR="46498" marT="46498" marB="46498" anchor="ctr"/>
                </a:tc>
                <a:tc>
                  <a:txBody>
                    <a:bodyPr/>
                    <a:lstStyle/>
                    <a:p>
                      <a:r>
                        <a:rPr lang="en-US" sz="1400" b="0" dirty="0">
                          <a:effectLst/>
                        </a:rPr>
                        <a:t>Arbitrary precision integer.</a:t>
                      </a:r>
                      <a:endParaRPr lang="en-US" sz="1400" b="0" dirty="0">
                        <a:effectLst/>
                        <a:latin typeface="Lato" panose="020F0502020204030203" pitchFamily="34" charset="0"/>
                      </a:endParaRPr>
                    </a:p>
                  </a:txBody>
                  <a:tcPr marL="46498" marR="46498" marT="46498" marB="46498" anchor="ctr"/>
                </a:tc>
                <a:extLst>
                  <a:ext uri="{0D108BD9-81ED-4DB2-BD59-A6C34878D82A}">
                    <a16:rowId xmlns:a16="http://schemas.microsoft.com/office/drawing/2014/main" xmlns="" val="1298562225"/>
                  </a:ext>
                </a:extLst>
              </a:tr>
            </a:tbl>
          </a:graphicData>
        </a:graphic>
      </p:graphicFrame>
    </p:spTree>
    <p:extLst>
      <p:ext uri="{BB962C8B-B14F-4D97-AF65-F5344CB8AC3E}">
        <p14:creationId xmlns:p14="http://schemas.microsoft.com/office/powerpoint/2010/main" val="210274822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133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Type conversion</a:t>
            </a:r>
            <a:endParaRPr lang="en-US" sz="3600" dirty="0"/>
          </a:p>
        </p:txBody>
      </p:sp>
      <p:graphicFrame>
        <p:nvGraphicFramePr>
          <p:cNvPr id="2" name="Table 1">
            <a:extLst>
              <a:ext uri="{FF2B5EF4-FFF2-40B4-BE49-F238E27FC236}">
                <a16:creationId xmlns:a16="http://schemas.microsoft.com/office/drawing/2014/main" xmlns="" id="{A506358A-5C53-449B-B228-8837EDA6A3D0}"/>
              </a:ext>
            </a:extLst>
          </p:cNvPr>
          <p:cNvGraphicFramePr>
            <a:graphicFrameLocks noGrp="1"/>
          </p:cNvGraphicFramePr>
          <p:nvPr>
            <p:extLst>
              <p:ext uri="{D42A27DB-BD31-4B8C-83A1-F6EECF244321}">
                <p14:modId xmlns:p14="http://schemas.microsoft.com/office/powerpoint/2010/main" val="2530182219"/>
              </p:ext>
            </p:extLst>
          </p:nvPr>
        </p:nvGraphicFramePr>
        <p:xfrm>
          <a:off x="762000" y="999392"/>
          <a:ext cx="7620000" cy="3695700"/>
        </p:xfrm>
        <a:graphic>
          <a:graphicData uri="http://schemas.openxmlformats.org/drawingml/2006/table">
            <a:tbl>
              <a:tblPr>
                <a:tableStyleId>{5DA37D80-6434-44D0-A028-1B22A696006F}</a:tableStyleId>
              </a:tblPr>
              <a:tblGrid>
                <a:gridCol w="3810000">
                  <a:extLst>
                    <a:ext uri="{9D8B030D-6E8A-4147-A177-3AD203B41FA5}">
                      <a16:colId xmlns:a16="http://schemas.microsoft.com/office/drawing/2014/main" xmlns="" val="3498963682"/>
                    </a:ext>
                  </a:extLst>
                </a:gridCol>
                <a:gridCol w="3810000">
                  <a:extLst>
                    <a:ext uri="{9D8B030D-6E8A-4147-A177-3AD203B41FA5}">
                      <a16:colId xmlns:a16="http://schemas.microsoft.com/office/drawing/2014/main" xmlns="" val="2255222705"/>
                    </a:ext>
                  </a:extLst>
                </a:gridCol>
              </a:tblGrid>
              <a:tr h="0">
                <a:tc>
                  <a:txBody>
                    <a:bodyPr/>
                    <a:lstStyle/>
                    <a:p>
                      <a:r>
                        <a:rPr lang="en-US" sz="1800" b="1">
                          <a:effectLst/>
                        </a:rPr>
                        <a:t>Starting type</a:t>
                      </a:r>
                      <a:endParaRPr lang="en-US" sz="1800" b="0">
                        <a:effectLst/>
                        <a:latin typeface="Lato" panose="020F0502020204030203" pitchFamily="34" charset="0"/>
                      </a:endParaRPr>
                    </a:p>
                  </a:txBody>
                  <a:tcPr marL="47625" marR="47625" marT="47625" marB="47625" anchor="ctr"/>
                </a:tc>
                <a:tc>
                  <a:txBody>
                    <a:bodyPr/>
                    <a:lstStyle/>
                    <a:p>
                      <a:r>
                        <a:rPr lang="en-US" sz="1800" b="1">
                          <a:effectLst/>
                        </a:rPr>
                        <a:t>Compatible types</a:t>
                      </a:r>
                      <a:endParaRPr lang="en-US" sz="1800" b="0">
                        <a:effectLst/>
                        <a:latin typeface="Lato" panose="020F0502020204030203" pitchFamily="34" charset="0"/>
                      </a:endParaRPr>
                    </a:p>
                  </a:txBody>
                  <a:tcPr marL="47625" marR="47625" marT="47625" marB="47625" anchor="ctr"/>
                </a:tc>
                <a:extLst>
                  <a:ext uri="{0D108BD9-81ED-4DB2-BD59-A6C34878D82A}">
                    <a16:rowId xmlns:a16="http://schemas.microsoft.com/office/drawing/2014/main" xmlns="" val="2389510403"/>
                  </a:ext>
                </a:extLst>
              </a:tr>
              <a:tr h="0">
                <a:tc>
                  <a:txBody>
                    <a:bodyPr/>
                    <a:lstStyle/>
                    <a:p>
                      <a:r>
                        <a:rPr lang="en-US" sz="1800" b="0">
                          <a:effectLst/>
                        </a:rPr>
                        <a:t>ascii</a:t>
                      </a:r>
                      <a:endParaRPr lang="en-US" sz="1800" b="0">
                        <a:effectLst/>
                        <a:latin typeface="Lato" panose="020F0502020204030203" pitchFamily="34" charset="0"/>
                      </a:endParaRPr>
                    </a:p>
                  </a:txBody>
                  <a:tcPr marL="47625" marR="47625" marT="47625" marB="47625" anchor="ctr"/>
                </a:tc>
                <a:tc>
                  <a:txBody>
                    <a:bodyPr/>
                    <a:lstStyle/>
                    <a:p>
                      <a:r>
                        <a:rPr lang="en-US" sz="1800" b="0">
                          <a:effectLst/>
                        </a:rPr>
                        <a:t>text, varchar</a:t>
                      </a:r>
                      <a:endParaRPr lang="en-US" sz="1800" b="0">
                        <a:effectLst/>
                        <a:latin typeface="Lato" panose="020F0502020204030203" pitchFamily="34" charset="0"/>
                      </a:endParaRPr>
                    </a:p>
                  </a:txBody>
                  <a:tcPr marL="47625" marR="47625" marT="47625" marB="47625" anchor="ctr"/>
                </a:tc>
                <a:extLst>
                  <a:ext uri="{0D108BD9-81ED-4DB2-BD59-A6C34878D82A}">
                    <a16:rowId xmlns:a16="http://schemas.microsoft.com/office/drawing/2014/main" xmlns="" val="4155816436"/>
                  </a:ext>
                </a:extLst>
              </a:tr>
              <a:tr h="0">
                <a:tc>
                  <a:txBody>
                    <a:bodyPr/>
                    <a:lstStyle/>
                    <a:p>
                      <a:r>
                        <a:rPr lang="en-US" sz="1800" b="0">
                          <a:effectLst/>
                        </a:rPr>
                        <a:t>bigint</a:t>
                      </a:r>
                      <a:endParaRPr lang="en-US" sz="1800" b="0">
                        <a:effectLst/>
                        <a:latin typeface="Lato" panose="020F0502020204030203" pitchFamily="34" charset="0"/>
                      </a:endParaRPr>
                    </a:p>
                  </a:txBody>
                  <a:tcPr marL="47625" marR="47625" marT="47625" marB="47625" anchor="ctr"/>
                </a:tc>
                <a:tc>
                  <a:txBody>
                    <a:bodyPr/>
                    <a:lstStyle/>
                    <a:p>
                      <a:r>
                        <a:rPr lang="en-US" sz="1800" b="0">
                          <a:effectLst/>
                        </a:rPr>
                        <a:t>timestamp, varint</a:t>
                      </a:r>
                      <a:endParaRPr lang="en-US" sz="1800" b="0">
                        <a:effectLst/>
                        <a:latin typeface="Lato" panose="020F0502020204030203" pitchFamily="34" charset="0"/>
                      </a:endParaRPr>
                    </a:p>
                  </a:txBody>
                  <a:tcPr marL="47625" marR="47625" marT="47625" marB="47625" anchor="ctr"/>
                </a:tc>
                <a:extLst>
                  <a:ext uri="{0D108BD9-81ED-4DB2-BD59-A6C34878D82A}">
                    <a16:rowId xmlns:a16="http://schemas.microsoft.com/office/drawing/2014/main" xmlns="" val="4210708949"/>
                  </a:ext>
                </a:extLst>
              </a:tr>
              <a:tr h="0">
                <a:tc>
                  <a:txBody>
                    <a:bodyPr/>
                    <a:lstStyle/>
                    <a:p>
                      <a:r>
                        <a:rPr lang="en-US" sz="1800" b="0">
                          <a:effectLst/>
                        </a:rPr>
                        <a:t>date</a:t>
                      </a:r>
                      <a:endParaRPr lang="en-US" sz="1800" b="0">
                        <a:effectLst/>
                        <a:latin typeface="Lato" panose="020F0502020204030203" pitchFamily="34" charset="0"/>
                      </a:endParaRPr>
                    </a:p>
                  </a:txBody>
                  <a:tcPr marL="47625" marR="47625" marT="47625" marB="47625" anchor="ctr"/>
                </a:tc>
                <a:tc>
                  <a:txBody>
                    <a:bodyPr/>
                    <a:lstStyle/>
                    <a:p>
                      <a:r>
                        <a:rPr lang="en-US" sz="1800" b="0">
                          <a:effectLst/>
                        </a:rPr>
                        <a:t>timestamp</a:t>
                      </a:r>
                      <a:endParaRPr lang="en-US" sz="1800" b="0">
                        <a:effectLst/>
                        <a:latin typeface="Lato" panose="020F0502020204030203" pitchFamily="34" charset="0"/>
                      </a:endParaRPr>
                    </a:p>
                  </a:txBody>
                  <a:tcPr marL="47625" marR="47625" marT="47625" marB="47625" anchor="ctr"/>
                </a:tc>
                <a:extLst>
                  <a:ext uri="{0D108BD9-81ED-4DB2-BD59-A6C34878D82A}">
                    <a16:rowId xmlns:a16="http://schemas.microsoft.com/office/drawing/2014/main" xmlns="" val="2033644508"/>
                  </a:ext>
                </a:extLst>
              </a:tr>
              <a:tr h="0">
                <a:tc>
                  <a:txBody>
                    <a:bodyPr/>
                    <a:lstStyle/>
                    <a:p>
                      <a:r>
                        <a:rPr lang="en-US" sz="1800" b="0">
                          <a:effectLst/>
                        </a:rPr>
                        <a:t>int</a:t>
                      </a:r>
                      <a:endParaRPr lang="en-US" sz="1800" b="0">
                        <a:effectLst/>
                        <a:latin typeface="Lato" panose="020F0502020204030203" pitchFamily="34" charset="0"/>
                      </a:endParaRPr>
                    </a:p>
                  </a:txBody>
                  <a:tcPr marL="47625" marR="47625" marT="47625" marB="47625" anchor="ctr"/>
                </a:tc>
                <a:tc>
                  <a:txBody>
                    <a:bodyPr/>
                    <a:lstStyle/>
                    <a:p>
                      <a:r>
                        <a:rPr lang="en-US" sz="1800" b="0">
                          <a:effectLst/>
                        </a:rPr>
                        <a:t>bigint</a:t>
                      </a:r>
                      <a:endParaRPr lang="en-US" sz="1800" b="0">
                        <a:effectLst/>
                        <a:latin typeface="Lato" panose="020F0502020204030203" pitchFamily="34" charset="0"/>
                      </a:endParaRPr>
                    </a:p>
                  </a:txBody>
                  <a:tcPr marL="47625" marR="47625" marT="47625" marB="47625" anchor="ctr"/>
                </a:tc>
                <a:extLst>
                  <a:ext uri="{0D108BD9-81ED-4DB2-BD59-A6C34878D82A}">
                    <a16:rowId xmlns:a16="http://schemas.microsoft.com/office/drawing/2014/main" xmlns="" val="665515201"/>
                  </a:ext>
                </a:extLst>
              </a:tr>
              <a:tr h="0">
                <a:tc>
                  <a:txBody>
                    <a:bodyPr/>
                    <a:lstStyle/>
                    <a:p>
                      <a:r>
                        <a:rPr lang="en-US" sz="1800" b="0">
                          <a:effectLst/>
                        </a:rPr>
                        <a:t>text</a:t>
                      </a:r>
                      <a:endParaRPr lang="en-US" sz="1800" b="0">
                        <a:effectLst/>
                        <a:latin typeface="Lato" panose="020F0502020204030203" pitchFamily="34" charset="0"/>
                      </a:endParaRPr>
                    </a:p>
                  </a:txBody>
                  <a:tcPr marL="47625" marR="47625" marT="47625" marB="47625" anchor="ctr"/>
                </a:tc>
                <a:tc>
                  <a:txBody>
                    <a:bodyPr/>
                    <a:lstStyle/>
                    <a:p>
                      <a:r>
                        <a:rPr lang="en-US" sz="1800" b="0">
                          <a:effectLst/>
                        </a:rPr>
                        <a:t>varchar</a:t>
                      </a:r>
                      <a:endParaRPr lang="en-US" sz="1800" b="0">
                        <a:effectLst/>
                        <a:latin typeface="Lato" panose="020F0502020204030203" pitchFamily="34" charset="0"/>
                      </a:endParaRPr>
                    </a:p>
                  </a:txBody>
                  <a:tcPr marL="47625" marR="47625" marT="47625" marB="47625" anchor="ctr"/>
                </a:tc>
                <a:extLst>
                  <a:ext uri="{0D108BD9-81ED-4DB2-BD59-A6C34878D82A}">
                    <a16:rowId xmlns:a16="http://schemas.microsoft.com/office/drawing/2014/main" xmlns="" val="1261365097"/>
                  </a:ext>
                </a:extLst>
              </a:tr>
              <a:tr h="0">
                <a:tc>
                  <a:txBody>
                    <a:bodyPr/>
                    <a:lstStyle/>
                    <a:p>
                      <a:r>
                        <a:rPr lang="en-US" sz="1800" b="0">
                          <a:effectLst/>
                        </a:rPr>
                        <a:t>time</a:t>
                      </a:r>
                      <a:endParaRPr lang="en-US" sz="1800" b="0">
                        <a:effectLst/>
                        <a:latin typeface="Lato" panose="020F0502020204030203" pitchFamily="34" charset="0"/>
                      </a:endParaRPr>
                    </a:p>
                  </a:txBody>
                  <a:tcPr marL="47625" marR="47625" marT="47625" marB="47625" anchor="ctr"/>
                </a:tc>
                <a:tc>
                  <a:txBody>
                    <a:bodyPr/>
                    <a:lstStyle/>
                    <a:p>
                      <a:r>
                        <a:rPr lang="en-US" sz="1800" b="0">
                          <a:effectLst/>
                        </a:rPr>
                        <a:t>bigint</a:t>
                      </a:r>
                      <a:endParaRPr lang="en-US" sz="1800" b="0">
                        <a:effectLst/>
                        <a:latin typeface="Lato" panose="020F0502020204030203" pitchFamily="34" charset="0"/>
                      </a:endParaRPr>
                    </a:p>
                  </a:txBody>
                  <a:tcPr marL="47625" marR="47625" marT="47625" marB="47625" anchor="ctr"/>
                </a:tc>
                <a:extLst>
                  <a:ext uri="{0D108BD9-81ED-4DB2-BD59-A6C34878D82A}">
                    <a16:rowId xmlns:a16="http://schemas.microsoft.com/office/drawing/2014/main" xmlns="" val="2019011585"/>
                  </a:ext>
                </a:extLst>
              </a:tr>
              <a:tr h="0">
                <a:tc>
                  <a:txBody>
                    <a:bodyPr/>
                    <a:lstStyle/>
                    <a:p>
                      <a:r>
                        <a:rPr lang="en-US" sz="1800" b="0">
                          <a:effectLst/>
                        </a:rPr>
                        <a:t>timestamp</a:t>
                      </a:r>
                      <a:endParaRPr lang="en-US" sz="1800" b="0">
                        <a:effectLst/>
                        <a:latin typeface="Lato" panose="020F0502020204030203" pitchFamily="34" charset="0"/>
                      </a:endParaRPr>
                    </a:p>
                  </a:txBody>
                  <a:tcPr marL="47625" marR="47625" marT="47625" marB="47625" anchor="ctr"/>
                </a:tc>
                <a:tc>
                  <a:txBody>
                    <a:bodyPr/>
                    <a:lstStyle/>
                    <a:p>
                      <a:r>
                        <a:rPr lang="en-US" sz="1800" b="0">
                          <a:effectLst/>
                        </a:rPr>
                        <a:t>bigint, varint, date</a:t>
                      </a:r>
                      <a:endParaRPr lang="en-US" sz="1800" b="0">
                        <a:effectLst/>
                        <a:latin typeface="Lato" panose="020F0502020204030203" pitchFamily="34" charset="0"/>
                      </a:endParaRPr>
                    </a:p>
                  </a:txBody>
                  <a:tcPr marL="47625" marR="47625" marT="47625" marB="47625" anchor="ctr"/>
                </a:tc>
                <a:extLst>
                  <a:ext uri="{0D108BD9-81ED-4DB2-BD59-A6C34878D82A}">
                    <a16:rowId xmlns:a16="http://schemas.microsoft.com/office/drawing/2014/main" xmlns="" val="392492937"/>
                  </a:ext>
                </a:extLst>
              </a:tr>
              <a:tr h="0">
                <a:tc>
                  <a:txBody>
                    <a:bodyPr/>
                    <a:lstStyle/>
                    <a:p>
                      <a:r>
                        <a:rPr lang="en-US" sz="1800" b="0">
                          <a:effectLst/>
                        </a:rPr>
                        <a:t>timeuuid</a:t>
                      </a:r>
                      <a:endParaRPr lang="en-US" sz="1800" b="0">
                        <a:effectLst/>
                        <a:latin typeface="Lato" panose="020F0502020204030203" pitchFamily="34" charset="0"/>
                      </a:endParaRPr>
                    </a:p>
                  </a:txBody>
                  <a:tcPr marL="47625" marR="47625" marT="47625" marB="47625" anchor="ctr"/>
                </a:tc>
                <a:tc>
                  <a:txBody>
                    <a:bodyPr/>
                    <a:lstStyle/>
                    <a:p>
                      <a:r>
                        <a:rPr lang="en-US" sz="1800" b="0">
                          <a:effectLst/>
                        </a:rPr>
                        <a:t>UUID</a:t>
                      </a:r>
                      <a:endParaRPr lang="en-US" sz="1800" b="0">
                        <a:effectLst/>
                        <a:latin typeface="Lato" panose="020F0502020204030203" pitchFamily="34" charset="0"/>
                      </a:endParaRPr>
                    </a:p>
                  </a:txBody>
                  <a:tcPr marL="47625" marR="47625" marT="47625" marB="47625" anchor="ctr"/>
                </a:tc>
                <a:extLst>
                  <a:ext uri="{0D108BD9-81ED-4DB2-BD59-A6C34878D82A}">
                    <a16:rowId xmlns:a16="http://schemas.microsoft.com/office/drawing/2014/main" xmlns="" val="2440854166"/>
                  </a:ext>
                </a:extLst>
              </a:tr>
              <a:tr h="0">
                <a:tc>
                  <a:txBody>
                    <a:bodyPr/>
                    <a:lstStyle/>
                    <a:p>
                      <a:r>
                        <a:rPr lang="en-US" sz="1800" b="0">
                          <a:effectLst/>
                        </a:rPr>
                        <a:t>varchar</a:t>
                      </a:r>
                      <a:endParaRPr lang="en-US" sz="1800" b="0">
                        <a:effectLst/>
                        <a:latin typeface="Lato" panose="020F0502020204030203" pitchFamily="34" charset="0"/>
                      </a:endParaRPr>
                    </a:p>
                  </a:txBody>
                  <a:tcPr marL="47625" marR="47625" marT="47625" marB="47625" anchor="ctr"/>
                </a:tc>
                <a:tc>
                  <a:txBody>
                    <a:bodyPr/>
                    <a:lstStyle/>
                    <a:p>
                      <a:r>
                        <a:rPr lang="en-US" sz="1800" b="0" dirty="0">
                          <a:effectLst/>
                        </a:rPr>
                        <a:t>text</a:t>
                      </a:r>
                      <a:endParaRPr lang="en-US" sz="1800" b="0" dirty="0">
                        <a:effectLst/>
                        <a:latin typeface="Lato" panose="020F0502020204030203" pitchFamily="34" charset="0"/>
                      </a:endParaRPr>
                    </a:p>
                  </a:txBody>
                  <a:tcPr marL="47625" marR="47625" marT="47625" marB="47625" anchor="ctr"/>
                </a:tc>
                <a:extLst>
                  <a:ext uri="{0D108BD9-81ED-4DB2-BD59-A6C34878D82A}">
                    <a16:rowId xmlns:a16="http://schemas.microsoft.com/office/drawing/2014/main" xmlns="" val="4207571164"/>
                  </a:ext>
                </a:extLst>
              </a:tr>
            </a:tbl>
          </a:graphicData>
        </a:graphic>
      </p:graphicFrame>
    </p:spTree>
    <p:extLst>
      <p:ext uri="{BB962C8B-B14F-4D97-AF65-F5344CB8AC3E}">
        <p14:creationId xmlns:p14="http://schemas.microsoft.com/office/powerpoint/2010/main" val="26092628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134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The primary key</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 most important part of designing your data model is how you define the primary key of your tables.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As mentioned previously in this lesson, primary keys are built at table-creation time, and have the following options:</a:t>
            </a:r>
          </a:p>
          <a:p>
            <a:pPr marL="342900" indent="-342900">
              <a:buFont typeface="Arial" panose="020B0604020202020204" pitchFamily="34" charset="0"/>
              <a:buChar char="•"/>
            </a:pPr>
            <a:endParaRPr lang="en-US" sz="2400" dirty="0"/>
          </a:p>
          <a:p>
            <a:r>
              <a:rPr lang="en-US" sz="2400" dirty="0">
                <a:solidFill>
                  <a:srgbClr val="ED7D31"/>
                </a:solidFill>
              </a:rPr>
              <a:t>PRIMARY KEY ((&lt;</a:t>
            </a:r>
            <a:r>
              <a:rPr lang="en-US" sz="2400" dirty="0" err="1">
                <a:solidFill>
                  <a:srgbClr val="ED7D31"/>
                </a:solidFill>
              </a:rPr>
              <a:t>partition_key</a:t>
            </a:r>
            <a:r>
              <a:rPr lang="en-US" sz="2400" dirty="0">
                <a:solidFill>
                  <a:srgbClr val="ED7D31"/>
                </a:solidFill>
              </a:rPr>
              <a:t>&gt;[,additional &lt;</a:t>
            </a:r>
            <a:r>
              <a:rPr lang="en-US" sz="2400" dirty="0" err="1">
                <a:solidFill>
                  <a:srgbClr val="ED7D31"/>
                </a:solidFill>
              </a:rPr>
              <a:t>partition_key</a:t>
            </a:r>
            <a:r>
              <a:rPr lang="en-US" sz="2400" dirty="0">
                <a:solidFill>
                  <a:srgbClr val="ED7D31"/>
                </a:solidFill>
              </a:rPr>
              <a:t>&gt;])[,&lt;</a:t>
            </a:r>
            <a:r>
              <a:rPr lang="en-US" sz="2400" dirty="0" err="1">
                <a:solidFill>
                  <a:srgbClr val="ED7D31"/>
                </a:solidFill>
              </a:rPr>
              <a:t>clustering_keys</a:t>
            </a:r>
            <a:r>
              <a:rPr lang="en-US" sz="2400" dirty="0">
                <a:solidFill>
                  <a:srgbClr val="ED7D31"/>
                </a:solidFill>
              </a:rPr>
              <a:t>])</a:t>
            </a:r>
          </a:p>
        </p:txBody>
      </p:sp>
    </p:spTree>
    <p:extLst>
      <p:ext uri="{BB962C8B-B14F-4D97-AF65-F5344CB8AC3E}">
        <p14:creationId xmlns:p14="http://schemas.microsoft.com/office/powerpoint/2010/main" val="86017610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135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Designing a primary key</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r>
              <a:rPr lang="en-US" sz="2400" dirty="0"/>
              <a:t>When designing a primary key, Cassandra modelers should have two main considerations: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Does this primary key allow for even distribution, at scale?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Does this primary key match the required query pattern(s), at scale?</a:t>
            </a:r>
          </a:p>
        </p:txBody>
      </p:sp>
      <p:pic>
        <p:nvPicPr>
          <p:cNvPr id="3" name="Graphic 2">
            <a:extLst>
              <a:ext uri="{FF2B5EF4-FFF2-40B4-BE49-F238E27FC236}">
                <a16:creationId xmlns:a16="http://schemas.microsoft.com/office/drawing/2014/main" xmlns="" id="{EDCF8D02-581F-4321-9E73-D3B71614105A}"/>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547469" y="0"/>
            <a:ext cx="1386840" cy="1386840"/>
          </a:xfrm>
          <a:prstGeom prst="rect">
            <a:avLst/>
          </a:prstGeom>
        </p:spPr>
      </p:pic>
    </p:spTree>
    <p:extLst>
      <p:ext uri="{BB962C8B-B14F-4D97-AF65-F5344CB8AC3E}">
        <p14:creationId xmlns:p14="http://schemas.microsoft.com/office/powerpoint/2010/main" val="423228544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136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Selecting a good partition key</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989590"/>
            <a:ext cx="7596822" cy="370550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Let's think about a time-series model. If I'm going to keep track of security logs for a company's employees (with multiple locations), I may think about building a model like this:</a:t>
            </a:r>
          </a:p>
          <a:p>
            <a:r>
              <a:rPr lang="en-US" sz="2400" dirty="0">
                <a:solidFill>
                  <a:srgbClr val="ED7D31"/>
                </a:solidFill>
              </a:rPr>
              <a:t>CREATE TABLE </a:t>
            </a:r>
            <a:r>
              <a:rPr lang="en-US" sz="2400" dirty="0" err="1">
                <a:solidFill>
                  <a:srgbClr val="ED7D31"/>
                </a:solidFill>
              </a:rPr>
              <a:t>security_logs_by_location</a:t>
            </a:r>
            <a:r>
              <a:rPr lang="en-US" sz="2400" dirty="0">
                <a:solidFill>
                  <a:srgbClr val="ED7D31"/>
                </a:solidFill>
              </a:rPr>
              <a:t> (</a:t>
            </a:r>
          </a:p>
          <a:p>
            <a:r>
              <a:rPr lang="en-US" sz="2400" dirty="0">
                <a:solidFill>
                  <a:srgbClr val="ED7D31"/>
                </a:solidFill>
              </a:rPr>
              <a:t>  </a:t>
            </a:r>
            <a:r>
              <a:rPr lang="en-US" sz="2400" dirty="0" err="1">
                <a:solidFill>
                  <a:srgbClr val="ED7D31"/>
                </a:solidFill>
              </a:rPr>
              <a:t>employee_id</a:t>
            </a:r>
            <a:r>
              <a:rPr lang="en-US" sz="2400" dirty="0">
                <a:solidFill>
                  <a:srgbClr val="ED7D31"/>
                </a:solidFill>
              </a:rPr>
              <a:t> TEXT,</a:t>
            </a:r>
          </a:p>
          <a:p>
            <a:r>
              <a:rPr lang="en-US" sz="2400" dirty="0">
                <a:solidFill>
                  <a:srgbClr val="ED7D31"/>
                </a:solidFill>
              </a:rPr>
              <a:t>  </a:t>
            </a:r>
            <a:r>
              <a:rPr lang="en-US" sz="2400" dirty="0" err="1">
                <a:solidFill>
                  <a:srgbClr val="ED7D31"/>
                </a:solidFill>
              </a:rPr>
              <a:t>time_in</a:t>
            </a:r>
            <a:r>
              <a:rPr lang="en-US" sz="2400" dirty="0">
                <a:solidFill>
                  <a:srgbClr val="ED7D31"/>
                </a:solidFill>
              </a:rPr>
              <a:t> TIMESTAMP,</a:t>
            </a:r>
          </a:p>
          <a:p>
            <a:r>
              <a:rPr lang="en-US" sz="2400" dirty="0">
                <a:solidFill>
                  <a:srgbClr val="ED7D31"/>
                </a:solidFill>
              </a:rPr>
              <a:t>  </a:t>
            </a:r>
            <a:r>
              <a:rPr lang="en-US" sz="2400" dirty="0" err="1">
                <a:solidFill>
                  <a:srgbClr val="ED7D31"/>
                </a:solidFill>
              </a:rPr>
              <a:t>location_id</a:t>
            </a:r>
            <a:r>
              <a:rPr lang="en-US" sz="2400" dirty="0">
                <a:solidFill>
                  <a:srgbClr val="ED7D31"/>
                </a:solidFill>
              </a:rPr>
              <a:t> TEXT,</a:t>
            </a:r>
          </a:p>
          <a:p>
            <a:r>
              <a:rPr lang="en-US" sz="2400" dirty="0">
                <a:solidFill>
                  <a:srgbClr val="ED7D31"/>
                </a:solidFill>
              </a:rPr>
              <a:t>  mailstop TEXT,</a:t>
            </a:r>
          </a:p>
          <a:p>
            <a:r>
              <a:rPr lang="en-US" sz="2400" dirty="0">
                <a:solidFill>
                  <a:srgbClr val="ED7D31"/>
                </a:solidFill>
              </a:rPr>
              <a:t>  PRIMARY KEY (</a:t>
            </a:r>
            <a:r>
              <a:rPr lang="en-US" sz="2400" dirty="0" err="1">
                <a:solidFill>
                  <a:srgbClr val="ED7D31"/>
                </a:solidFill>
              </a:rPr>
              <a:t>location_id</a:t>
            </a:r>
            <a:r>
              <a:rPr lang="en-US" sz="2400" dirty="0">
                <a:solidFill>
                  <a:srgbClr val="ED7D31"/>
                </a:solidFill>
              </a:rPr>
              <a:t>, </a:t>
            </a:r>
            <a:r>
              <a:rPr lang="en-US" sz="2400" dirty="0" err="1">
                <a:solidFill>
                  <a:srgbClr val="ED7D31"/>
                </a:solidFill>
              </a:rPr>
              <a:t>time_in</a:t>
            </a:r>
            <a:r>
              <a:rPr lang="en-US" sz="2400" dirty="0">
                <a:solidFill>
                  <a:srgbClr val="ED7D31"/>
                </a:solidFill>
              </a:rPr>
              <a:t>, </a:t>
            </a:r>
            <a:r>
              <a:rPr lang="en-US" sz="2400" dirty="0" err="1">
                <a:solidFill>
                  <a:srgbClr val="ED7D31"/>
                </a:solidFill>
              </a:rPr>
              <a:t>employee_id</a:t>
            </a:r>
            <a:r>
              <a:rPr lang="en-US" sz="2400" dirty="0">
                <a:solidFill>
                  <a:srgbClr val="ED7D31"/>
                </a:solidFill>
              </a:rPr>
              <a:t>));</a:t>
            </a:r>
          </a:p>
        </p:txBody>
      </p:sp>
      <p:pic>
        <p:nvPicPr>
          <p:cNvPr id="2" name="Picture 1">
            <a:extLst>
              <a:ext uri="{FF2B5EF4-FFF2-40B4-BE49-F238E27FC236}">
                <a16:creationId xmlns:a16="http://schemas.microsoft.com/office/drawing/2014/main" xmlns="" id="{454FE1B2-E3CC-47B9-BF0C-D092DD06DECB}"/>
              </a:ext>
            </a:extLst>
          </p:cNvPr>
          <p:cNvPicPr>
            <a:picLocks noChangeAspect="1"/>
          </p:cNvPicPr>
          <p:nvPr/>
        </p:nvPicPr>
        <p:blipFill>
          <a:blip r:embed="rId3"/>
          <a:stretch>
            <a:fillRect/>
          </a:stretch>
        </p:blipFill>
        <p:spPr>
          <a:xfrm>
            <a:off x="7053890" y="2571750"/>
            <a:ext cx="1390008" cy="1390008"/>
          </a:xfrm>
          <a:prstGeom prst="rect">
            <a:avLst/>
          </a:prstGeom>
        </p:spPr>
      </p:pic>
    </p:spTree>
    <p:extLst>
      <p:ext uri="{BB962C8B-B14F-4D97-AF65-F5344CB8AC3E}">
        <p14:creationId xmlns:p14="http://schemas.microsoft.com/office/powerpoint/2010/main" val="323668193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137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Type conversion</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1051476"/>
            <a:ext cx="7596822" cy="352083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We can do that by introducing a day bucket into the model, resulting in a composite partition key:</a:t>
            </a:r>
          </a:p>
          <a:p>
            <a:r>
              <a:rPr lang="en-US" sz="2000" dirty="0">
                <a:solidFill>
                  <a:srgbClr val="ED7D31"/>
                </a:solidFill>
              </a:rPr>
              <a:t>DROP TABLE </a:t>
            </a:r>
            <a:r>
              <a:rPr lang="en-US" sz="2000" dirty="0" err="1">
                <a:solidFill>
                  <a:srgbClr val="ED7D31"/>
                </a:solidFill>
              </a:rPr>
              <a:t>security_logs_by_location</a:t>
            </a:r>
            <a:r>
              <a:rPr lang="en-US" sz="2000" dirty="0">
                <a:solidFill>
                  <a:srgbClr val="ED7D31"/>
                </a:solidFill>
              </a:rPr>
              <a:t>;</a:t>
            </a:r>
          </a:p>
          <a:p>
            <a:endParaRPr lang="en-US" sz="2000" dirty="0">
              <a:solidFill>
                <a:srgbClr val="ED7D31"/>
              </a:solidFill>
            </a:endParaRPr>
          </a:p>
          <a:p>
            <a:r>
              <a:rPr lang="en-US" sz="2000" dirty="0">
                <a:solidFill>
                  <a:srgbClr val="ED7D31"/>
                </a:solidFill>
              </a:rPr>
              <a:t>CREATE TABLE </a:t>
            </a:r>
            <a:r>
              <a:rPr lang="en-US" sz="2000" dirty="0" err="1">
                <a:solidFill>
                  <a:srgbClr val="ED7D31"/>
                </a:solidFill>
              </a:rPr>
              <a:t>security_logs_by_location</a:t>
            </a:r>
            <a:r>
              <a:rPr lang="en-US" sz="2000" dirty="0">
                <a:solidFill>
                  <a:srgbClr val="ED7D31"/>
                </a:solidFill>
              </a:rPr>
              <a:t> (</a:t>
            </a:r>
          </a:p>
          <a:p>
            <a:r>
              <a:rPr lang="en-US" sz="2000" dirty="0">
                <a:solidFill>
                  <a:srgbClr val="ED7D31"/>
                </a:solidFill>
              </a:rPr>
              <a:t> </a:t>
            </a:r>
            <a:r>
              <a:rPr lang="en-US" sz="2000" dirty="0" err="1">
                <a:solidFill>
                  <a:srgbClr val="ED7D31"/>
                </a:solidFill>
              </a:rPr>
              <a:t>employee_id</a:t>
            </a:r>
            <a:r>
              <a:rPr lang="en-US" sz="2000" dirty="0">
                <a:solidFill>
                  <a:srgbClr val="ED7D31"/>
                </a:solidFill>
              </a:rPr>
              <a:t> TEXT,</a:t>
            </a:r>
          </a:p>
          <a:p>
            <a:r>
              <a:rPr lang="en-US" sz="2000" dirty="0">
                <a:solidFill>
                  <a:srgbClr val="ED7D31"/>
                </a:solidFill>
              </a:rPr>
              <a:t> </a:t>
            </a:r>
            <a:r>
              <a:rPr lang="en-US" sz="2000" dirty="0" err="1">
                <a:solidFill>
                  <a:srgbClr val="ED7D31"/>
                </a:solidFill>
              </a:rPr>
              <a:t>time_in</a:t>
            </a:r>
            <a:r>
              <a:rPr lang="en-US" sz="2000" dirty="0">
                <a:solidFill>
                  <a:srgbClr val="ED7D31"/>
                </a:solidFill>
              </a:rPr>
              <a:t> TIMESTAMP,</a:t>
            </a:r>
          </a:p>
          <a:p>
            <a:r>
              <a:rPr lang="en-US" sz="2000" dirty="0">
                <a:solidFill>
                  <a:srgbClr val="ED7D31"/>
                </a:solidFill>
              </a:rPr>
              <a:t> </a:t>
            </a:r>
            <a:r>
              <a:rPr lang="en-US" sz="2000" dirty="0" err="1">
                <a:solidFill>
                  <a:srgbClr val="ED7D31"/>
                </a:solidFill>
              </a:rPr>
              <a:t>location_id</a:t>
            </a:r>
            <a:r>
              <a:rPr lang="en-US" sz="2000" dirty="0">
                <a:solidFill>
                  <a:srgbClr val="ED7D31"/>
                </a:solidFill>
              </a:rPr>
              <a:t> TEXT,</a:t>
            </a:r>
          </a:p>
          <a:p>
            <a:r>
              <a:rPr lang="en-US" sz="2000" dirty="0">
                <a:solidFill>
                  <a:srgbClr val="ED7D31"/>
                </a:solidFill>
              </a:rPr>
              <a:t> day INT,</a:t>
            </a:r>
          </a:p>
          <a:p>
            <a:r>
              <a:rPr lang="en-US" sz="2000" dirty="0">
                <a:solidFill>
                  <a:srgbClr val="ED7D31"/>
                </a:solidFill>
              </a:rPr>
              <a:t> mailstop TEXT,</a:t>
            </a:r>
          </a:p>
          <a:p>
            <a:r>
              <a:rPr lang="en-US" sz="2000" dirty="0">
                <a:solidFill>
                  <a:srgbClr val="ED7D31"/>
                </a:solidFill>
              </a:rPr>
              <a:t> PRIMARY KEY ((</a:t>
            </a:r>
            <a:r>
              <a:rPr lang="en-US" sz="2000" dirty="0" err="1">
                <a:solidFill>
                  <a:srgbClr val="ED7D31"/>
                </a:solidFill>
              </a:rPr>
              <a:t>location_id</a:t>
            </a:r>
            <a:r>
              <a:rPr lang="en-US" sz="2000" dirty="0">
                <a:solidFill>
                  <a:srgbClr val="ED7D31"/>
                </a:solidFill>
              </a:rPr>
              <a:t>, day), </a:t>
            </a:r>
            <a:r>
              <a:rPr lang="en-US" sz="2000" dirty="0" err="1">
                <a:solidFill>
                  <a:srgbClr val="ED7D31"/>
                </a:solidFill>
              </a:rPr>
              <a:t>time_in</a:t>
            </a:r>
            <a:r>
              <a:rPr lang="en-US" sz="2000" dirty="0">
                <a:solidFill>
                  <a:srgbClr val="ED7D31"/>
                </a:solidFill>
              </a:rPr>
              <a:t>, </a:t>
            </a:r>
            <a:r>
              <a:rPr lang="en-US" sz="2000" dirty="0" err="1">
                <a:solidFill>
                  <a:srgbClr val="ED7D31"/>
                </a:solidFill>
              </a:rPr>
              <a:t>employee_id</a:t>
            </a:r>
            <a:r>
              <a:rPr lang="en-US" sz="2000" dirty="0">
                <a:solidFill>
                  <a:srgbClr val="ED7D31"/>
                </a:solidFill>
              </a:rPr>
              <a:t>));</a:t>
            </a:r>
          </a:p>
        </p:txBody>
      </p:sp>
      <p:pic>
        <p:nvPicPr>
          <p:cNvPr id="3" name="Picture 2">
            <a:extLst>
              <a:ext uri="{FF2B5EF4-FFF2-40B4-BE49-F238E27FC236}">
                <a16:creationId xmlns:a16="http://schemas.microsoft.com/office/drawing/2014/main" xmlns="" id="{DE81B779-C217-4CDE-AE57-FCAC2D505912}"/>
              </a:ext>
            </a:extLst>
          </p:cNvPr>
          <p:cNvPicPr>
            <a:picLocks noChangeAspect="1"/>
          </p:cNvPicPr>
          <p:nvPr/>
        </p:nvPicPr>
        <p:blipFill>
          <a:blip r:embed="rId3"/>
          <a:stretch>
            <a:fillRect/>
          </a:stretch>
        </p:blipFill>
        <p:spPr>
          <a:xfrm>
            <a:off x="6149340" y="1691640"/>
            <a:ext cx="2754630" cy="2754630"/>
          </a:xfrm>
          <a:prstGeom prst="rect">
            <a:avLst/>
          </a:prstGeom>
        </p:spPr>
      </p:pic>
    </p:spTree>
    <p:extLst>
      <p:ext uri="{BB962C8B-B14F-4D97-AF65-F5344CB8AC3E}">
        <p14:creationId xmlns:p14="http://schemas.microsoft.com/office/powerpoint/2010/main" val="192720728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138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Type conversion</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2227478"/>
            <a:ext cx="7596822" cy="148951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Now when I insert into this table and query it, it looks something like this:</a:t>
            </a:r>
          </a:p>
          <a:p>
            <a:pPr marL="342900" indent="-342900">
              <a:buFont typeface="Arial" panose="020B0604020202020204" pitchFamily="34" charset="0"/>
              <a:buChar char="•"/>
            </a:pPr>
            <a:endParaRPr lang="en-US" sz="2400" dirty="0"/>
          </a:p>
          <a:p>
            <a:r>
              <a:rPr lang="en-US" sz="2400" dirty="0"/>
              <a:t>Refer to file 3_4.txt</a:t>
            </a:r>
          </a:p>
        </p:txBody>
      </p:sp>
      <p:pic>
        <p:nvPicPr>
          <p:cNvPr id="6" name="Picture 5">
            <a:extLst>
              <a:ext uri="{FF2B5EF4-FFF2-40B4-BE49-F238E27FC236}">
                <a16:creationId xmlns:a16="http://schemas.microsoft.com/office/drawing/2014/main" xmlns="" id="{8A8800BC-0CAC-4710-A784-F8E033F4C54C}"/>
              </a:ext>
            </a:extLst>
          </p:cNvPr>
          <p:cNvPicPr>
            <a:picLocks noChangeAspect="1"/>
          </p:cNvPicPr>
          <p:nvPr/>
        </p:nvPicPr>
        <p:blipFill>
          <a:blip r:embed="rId3"/>
          <a:stretch>
            <a:fillRect/>
          </a:stretch>
        </p:blipFill>
        <p:spPr>
          <a:xfrm>
            <a:off x="6252210" y="2388870"/>
            <a:ext cx="2754630" cy="2754630"/>
          </a:xfrm>
          <a:prstGeom prst="rect">
            <a:avLst/>
          </a:prstGeom>
        </p:spPr>
      </p:pic>
    </p:spTree>
    <p:extLst>
      <p:ext uri="{BB962C8B-B14F-4D97-AF65-F5344CB8AC3E}">
        <p14:creationId xmlns:p14="http://schemas.microsoft.com/office/powerpoint/2010/main" val="75708420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139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Selecting a good clustering key</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575910" y="1783889"/>
            <a:ext cx="7596822"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Consider the table used in the preceding examples.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This section will make more sense with more data, so let’s start by adding a few more rows:</a:t>
            </a:r>
          </a:p>
          <a:p>
            <a:pPr marL="342900" indent="-342900">
              <a:buFont typeface="Arial" panose="020B0604020202020204" pitchFamily="34" charset="0"/>
              <a:buChar char="•"/>
            </a:pPr>
            <a:endParaRPr lang="en-US" sz="2400" dirty="0"/>
          </a:p>
          <a:p>
            <a:r>
              <a:rPr lang="en-US" sz="2400" dirty="0"/>
              <a:t>Refer to file 3_5.txt</a:t>
            </a:r>
          </a:p>
        </p:txBody>
      </p:sp>
      <p:pic>
        <p:nvPicPr>
          <p:cNvPr id="6" name="Picture 5">
            <a:extLst>
              <a:ext uri="{FF2B5EF4-FFF2-40B4-BE49-F238E27FC236}">
                <a16:creationId xmlns:a16="http://schemas.microsoft.com/office/drawing/2014/main" xmlns="" id="{19B8A6DB-B942-4478-AEC2-225F0CF25980}"/>
              </a:ext>
            </a:extLst>
          </p:cNvPr>
          <p:cNvPicPr>
            <a:picLocks noChangeAspect="1"/>
          </p:cNvPicPr>
          <p:nvPr/>
        </p:nvPicPr>
        <p:blipFill>
          <a:blip r:embed="rId3"/>
          <a:stretch>
            <a:fillRect/>
          </a:stretch>
        </p:blipFill>
        <p:spPr>
          <a:xfrm>
            <a:off x="6617970" y="2857500"/>
            <a:ext cx="2286000" cy="2286000"/>
          </a:xfrm>
          <a:prstGeom prst="rect">
            <a:avLst/>
          </a:prstGeom>
        </p:spPr>
      </p:pic>
    </p:spTree>
    <p:extLst>
      <p:ext uri="{BB962C8B-B14F-4D97-AF65-F5344CB8AC3E}">
        <p14:creationId xmlns:p14="http://schemas.microsoft.com/office/powerpoint/2010/main" val="3202952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Configuration</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697807"/>
            <a:ext cx="7596822"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To enable user security, change the authenticator and authorizer properties (from their defaults) to the following values:</a:t>
            </a:r>
          </a:p>
          <a:p>
            <a:pPr marL="342900" indent="-342900">
              <a:buFont typeface="Arial" panose="020B0604020202020204" pitchFamily="34" charset="0"/>
              <a:buChar char="•"/>
            </a:pPr>
            <a:endParaRPr lang="en-US" sz="2400" dirty="0"/>
          </a:p>
          <a:p>
            <a:r>
              <a:rPr lang="en-US" sz="2400" dirty="0">
                <a:solidFill>
                  <a:srgbClr val="ED7D31"/>
                </a:solidFill>
              </a:rPr>
              <a:t>authenticator: </a:t>
            </a:r>
            <a:r>
              <a:rPr lang="en-US" sz="2400" dirty="0" err="1">
                <a:solidFill>
                  <a:srgbClr val="ED7D31"/>
                </a:solidFill>
              </a:rPr>
              <a:t>PasswordAuthenticator</a:t>
            </a:r>
            <a:endParaRPr lang="en-US" sz="2400" dirty="0">
              <a:solidFill>
                <a:srgbClr val="ED7D31"/>
              </a:solidFill>
            </a:endParaRPr>
          </a:p>
          <a:p>
            <a:r>
              <a:rPr lang="en-US" sz="2400" dirty="0">
                <a:solidFill>
                  <a:srgbClr val="ED7D31"/>
                </a:solidFill>
              </a:rPr>
              <a:t>authorizer: </a:t>
            </a:r>
            <a:r>
              <a:rPr lang="en-US" sz="2400" dirty="0" err="1">
                <a:solidFill>
                  <a:srgbClr val="ED7D31"/>
                </a:solidFill>
              </a:rPr>
              <a:t>CassandraAuthorizer</a:t>
            </a:r>
            <a:endParaRPr lang="en-US" sz="2400" dirty="0">
              <a:solidFill>
                <a:srgbClr val="ED7D31"/>
              </a:solidFill>
            </a:endParaRPr>
          </a:p>
        </p:txBody>
      </p:sp>
      <p:pic>
        <p:nvPicPr>
          <p:cNvPr id="3" name="Graphic 2">
            <a:extLst>
              <a:ext uri="{FF2B5EF4-FFF2-40B4-BE49-F238E27FC236}">
                <a16:creationId xmlns:a16="http://schemas.microsoft.com/office/drawing/2014/main" xmlns="" id="{9B124C2E-F5FF-46D7-8028-5F7DC2ABDFB7}"/>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6160770" y="2432608"/>
            <a:ext cx="2571750" cy="2571750"/>
          </a:xfrm>
          <a:prstGeom prst="rect">
            <a:avLst/>
          </a:prstGeom>
        </p:spPr>
      </p:pic>
    </p:spTree>
    <p:extLst>
      <p:ext uri="{BB962C8B-B14F-4D97-AF65-F5344CB8AC3E}">
        <p14:creationId xmlns:p14="http://schemas.microsoft.com/office/powerpoint/2010/main" val="393836081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140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Selecting a good clustering key</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882473"/>
            <a:ext cx="7596822" cy="185884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Now, I'll query the table for all employees entering the MPLS2 building between 6 AM and 10 AM, on July 23, 2018:</a:t>
            </a:r>
          </a:p>
          <a:p>
            <a:pPr marL="342900" indent="-342900">
              <a:buFont typeface="Arial" panose="020B0604020202020204" pitchFamily="34" charset="0"/>
              <a:buChar char="•"/>
            </a:pPr>
            <a:endParaRPr lang="en-US" sz="2400" dirty="0"/>
          </a:p>
          <a:p>
            <a:r>
              <a:rPr lang="en-US" sz="2400" dirty="0"/>
              <a:t>Refer to file 3_6.txt</a:t>
            </a:r>
          </a:p>
        </p:txBody>
      </p:sp>
      <p:pic>
        <p:nvPicPr>
          <p:cNvPr id="3" name="Picture 2">
            <a:extLst>
              <a:ext uri="{FF2B5EF4-FFF2-40B4-BE49-F238E27FC236}">
                <a16:creationId xmlns:a16="http://schemas.microsoft.com/office/drawing/2014/main" xmlns="" id="{5D501752-9398-464E-B0E9-D38F321060AD}"/>
              </a:ext>
            </a:extLst>
          </p:cNvPr>
          <p:cNvPicPr>
            <a:picLocks noChangeAspect="1"/>
          </p:cNvPicPr>
          <p:nvPr/>
        </p:nvPicPr>
        <p:blipFill>
          <a:blip r:embed="rId3"/>
          <a:stretch>
            <a:fillRect/>
          </a:stretch>
        </p:blipFill>
        <p:spPr>
          <a:xfrm>
            <a:off x="6560820" y="2792325"/>
            <a:ext cx="2057400" cy="2057400"/>
          </a:xfrm>
          <a:prstGeom prst="rect">
            <a:avLst/>
          </a:prstGeom>
        </p:spPr>
      </p:pic>
    </p:spTree>
    <p:extLst>
      <p:ext uri="{BB962C8B-B14F-4D97-AF65-F5344CB8AC3E}">
        <p14:creationId xmlns:p14="http://schemas.microsoft.com/office/powerpoint/2010/main" val="225451942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141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Selecting a good clustering key</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587340" y="989590"/>
            <a:ext cx="7596822" cy="370550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Now assume that the requirements change slightly, in that the result set needs to be in descending order.</a:t>
            </a:r>
          </a:p>
          <a:p>
            <a:pPr marL="342900" indent="-342900">
              <a:buFont typeface="Arial" panose="020B0604020202020204" pitchFamily="34" charset="0"/>
              <a:buChar char="•"/>
            </a:pPr>
            <a:r>
              <a:rPr lang="en-US" sz="2400" dirty="0"/>
              <a:t>How can we solve for that? Well, we could specify an ORDER BY clause at query time, but flipping the sort direction of a large result set can be costly for performance. </a:t>
            </a:r>
          </a:p>
          <a:p>
            <a:pPr marL="342900" indent="-342900">
              <a:buFont typeface="Arial" panose="020B0604020202020204" pitchFamily="34" charset="0"/>
              <a:buChar char="•"/>
            </a:pPr>
            <a:r>
              <a:rPr lang="en-US" sz="2400" dirty="0"/>
              <a:t>What is the best way to solve that? By creating a table designed to serve that query naturally, of course:</a:t>
            </a:r>
          </a:p>
          <a:p>
            <a:r>
              <a:rPr lang="en-US" sz="2400" dirty="0"/>
              <a:t>Refer to file 3_7.txt</a:t>
            </a:r>
          </a:p>
        </p:txBody>
      </p:sp>
    </p:spTree>
    <p:extLst>
      <p:ext uri="{BB962C8B-B14F-4D97-AF65-F5344CB8AC3E}">
        <p14:creationId xmlns:p14="http://schemas.microsoft.com/office/powerpoint/2010/main" val="82857895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142</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Selecting a good clustering key</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1882473"/>
            <a:ext cx="7596822" cy="185884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If I duplicate my data into this table as well, I can run that same query and get my result set in descending order:</a:t>
            </a:r>
          </a:p>
          <a:p>
            <a:pPr marL="342900" indent="-342900">
              <a:buFont typeface="Arial" panose="020B0604020202020204" pitchFamily="34" charset="0"/>
              <a:buChar char="•"/>
            </a:pPr>
            <a:endParaRPr lang="en-US" sz="2400" dirty="0"/>
          </a:p>
          <a:p>
            <a:r>
              <a:rPr lang="en-US" sz="2400" dirty="0"/>
              <a:t>Refer to file 3_8.txt</a:t>
            </a:r>
          </a:p>
        </p:txBody>
      </p:sp>
      <p:pic>
        <p:nvPicPr>
          <p:cNvPr id="6" name="Picture 5">
            <a:extLst>
              <a:ext uri="{FF2B5EF4-FFF2-40B4-BE49-F238E27FC236}">
                <a16:creationId xmlns:a16="http://schemas.microsoft.com/office/drawing/2014/main" xmlns="" id="{1AD1EA46-F3A6-45D5-A841-7B9924C7BBE2}"/>
              </a:ext>
            </a:extLst>
          </p:cNvPr>
          <p:cNvPicPr>
            <a:picLocks noChangeAspect="1"/>
          </p:cNvPicPr>
          <p:nvPr/>
        </p:nvPicPr>
        <p:blipFill>
          <a:blip r:embed="rId3"/>
          <a:stretch>
            <a:fillRect/>
          </a:stretch>
        </p:blipFill>
        <p:spPr>
          <a:xfrm>
            <a:off x="6560820" y="2792325"/>
            <a:ext cx="2057400" cy="2057400"/>
          </a:xfrm>
          <a:prstGeom prst="rect">
            <a:avLst/>
          </a:prstGeom>
        </p:spPr>
      </p:pic>
    </p:spTree>
    <p:extLst>
      <p:ext uri="{BB962C8B-B14F-4D97-AF65-F5344CB8AC3E}">
        <p14:creationId xmlns:p14="http://schemas.microsoft.com/office/powerpoint/2010/main" val="5241741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143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Querying data</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610200" y="1244498"/>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While Apache Cassandra is known for its restrictive query model (design your tables to suit your queries), the previous content has shown that CQL can still be quite powerful.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Consider the following table:</a:t>
            </a:r>
          </a:p>
          <a:p>
            <a:endParaRPr lang="en-US" sz="2400" dirty="0"/>
          </a:p>
          <a:p>
            <a:r>
              <a:rPr lang="en-US" sz="2400" dirty="0"/>
              <a:t>Refer to file 3_9.txt</a:t>
            </a:r>
          </a:p>
        </p:txBody>
      </p:sp>
      <p:pic>
        <p:nvPicPr>
          <p:cNvPr id="6" name="Picture 5">
            <a:extLst>
              <a:ext uri="{FF2B5EF4-FFF2-40B4-BE49-F238E27FC236}">
                <a16:creationId xmlns:a16="http://schemas.microsoft.com/office/drawing/2014/main" xmlns="" id="{75DC09C5-E871-4156-BA2D-B07F3F9A3E5D}"/>
              </a:ext>
            </a:extLst>
          </p:cNvPr>
          <p:cNvPicPr>
            <a:picLocks noChangeAspect="1"/>
          </p:cNvPicPr>
          <p:nvPr/>
        </p:nvPicPr>
        <p:blipFill>
          <a:blip r:embed="rId3"/>
          <a:stretch>
            <a:fillRect/>
          </a:stretch>
        </p:blipFill>
        <p:spPr>
          <a:xfrm>
            <a:off x="6560820" y="2792325"/>
            <a:ext cx="2057400" cy="2057400"/>
          </a:xfrm>
          <a:prstGeom prst="rect">
            <a:avLst/>
          </a:prstGeom>
        </p:spPr>
      </p:pic>
    </p:spTree>
    <p:extLst>
      <p:ext uri="{BB962C8B-B14F-4D97-AF65-F5344CB8AC3E}">
        <p14:creationId xmlns:p14="http://schemas.microsoft.com/office/powerpoint/2010/main" val="303819621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144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Querying data</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1381658"/>
            <a:ext cx="7596822" cy="312072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Let's start by querying everything for pk1:</a:t>
            </a:r>
          </a:p>
          <a:p>
            <a:pPr marL="342900" indent="-342900">
              <a:buFont typeface="Arial" panose="020B0604020202020204" pitchFamily="34" charset="0"/>
              <a:buChar char="•"/>
            </a:pPr>
            <a:endParaRPr lang="en-US" sz="2400" dirty="0"/>
          </a:p>
          <a:p>
            <a:r>
              <a:rPr lang="en-US" sz="2200" dirty="0">
                <a:solidFill>
                  <a:srgbClr val="ED7D31"/>
                </a:solidFill>
              </a:rPr>
              <a:t>SELECT * FROM </a:t>
            </a:r>
            <a:r>
              <a:rPr lang="en-US" sz="2200" dirty="0" err="1">
                <a:solidFill>
                  <a:srgbClr val="ED7D31"/>
                </a:solidFill>
              </a:rPr>
              <a:t>query_test</a:t>
            </a:r>
            <a:r>
              <a:rPr lang="en-US" sz="2200" dirty="0">
                <a:solidFill>
                  <a:srgbClr val="ED7D31"/>
                </a:solidFill>
              </a:rPr>
              <a:t> WHERE pk1='a';</a:t>
            </a:r>
          </a:p>
          <a:p>
            <a:endParaRPr lang="en-US" sz="2200" dirty="0">
              <a:solidFill>
                <a:srgbClr val="ED7D31"/>
              </a:solidFill>
            </a:endParaRPr>
          </a:p>
          <a:p>
            <a:r>
              <a:rPr lang="en-US" sz="2200" dirty="0" err="1">
                <a:solidFill>
                  <a:srgbClr val="ED7D31"/>
                </a:solidFill>
              </a:rPr>
              <a:t>InvalidRequest</a:t>
            </a:r>
            <a:r>
              <a:rPr lang="en-US" sz="2200" dirty="0">
                <a:solidFill>
                  <a:srgbClr val="ED7D31"/>
                </a:solidFill>
              </a:rPr>
              <a:t>: Error from server: code=2200 [Invalid query] message="Cannot execute this query as it might involve data filtering and thus may have unpredictable performance. If you want to execute this query despite the performance unpredictability, use ALLOW FILTERING"</a:t>
            </a:r>
          </a:p>
        </p:txBody>
      </p:sp>
    </p:spTree>
    <p:extLst>
      <p:ext uri="{BB962C8B-B14F-4D97-AF65-F5344CB8AC3E}">
        <p14:creationId xmlns:p14="http://schemas.microsoft.com/office/powerpoint/2010/main" val="109491408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145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Querying data</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1202745"/>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Without both pk1 and pk2 specified, a single node containing the requested data cannot be ascertained. However, it does say the following:</a:t>
            </a:r>
          </a:p>
          <a:p>
            <a:r>
              <a:rPr lang="en-US" sz="2400" dirty="0">
                <a:solidFill>
                  <a:srgbClr val="ED7D31"/>
                </a:solidFill>
              </a:rPr>
              <a:t>If you want to execute this query despite the performance unpredictability, use ALLOW FILTERING</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So let's give that a try:</a:t>
            </a:r>
          </a:p>
          <a:p>
            <a:r>
              <a:rPr lang="en-US" sz="2400" dirty="0"/>
              <a:t>Refer to file 3_10.txt</a:t>
            </a:r>
          </a:p>
        </p:txBody>
      </p:sp>
      <p:pic>
        <p:nvPicPr>
          <p:cNvPr id="6" name="Picture 5">
            <a:extLst>
              <a:ext uri="{FF2B5EF4-FFF2-40B4-BE49-F238E27FC236}">
                <a16:creationId xmlns:a16="http://schemas.microsoft.com/office/drawing/2014/main" xmlns="" id="{99F519A1-3C3A-43C4-AA30-2114F5EEABB8}"/>
              </a:ext>
            </a:extLst>
          </p:cNvPr>
          <p:cNvPicPr>
            <a:picLocks noChangeAspect="1"/>
          </p:cNvPicPr>
          <p:nvPr/>
        </p:nvPicPr>
        <p:blipFill>
          <a:blip r:embed="rId3"/>
          <a:stretch>
            <a:fillRect/>
          </a:stretch>
        </p:blipFill>
        <p:spPr>
          <a:xfrm>
            <a:off x="6560820" y="2792325"/>
            <a:ext cx="2057400" cy="2057400"/>
          </a:xfrm>
          <a:prstGeom prst="rect">
            <a:avLst/>
          </a:prstGeom>
        </p:spPr>
      </p:pic>
    </p:spTree>
    <p:extLst>
      <p:ext uri="{BB962C8B-B14F-4D97-AF65-F5344CB8AC3E}">
        <p14:creationId xmlns:p14="http://schemas.microsoft.com/office/powerpoint/2010/main" val="307859198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146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Querying data</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989590"/>
            <a:ext cx="7596822" cy="370550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000" dirty="0"/>
              <a:t>So, let's try that query again, and this time we'll specify the complete partition key, as well as the first clustering key:</a:t>
            </a:r>
          </a:p>
          <a:p>
            <a:r>
              <a:rPr lang="en-US" sz="2000" dirty="0">
                <a:solidFill>
                  <a:srgbClr val="ED7D31"/>
                </a:solidFill>
              </a:rPr>
              <a:t>SELECT * FROM </a:t>
            </a:r>
            <a:r>
              <a:rPr lang="en-US" sz="2000" dirty="0" err="1">
                <a:solidFill>
                  <a:srgbClr val="ED7D31"/>
                </a:solidFill>
              </a:rPr>
              <a:t>query_test</a:t>
            </a:r>
            <a:endParaRPr lang="en-US" sz="2000" dirty="0">
              <a:solidFill>
                <a:srgbClr val="ED7D31"/>
              </a:solidFill>
            </a:endParaRPr>
          </a:p>
          <a:p>
            <a:r>
              <a:rPr lang="en-US" sz="2000" dirty="0">
                <a:solidFill>
                  <a:srgbClr val="ED7D31"/>
                </a:solidFill>
              </a:rPr>
              <a:t>WHERE pk1='a' AND pk2='b' AND ck3='c2';</a:t>
            </a:r>
          </a:p>
          <a:p>
            <a:endParaRPr lang="en-US" sz="2000" dirty="0">
              <a:solidFill>
                <a:srgbClr val="ED7D31"/>
              </a:solidFill>
            </a:endParaRPr>
          </a:p>
          <a:p>
            <a:r>
              <a:rPr lang="en-US" sz="2000" dirty="0">
                <a:solidFill>
                  <a:srgbClr val="ED7D31"/>
                </a:solidFill>
              </a:rPr>
              <a:t> pk1 | pk2 | ck3 | ck4 | c5</a:t>
            </a:r>
          </a:p>
          <a:p>
            <a:r>
              <a:rPr lang="en-US" sz="2000" dirty="0">
                <a:solidFill>
                  <a:srgbClr val="ED7D31"/>
                </a:solidFill>
              </a:rPr>
              <a:t>-----+-----+-----+-----+----</a:t>
            </a:r>
          </a:p>
          <a:p>
            <a:r>
              <a:rPr lang="en-US" sz="2000" dirty="0">
                <a:solidFill>
                  <a:srgbClr val="ED7D31"/>
                </a:solidFill>
              </a:rPr>
              <a:t>   a |   b |  c2 |  d2 | e2</a:t>
            </a:r>
          </a:p>
          <a:p>
            <a:r>
              <a:rPr lang="en-US" sz="2000" dirty="0">
                <a:solidFill>
                  <a:srgbClr val="ED7D31"/>
                </a:solidFill>
              </a:rPr>
              <a:t>   a |   b |  c2 |  d3 | e3</a:t>
            </a:r>
          </a:p>
          <a:p>
            <a:r>
              <a:rPr lang="en-US" sz="2000" dirty="0">
                <a:solidFill>
                  <a:srgbClr val="ED7D31"/>
                </a:solidFill>
              </a:rPr>
              <a:t>   a |   b |  c2 |  d4 | e4</a:t>
            </a:r>
          </a:p>
          <a:p>
            <a:endParaRPr lang="en-US" sz="2000" dirty="0">
              <a:solidFill>
                <a:srgbClr val="ED7D31"/>
              </a:solidFill>
            </a:endParaRPr>
          </a:p>
          <a:p>
            <a:r>
              <a:rPr lang="en-US" sz="2000" dirty="0">
                <a:solidFill>
                  <a:srgbClr val="ED7D31"/>
                </a:solidFill>
              </a:rPr>
              <a:t>(3 rows)</a:t>
            </a:r>
          </a:p>
        </p:txBody>
      </p:sp>
      <p:pic>
        <p:nvPicPr>
          <p:cNvPr id="3" name="Picture 2">
            <a:extLst>
              <a:ext uri="{FF2B5EF4-FFF2-40B4-BE49-F238E27FC236}">
                <a16:creationId xmlns:a16="http://schemas.microsoft.com/office/drawing/2014/main" xmlns="" id="{38EB885B-FF81-4F91-BB26-BCB9D2D28820}"/>
              </a:ext>
            </a:extLst>
          </p:cNvPr>
          <p:cNvPicPr>
            <a:picLocks noChangeAspect="1"/>
          </p:cNvPicPr>
          <p:nvPr/>
        </p:nvPicPr>
        <p:blipFill>
          <a:blip r:embed="rId3"/>
          <a:stretch>
            <a:fillRect/>
          </a:stretch>
        </p:blipFill>
        <p:spPr>
          <a:xfrm>
            <a:off x="5589270" y="1680281"/>
            <a:ext cx="3192639" cy="3193818"/>
          </a:xfrm>
          <a:prstGeom prst="rect">
            <a:avLst/>
          </a:prstGeom>
        </p:spPr>
      </p:pic>
    </p:spTree>
    <p:extLst>
      <p:ext uri="{BB962C8B-B14F-4D97-AF65-F5344CB8AC3E}">
        <p14:creationId xmlns:p14="http://schemas.microsoft.com/office/powerpoint/2010/main" val="114974346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147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Querying data</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1051476"/>
            <a:ext cx="7596822" cy="352083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That works. So what if we just want to query for a specific ck4, but we don't know which ck3 it's under? Let's try skipping ck3:</a:t>
            </a:r>
          </a:p>
          <a:p>
            <a:pPr marL="342900" indent="-342900">
              <a:buFont typeface="Arial" panose="020B0604020202020204" pitchFamily="34" charset="0"/>
              <a:buChar char="•"/>
            </a:pPr>
            <a:endParaRPr lang="en-US" sz="2400" dirty="0"/>
          </a:p>
          <a:p>
            <a:r>
              <a:rPr lang="en-US" sz="2200" dirty="0">
                <a:solidFill>
                  <a:srgbClr val="ED7D31"/>
                </a:solidFill>
              </a:rPr>
              <a:t>SELECT * FROM </a:t>
            </a:r>
            <a:r>
              <a:rPr lang="en-US" sz="2200" dirty="0" err="1">
                <a:solidFill>
                  <a:srgbClr val="ED7D31"/>
                </a:solidFill>
              </a:rPr>
              <a:t>query_test</a:t>
            </a:r>
            <a:endParaRPr lang="en-US" sz="2200" dirty="0">
              <a:solidFill>
                <a:srgbClr val="ED7D31"/>
              </a:solidFill>
            </a:endParaRPr>
          </a:p>
          <a:p>
            <a:r>
              <a:rPr lang="en-US" sz="2200" dirty="0">
                <a:solidFill>
                  <a:srgbClr val="ED7D31"/>
                </a:solidFill>
              </a:rPr>
              <a:t>WHERE pk1='a' AND pk2='b' AND ck4='d2';</a:t>
            </a:r>
          </a:p>
          <a:p>
            <a:endParaRPr lang="en-US" sz="2200" dirty="0">
              <a:solidFill>
                <a:srgbClr val="ED7D31"/>
              </a:solidFill>
            </a:endParaRPr>
          </a:p>
          <a:p>
            <a:r>
              <a:rPr lang="en-US" sz="2200" dirty="0" err="1">
                <a:solidFill>
                  <a:srgbClr val="ED7D31"/>
                </a:solidFill>
              </a:rPr>
              <a:t>InvalidRequest</a:t>
            </a:r>
            <a:r>
              <a:rPr lang="en-US" sz="2200" dirty="0">
                <a:solidFill>
                  <a:srgbClr val="ED7D31"/>
                </a:solidFill>
              </a:rPr>
              <a:t>: Error from server: code=2200 [Invalid query] message="PRIMARY KEY column "ck4" cannot be restricted as preceding column "ck3" is not restricted"</a:t>
            </a:r>
          </a:p>
        </p:txBody>
      </p:sp>
    </p:spTree>
    <p:extLst>
      <p:ext uri="{BB962C8B-B14F-4D97-AF65-F5344CB8AC3E}">
        <p14:creationId xmlns:p14="http://schemas.microsoft.com/office/powerpoint/2010/main" val="407772427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148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Querying data</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958813"/>
            <a:ext cx="7596822" cy="3736279"/>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200" dirty="0"/>
              <a:t>So how do we solve this issue? Let's use ALLOW FILTERING:</a:t>
            </a:r>
          </a:p>
          <a:p>
            <a:r>
              <a:rPr lang="en-US" sz="2200" dirty="0">
                <a:solidFill>
                  <a:srgbClr val="ED7D31"/>
                </a:solidFill>
              </a:rPr>
              <a:t>SELECT * FROM </a:t>
            </a:r>
            <a:r>
              <a:rPr lang="en-US" sz="2200" dirty="0" err="1">
                <a:solidFill>
                  <a:srgbClr val="ED7D31"/>
                </a:solidFill>
              </a:rPr>
              <a:t>query_test</a:t>
            </a:r>
            <a:endParaRPr lang="en-US" sz="2200" dirty="0">
              <a:solidFill>
                <a:srgbClr val="ED7D31"/>
              </a:solidFill>
            </a:endParaRPr>
          </a:p>
          <a:p>
            <a:r>
              <a:rPr lang="en-US" sz="2200" dirty="0">
                <a:solidFill>
                  <a:srgbClr val="ED7D31"/>
                </a:solidFill>
              </a:rPr>
              <a:t>WHERE pk1='a' AND pk2='b' AND ck4='d2' ALLOW FILTERING;</a:t>
            </a:r>
          </a:p>
          <a:p>
            <a:endParaRPr lang="en-US" sz="2200" dirty="0">
              <a:solidFill>
                <a:srgbClr val="ED7D31"/>
              </a:solidFill>
            </a:endParaRPr>
          </a:p>
          <a:p>
            <a:r>
              <a:rPr lang="en-US" sz="2200" dirty="0">
                <a:solidFill>
                  <a:srgbClr val="ED7D31"/>
                </a:solidFill>
              </a:rPr>
              <a:t> pk1 | pk2 | ck3 | ck4 | c5</a:t>
            </a:r>
          </a:p>
          <a:p>
            <a:r>
              <a:rPr lang="en-US" sz="2200" dirty="0">
                <a:solidFill>
                  <a:srgbClr val="ED7D31"/>
                </a:solidFill>
              </a:rPr>
              <a:t>-----+-----+-----+-----+----</a:t>
            </a:r>
          </a:p>
          <a:p>
            <a:r>
              <a:rPr lang="en-US" sz="2200" dirty="0">
                <a:solidFill>
                  <a:srgbClr val="ED7D31"/>
                </a:solidFill>
              </a:rPr>
              <a:t>   a |   b |  c2 |  d2 | e2</a:t>
            </a:r>
          </a:p>
          <a:p>
            <a:endParaRPr lang="en-US" sz="2200" dirty="0">
              <a:solidFill>
                <a:srgbClr val="ED7D31"/>
              </a:solidFill>
            </a:endParaRPr>
          </a:p>
          <a:p>
            <a:r>
              <a:rPr lang="en-US" sz="2200" dirty="0">
                <a:solidFill>
                  <a:srgbClr val="ED7D31"/>
                </a:solidFill>
              </a:rPr>
              <a:t>(1 rows)</a:t>
            </a:r>
          </a:p>
        </p:txBody>
      </p:sp>
      <p:pic>
        <p:nvPicPr>
          <p:cNvPr id="6" name="Picture 5">
            <a:extLst>
              <a:ext uri="{FF2B5EF4-FFF2-40B4-BE49-F238E27FC236}">
                <a16:creationId xmlns:a16="http://schemas.microsoft.com/office/drawing/2014/main" xmlns="" id="{50D07E2F-61E8-4526-8CB4-B3EEF302AA04}"/>
              </a:ext>
            </a:extLst>
          </p:cNvPr>
          <p:cNvPicPr>
            <a:picLocks noChangeAspect="1"/>
          </p:cNvPicPr>
          <p:nvPr/>
        </p:nvPicPr>
        <p:blipFill>
          <a:blip r:embed="rId3"/>
          <a:stretch>
            <a:fillRect/>
          </a:stretch>
        </p:blipFill>
        <p:spPr>
          <a:xfrm>
            <a:off x="5692140" y="1949682"/>
            <a:ext cx="3192639" cy="3193818"/>
          </a:xfrm>
          <a:prstGeom prst="rect">
            <a:avLst/>
          </a:prstGeom>
        </p:spPr>
      </p:pic>
    </p:spTree>
    <p:extLst>
      <p:ext uri="{BB962C8B-B14F-4D97-AF65-F5344CB8AC3E}">
        <p14:creationId xmlns:p14="http://schemas.microsoft.com/office/powerpoint/2010/main" val="35812744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149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Querying data</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1697807"/>
            <a:ext cx="7596822"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For a quick detour, what if I wanted to know what time it was on my Apache Cassandra cluster?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 could query my table using the now() function:</a:t>
            </a:r>
          </a:p>
          <a:p>
            <a:pPr marL="342900" indent="-342900">
              <a:buFont typeface="Arial" panose="020B0604020202020204" pitchFamily="34" charset="0"/>
              <a:buChar char="•"/>
            </a:pPr>
            <a:endParaRPr lang="en-US" sz="2400" dirty="0"/>
          </a:p>
          <a:p>
            <a:r>
              <a:rPr lang="en-US" sz="2400" dirty="0"/>
              <a:t>Refer to file 3_11.txt</a:t>
            </a:r>
          </a:p>
        </p:txBody>
      </p:sp>
      <p:pic>
        <p:nvPicPr>
          <p:cNvPr id="6" name="Picture 5">
            <a:extLst>
              <a:ext uri="{FF2B5EF4-FFF2-40B4-BE49-F238E27FC236}">
                <a16:creationId xmlns:a16="http://schemas.microsoft.com/office/drawing/2014/main" xmlns="" id="{9495BBC4-ECEB-423B-85E7-FF5F7DF03E37}"/>
              </a:ext>
            </a:extLst>
          </p:cNvPr>
          <p:cNvPicPr>
            <a:picLocks noChangeAspect="1"/>
          </p:cNvPicPr>
          <p:nvPr/>
        </p:nvPicPr>
        <p:blipFill>
          <a:blip r:embed="rId3"/>
          <a:stretch>
            <a:fillRect/>
          </a:stretch>
        </p:blipFill>
        <p:spPr>
          <a:xfrm>
            <a:off x="6777990" y="2869439"/>
            <a:ext cx="2003919" cy="2004659"/>
          </a:xfrm>
          <a:prstGeom prst="rect">
            <a:avLst/>
          </a:prstGeom>
        </p:spPr>
      </p:pic>
    </p:spTree>
    <p:extLst>
      <p:ext uri="{BB962C8B-B14F-4D97-AF65-F5344CB8AC3E}">
        <p14:creationId xmlns:p14="http://schemas.microsoft.com/office/powerpoint/2010/main" val="4093336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Configuration</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598770" y="1113032"/>
            <a:ext cx="7596822" cy="3397725"/>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200" dirty="0"/>
              <a:t>To configure the node to bind to this IP, adjust the </a:t>
            </a:r>
            <a:r>
              <a:rPr lang="en-US" sz="2200" dirty="0" err="1"/>
              <a:t>listen_address</a:t>
            </a:r>
            <a:r>
              <a:rPr lang="en-US" sz="2200" dirty="0"/>
              <a:t> and </a:t>
            </a:r>
            <a:r>
              <a:rPr lang="en-US" sz="2200" dirty="0" err="1"/>
              <a:t>rpc_address</a:t>
            </a:r>
            <a:r>
              <a:rPr lang="en-US" sz="2200" dirty="0"/>
              <a:t> properties:</a:t>
            </a:r>
          </a:p>
          <a:p>
            <a:r>
              <a:rPr lang="en-US" sz="2200" dirty="0" err="1">
                <a:solidFill>
                  <a:srgbClr val="ED7D31"/>
                </a:solidFill>
              </a:rPr>
              <a:t>listen_address</a:t>
            </a:r>
            <a:r>
              <a:rPr lang="en-US" sz="2200" dirty="0">
                <a:solidFill>
                  <a:srgbClr val="ED7D31"/>
                </a:solidFill>
              </a:rPr>
              <a:t>: 192.168.0.101</a:t>
            </a:r>
          </a:p>
          <a:p>
            <a:r>
              <a:rPr lang="en-US" sz="2200" dirty="0" err="1">
                <a:solidFill>
                  <a:srgbClr val="ED7D31"/>
                </a:solidFill>
              </a:rPr>
              <a:t>rpc_address</a:t>
            </a:r>
            <a:r>
              <a:rPr lang="en-US" sz="2200" dirty="0">
                <a:solidFill>
                  <a:srgbClr val="ED7D31"/>
                </a:solidFill>
              </a:rPr>
              <a:t>: 192.168.0.101</a:t>
            </a:r>
          </a:p>
          <a:p>
            <a:pPr marL="342900" indent="-342900">
              <a:buFont typeface="Arial" panose="020B0604020202020204" pitchFamily="34" charset="0"/>
              <a:buChar char="•"/>
            </a:pPr>
            <a:r>
              <a:rPr lang="en-US" sz="2200" dirty="0"/>
              <a:t>If you set </a:t>
            </a:r>
            <a:r>
              <a:rPr lang="en-US" sz="2200" dirty="0" err="1"/>
              <a:t>listen_address</a:t>
            </a:r>
            <a:r>
              <a:rPr lang="en-US" sz="2200" dirty="0"/>
              <a:t> and </a:t>
            </a:r>
            <a:r>
              <a:rPr lang="en-US" sz="2200" dirty="0" err="1"/>
              <a:t>rpc_address</a:t>
            </a:r>
            <a:r>
              <a:rPr lang="en-US" sz="2200" dirty="0"/>
              <a:t>, you'll also need to adjust your seed list (defaults to 127.0.0.1) as well:</a:t>
            </a:r>
          </a:p>
          <a:p>
            <a:r>
              <a:rPr lang="en-US" sz="2200" dirty="0">
                <a:solidFill>
                  <a:srgbClr val="ED7D31"/>
                </a:solidFill>
              </a:rPr>
              <a:t>seeds: 192.168.0.101</a:t>
            </a:r>
          </a:p>
          <a:p>
            <a:pPr marL="342900" indent="-342900">
              <a:buFont typeface="Arial" panose="020B0604020202020204" pitchFamily="34" charset="0"/>
              <a:buChar char="•"/>
            </a:pPr>
            <a:r>
              <a:rPr lang="en-US" sz="2200" dirty="0"/>
              <a:t>I will also adjust my </a:t>
            </a:r>
            <a:r>
              <a:rPr lang="en-US" sz="2200" dirty="0" err="1"/>
              <a:t>endpoint_snitch</a:t>
            </a:r>
            <a:r>
              <a:rPr lang="en-US" sz="2200" dirty="0"/>
              <a:t> property to use </a:t>
            </a:r>
            <a:r>
              <a:rPr lang="en-US" sz="2200" dirty="0" err="1"/>
              <a:t>GossipingPropertyFileSnitch</a:t>
            </a:r>
            <a:r>
              <a:rPr lang="en-US" sz="2200" dirty="0"/>
              <a:t>:</a:t>
            </a:r>
          </a:p>
          <a:p>
            <a:r>
              <a:rPr lang="en-US" sz="2200" dirty="0" err="1">
                <a:solidFill>
                  <a:srgbClr val="ED7D31"/>
                </a:solidFill>
              </a:rPr>
              <a:t>endpoint_snitch</a:t>
            </a:r>
            <a:r>
              <a:rPr lang="en-US" sz="2200" dirty="0">
                <a:solidFill>
                  <a:srgbClr val="ED7D31"/>
                </a:solidFill>
              </a:rPr>
              <a:t>: </a:t>
            </a:r>
            <a:r>
              <a:rPr lang="en-US" sz="2200" dirty="0" err="1">
                <a:solidFill>
                  <a:srgbClr val="ED7D31"/>
                </a:solidFill>
              </a:rPr>
              <a:t>GossipingPropertyFileSnitch</a:t>
            </a:r>
            <a:endParaRPr lang="en-US" sz="2200" dirty="0">
              <a:solidFill>
                <a:srgbClr val="ED7D31"/>
              </a:solidFill>
            </a:endParaRPr>
          </a:p>
        </p:txBody>
      </p:sp>
      <p:pic>
        <p:nvPicPr>
          <p:cNvPr id="6" name="Picture 5">
            <a:extLst>
              <a:ext uri="{FF2B5EF4-FFF2-40B4-BE49-F238E27FC236}">
                <a16:creationId xmlns:a16="http://schemas.microsoft.com/office/drawing/2014/main" xmlns="" id="{7CF48C0F-5DDF-4511-9111-1A589B84570F}"/>
              </a:ext>
            </a:extLst>
          </p:cNvPr>
          <p:cNvPicPr>
            <a:picLocks noChangeAspect="1"/>
          </p:cNvPicPr>
          <p:nvPr/>
        </p:nvPicPr>
        <p:blipFill>
          <a:blip r:embed="rId3"/>
          <a:stretch>
            <a:fillRect/>
          </a:stretch>
        </p:blipFill>
        <p:spPr>
          <a:xfrm>
            <a:off x="7623810" y="3443864"/>
            <a:ext cx="1340961" cy="1340961"/>
          </a:xfrm>
          <a:prstGeom prst="rect">
            <a:avLst/>
          </a:prstGeom>
        </p:spPr>
      </p:pic>
    </p:spTree>
    <p:extLst>
      <p:ext uri="{BB962C8B-B14F-4D97-AF65-F5344CB8AC3E}">
        <p14:creationId xmlns:p14="http://schemas.microsoft.com/office/powerpoint/2010/main" val="294204042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150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Querying data</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74587"/>
            <a:ext cx="7596822" cy="327461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Let's solve problems one and two by changing the table we're querying. </a:t>
            </a:r>
          </a:p>
          <a:p>
            <a:pPr marL="342900" indent="-342900">
              <a:buFont typeface="Arial" panose="020B0604020202020204" pitchFamily="34" charset="0"/>
              <a:buChar char="•"/>
            </a:pPr>
            <a:r>
              <a:rPr lang="en-US" sz="2400" dirty="0"/>
              <a:t>Let's try that on the </a:t>
            </a:r>
            <a:r>
              <a:rPr lang="en-US" sz="2400" dirty="0" err="1"/>
              <a:t>system.local</a:t>
            </a:r>
            <a:r>
              <a:rPr lang="en-US" sz="2400" dirty="0"/>
              <a:t> table:</a:t>
            </a:r>
          </a:p>
          <a:p>
            <a:r>
              <a:rPr lang="en-US" sz="2000" dirty="0">
                <a:solidFill>
                  <a:srgbClr val="ED7D31"/>
                </a:solidFill>
              </a:rPr>
              <a:t>SELECT now() FROM </a:t>
            </a:r>
            <a:r>
              <a:rPr lang="en-US" sz="2000" dirty="0" err="1">
                <a:solidFill>
                  <a:srgbClr val="ED7D31"/>
                </a:solidFill>
              </a:rPr>
              <a:t>system.local</a:t>
            </a:r>
            <a:r>
              <a:rPr lang="en-US" sz="2000" dirty="0">
                <a:solidFill>
                  <a:srgbClr val="ED7D31"/>
                </a:solidFill>
              </a:rPr>
              <a:t> ;</a:t>
            </a:r>
          </a:p>
          <a:p>
            <a:endParaRPr lang="en-US" sz="2000" dirty="0">
              <a:solidFill>
                <a:srgbClr val="ED7D31"/>
              </a:solidFill>
            </a:endParaRPr>
          </a:p>
          <a:p>
            <a:r>
              <a:rPr lang="en-US" sz="2000" dirty="0">
                <a:solidFill>
                  <a:srgbClr val="ED7D31"/>
                </a:solidFill>
              </a:rPr>
              <a:t> </a:t>
            </a:r>
            <a:r>
              <a:rPr lang="en-US" sz="2000" dirty="0" err="1">
                <a:solidFill>
                  <a:srgbClr val="ED7D31"/>
                </a:solidFill>
              </a:rPr>
              <a:t>system.now</a:t>
            </a:r>
            <a:r>
              <a:rPr lang="en-US" sz="2000" dirty="0">
                <a:solidFill>
                  <a:srgbClr val="ED7D31"/>
                </a:solidFill>
              </a:rPr>
              <a:t>()</a:t>
            </a:r>
          </a:p>
          <a:p>
            <a:r>
              <a:rPr lang="en-US" sz="2000" dirty="0">
                <a:solidFill>
                  <a:srgbClr val="ED7D31"/>
                </a:solidFill>
              </a:rPr>
              <a:t>--------------------------------------</a:t>
            </a:r>
          </a:p>
          <a:p>
            <a:r>
              <a:rPr lang="en-US" sz="2000" dirty="0">
                <a:solidFill>
                  <a:srgbClr val="ED7D31"/>
                </a:solidFill>
              </a:rPr>
              <a:t> 94a88ad0-8fbb-11e8-91d4-a7c67cc60e89</a:t>
            </a:r>
          </a:p>
          <a:p>
            <a:endParaRPr lang="en-US" sz="2000" dirty="0">
              <a:solidFill>
                <a:srgbClr val="ED7D31"/>
              </a:solidFill>
            </a:endParaRPr>
          </a:p>
          <a:p>
            <a:r>
              <a:rPr lang="en-US" sz="2000" dirty="0">
                <a:solidFill>
                  <a:srgbClr val="ED7D31"/>
                </a:solidFill>
              </a:rPr>
              <a:t>(1 rows)</a:t>
            </a:r>
          </a:p>
        </p:txBody>
      </p:sp>
      <p:pic>
        <p:nvPicPr>
          <p:cNvPr id="6" name="Picture 5">
            <a:extLst>
              <a:ext uri="{FF2B5EF4-FFF2-40B4-BE49-F238E27FC236}">
                <a16:creationId xmlns:a16="http://schemas.microsoft.com/office/drawing/2014/main" xmlns="" id="{9F542274-F90B-4006-8437-866CF88FF3B9}"/>
              </a:ext>
            </a:extLst>
          </p:cNvPr>
          <p:cNvPicPr>
            <a:picLocks noChangeAspect="1"/>
          </p:cNvPicPr>
          <p:nvPr/>
        </p:nvPicPr>
        <p:blipFill>
          <a:blip r:embed="rId3"/>
          <a:stretch>
            <a:fillRect/>
          </a:stretch>
        </p:blipFill>
        <p:spPr>
          <a:xfrm>
            <a:off x="6412230" y="2503545"/>
            <a:ext cx="2369679" cy="2370554"/>
          </a:xfrm>
          <a:prstGeom prst="rect">
            <a:avLst/>
          </a:prstGeom>
        </p:spPr>
      </p:pic>
    </p:spTree>
    <p:extLst>
      <p:ext uri="{BB962C8B-B14F-4D97-AF65-F5344CB8AC3E}">
        <p14:creationId xmlns:p14="http://schemas.microsoft.com/office/powerpoint/2010/main" val="40347382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76AA41EC-DED5-4EB1-953A-E9CD571D59EF}"/>
              </a:ext>
            </a:extLst>
          </p:cNvPr>
          <p:cNvPicPr>
            <a:picLocks noChangeAspect="1"/>
          </p:cNvPicPr>
          <p:nvPr/>
        </p:nvPicPr>
        <p:blipFill>
          <a:blip r:embed="rId3"/>
          <a:stretch>
            <a:fillRect/>
          </a:stretch>
        </p:blipFill>
        <p:spPr>
          <a:xfrm>
            <a:off x="5589270" y="1680281"/>
            <a:ext cx="3192639" cy="3193818"/>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151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Querying data</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1143809"/>
            <a:ext cx="7596822" cy="3336170"/>
          </a:xfrm>
          <a:prstGeom prst="rect">
            <a:avLst/>
          </a:prstGeom>
        </p:spPr>
        <p:txBody>
          <a:bodyPr vert="horz" wrap="square" lIns="0" tIns="12065" rIns="0" bIns="0" rtlCol="0">
            <a:spAutoFit/>
          </a:bodyPr>
          <a:lstStyle/>
          <a:p>
            <a:r>
              <a:rPr lang="en-US" sz="2400" dirty="0"/>
              <a:t>We can use the </a:t>
            </a:r>
            <a:r>
              <a:rPr lang="en-US" sz="2400" dirty="0" err="1"/>
              <a:t>dateof</a:t>
            </a:r>
            <a:r>
              <a:rPr lang="en-US" sz="2400" dirty="0"/>
              <a:t>() function for this:</a:t>
            </a:r>
          </a:p>
          <a:p>
            <a:pPr marL="342900" indent="-342900">
              <a:buFont typeface="Arial" panose="020B0604020202020204" pitchFamily="34" charset="0"/>
              <a:buChar char="•"/>
            </a:pPr>
            <a:endParaRPr lang="en-US" sz="2400" dirty="0"/>
          </a:p>
          <a:p>
            <a:r>
              <a:rPr lang="en-US" sz="2400" dirty="0">
                <a:solidFill>
                  <a:srgbClr val="ED7D31"/>
                </a:solidFill>
              </a:rPr>
              <a:t>SELECT </a:t>
            </a:r>
            <a:r>
              <a:rPr lang="en-US" sz="2400" dirty="0" err="1">
                <a:solidFill>
                  <a:srgbClr val="ED7D31"/>
                </a:solidFill>
              </a:rPr>
              <a:t>dateof</a:t>
            </a:r>
            <a:r>
              <a:rPr lang="en-US" sz="2400" dirty="0">
                <a:solidFill>
                  <a:srgbClr val="ED7D31"/>
                </a:solidFill>
              </a:rPr>
              <a:t>(now()) FROM </a:t>
            </a:r>
            <a:r>
              <a:rPr lang="en-US" sz="2400" dirty="0" err="1">
                <a:solidFill>
                  <a:srgbClr val="ED7D31"/>
                </a:solidFill>
              </a:rPr>
              <a:t>system.local</a:t>
            </a:r>
            <a:r>
              <a:rPr lang="en-US" sz="2400" dirty="0">
                <a:solidFill>
                  <a:srgbClr val="ED7D31"/>
                </a:solidFill>
              </a:rPr>
              <a:t>;</a:t>
            </a:r>
          </a:p>
          <a:p>
            <a:endParaRPr lang="en-US" sz="2400" dirty="0">
              <a:solidFill>
                <a:srgbClr val="ED7D31"/>
              </a:solidFill>
            </a:endParaRPr>
          </a:p>
          <a:p>
            <a:r>
              <a:rPr lang="en-US" sz="2400" dirty="0">
                <a:solidFill>
                  <a:srgbClr val="ED7D31"/>
                </a:solidFill>
              </a:rPr>
              <a:t> </a:t>
            </a:r>
            <a:r>
              <a:rPr lang="en-US" sz="2400" dirty="0" err="1">
                <a:solidFill>
                  <a:srgbClr val="ED7D31"/>
                </a:solidFill>
              </a:rPr>
              <a:t>system.dateof</a:t>
            </a:r>
            <a:r>
              <a:rPr lang="en-US" sz="2400" dirty="0">
                <a:solidFill>
                  <a:srgbClr val="ED7D31"/>
                </a:solidFill>
              </a:rPr>
              <a:t>(</a:t>
            </a:r>
            <a:r>
              <a:rPr lang="en-US" sz="2400" dirty="0" err="1">
                <a:solidFill>
                  <a:srgbClr val="ED7D31"/>
                </a:solidFill>
              </a:rPr>
              <a:t>system.now</a:t>
            </a:r>
            <a:r>
              <a:rPr lang="en-US" sz="2400" dirty="0">
                <a:solidFill>
                  <a:srgbClr val="ED7D31"/>
                </a:solidFill>
              </a:rPr>
              <a:t>())</a:t>
            </a:r>
          </a:p>
          <a:p>
            <a:r>
              <a:rPr lang="en-US" sz="2400" dirty="0">
                <a:solidFill>
                  <a:srgbClr val="ED7D31"/>
                </a:solidFill>
              </a:rPr>
              <a:t>---------------------------------</a:t>
            </a:r>
          </a:p>
          <a:p>
            <a:r>
              <a:rPr lang="en-US" sz="2400" dirty="0">
                <a:solidFill>
                  <a:srgbClr val="ED7D31"/>
                </a:solidFill>
              </a:rPr>
              <a:t> 2018-07-25 03:37:08.045000+0000</a:t>
            </a:r>
          </a:p>
          <a:p>
            <a:endParaRPr lang="en-US" sz="2400" dirty="0">
              <a:solidFill>
                <a:srgbClr val="ED7D31"/>
              </a:solidFill>
            </a:endParaRPr>
          </a:p>
          <a:p>
            <a:r>
              <a:rPr lang="en-US" sz="2400" dirty="0">
                <a:solidFill>
                  <a:srgbClr val="ED7D31"/>
                </a:solidFill>
              </a:rPr>
              <a:t>(1 rows)</a:t>
            </a:r>
          </a:p>
        </p:txBody>
      </p:sp>
    </p:spTree>
    <p:extLst>
      <p:ext uri="{BB962C8B-B14F-4D97-AF65-F5344CB8AC3E}">
        <p14:creationId xmlns:p14="http://schemas.microsoft.com/office/powerpoint/2010/main" val="401487610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152</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The IN operator</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282309"/>
            <a:ext cx="7596822" cy="3059171"/>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200" dirty="0"/>
              <a:t>Allowing filters in the WHERE clause to be specified on an OR basis would force Cassandra to perform random reads, which really works against how it was built.</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However, queries can be made to perform similarly to OR, via the IN operator:</a:t>
            </a:r>
          </a:p>
          <a:p>
            <a:pPr marL="342900" indent="-342900">
              <a:buFont typeface="Arial" panose="020B0604020202020204" pitchFamily="34" charset="0"/>
              <a:buChar char="•"/>
            </a:pPr>
            <a:endParaRPr lang="en-US" sz="2200" dirty="0"/>
          </a:p>
          <a:p>
            <a:r>
              <a:rPr lang="en-US" sz="2200" dirty="0">
                <a:solidFill>
                  <a:srgbClr val="ED7D31"/>
                </a:solidFill>
              </a:rPr>
              <a:t>SELECT * FROM </a:t>
            </a:r>
            <a:r>
              <a:rPr lang="en-US" sz="2200" dirty="0" err="1">
                <a:solidFill>
                  <a:srgbClr val="ED7D31"/>
                </a:solidFill>
              </a:rPr>
              <a:t>query_test</a:t>
            </a:r>
            <a:r>
              <a:rPr lang="en-US" sz="2200" dirty="0">
                <a:solidFill>
                  <a:srgbClr val="ED7D31"/>
                </a:solidFill>
              </a:rPr>
              <a:t> WHERE pk1='a' AND pk2 IN ('</a:t>
            </a:r>
            <a:r>
              <a:rPr lang="en-US" sz="2200" dirty="0" err="1">
                <a:solidFill>
                  <a:srgbClr val="ED7D31"/>
                </a:solidFill>
              </a:rPr>
              <a:t>b','c</a:t>
            </a:r>
            <a:r>
              <a:rPr lang="en-US" sz="2200" dirty="0">
                <a:solidFill>
                  <a:srgbClr val="ED7D31"/>
                </a:solidFill>
              </a:rPr>
              <a:t>');</a:t>
            </a:r>
          </a:p>
        </p:txBody>
      </p:sp>
    </p:spTree>
    <p:extLst>
      <p:ext uri="{BB962C8B-B14F-4D97-AF65-F5344CB8AC3E}">
        <p14:creationId xmlns:p14="http://schemas.microsoft.com/office/powerpoint/2010/main" val="212144506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153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The IN operator</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610200" y="1244498"/>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We are only giving it one part of the partition key.</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This means that it will have to designate one node as a coordinator node, and then scan each node to build the result set:</a:t>
            </a:r>
          </a:p>
          <a:p>
            <a:pPr marL="342900" indent="-342900">
              <a:buFont typeface="Arial" panose="020B0604020202020204" pitchFamily="34" charset="0"/>
              <a:buChar char="•"/>
            </a:pPr>
            <a:endParaRPr lang="en-US" sz="2400" dirty="0"/>
          </a:p>
          <a:p>
            <a:r>
              <a:rPr lang="en-US" sz="2400" dirty="0">
                <a:solidFill>
                  <a:srgbClr val="ED7D31"/>
                </a:solidFill>
              </a:rPr>
              <a:t>SELECT * FROM </a:t>
            </a:r>
            <a:r>
              <a:rPr lang="en-US" sz="2400" dirty="0" err="1">
                <a:solidFill>
                  <a:srgbClr val="ED7D31"/>
                </a:solidFill>
              </a:rPr>
              <a:t>query_test</a:t>
            </a:r>
            <a:r>
              <a:rPr lang="en-US" sz="2400" dirty="0">
                <a:solidFill>
                  <a:srgbClr val="ED7D31"/>
                </a:solidFill>
              </a:rPr>
              <a:t> WHERE pk1='a' AND  pk2='b' AND ck3 IN ('c1','c3');</a:t>
            </a:r>
          </a:p>
        </p:txBody>
      </p:sp>
    </p:spTree>
    <p:extLst>
      <p:ext uri="{BB962C8B-B14F-4D97-AF65-F5344CB8AC3E}">
        <p14:creationId xmlns:p14="http://schemas.microsoft.com/office/powerpoint/2010/main" val="210989833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154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Writing data</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824142" y="958813"/>
            <a:ext cx="7905150" cy="3736279"/>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200" dirty="0"/>
              <a:t>Assume that we need to keep track of statuses for orders from an e-commerce website. </a:t>
            </a:r>
          </a:p>
          <a:p>
            <a:pPr marL="342900" indent="-342900">
              <a:buFont typeface="Arial" panose="020B0604020202020204" pitchFamily="34" charset="0"/>
              <a:buChar char="•"/>
            </a:pPr>
            <a:r>
              <a:rPr lang="en-US" sz="2200" dirty="0"/>
              <a:t>Consider the following table:</a:t>
            </a:r>
          </a:p>
          <a:p>
            <a:endParaRPr lang="en-US" sz="2200" dirty="0"/>
          </a:p>
          <a:p>
            <a:r>
              <a:rPr lang="en-US" sz="2200" dirty="0">
                <a:solidFill>
                  <a:srgbClr val="ED7D31"/>
                </a:solidFill>
              </a:rPr>
              <a:t>CREATE TABLE </a:t>
            </a:r>
            <a:r>
              <a:rPr lang="en-US" sz="2200" dirty="0" err="1">
                <a:solidFill>
                  <a:srgbClr val="ED7D31"/>
                </a:solidFill>
              </a:rPr>
              <a:t>order_status</a:t>
            </a:r>
            <a:r>
              <a:rPr lang="en-US" sz="2200" dirty="0">
                <a:solidFill>
                  <a:srgbClr val="ED7D31"/>
                </a:solidFill>
              </a:rPr>
              <a:t> (</a:t>
            </a:r>
          </a:p>
          <a:p>
            <a:r>
              <a:rPr lang="en-US" sz="2200" dirty="0">
                <a:solidFill>
                  <a:srgbClr val="ED7D31"/>
                </a:solidFill>
              </a:rPr>
              <a:t> status TEXT,</a:t>
            </a:r>
          </a:p>
          <a:p>
            <a:r>
              <a:rPr lang="en-US" sz="2200" dirty="0">
                <a:solidFill>
                  <a:srgbClr val="ED7D31"/>
                </a:solidFill>
              </a:rPr>
              <a:t> </a:t>
            </a:r>
            <a:r>
              <a:rPr lang="en-US" sz="2200" dirty="0" err="1">
                <a:solidFill>
                  <a:srgbClr val="ED7D31"/>
                </a:solidFill>
              </a:rPr>
              <a:t>order_id</a:t>
            </a:r>
            <a:r>
              <a:rPr lang="en-US" sz="2200" dirty="0">
                <a:solidFill>
                  <a:srgbClr val="ED7D31"/>
                </a:solidFill>
              </a:rPr>
              <a:t> UUID,</a:t>
            </a:r>
          </a:p>
          <a:p>
            <a:r>
              <a:rPr lang="en-US" sz="2200" dirty="0">
                <a:solidFill>
                  <a:srgbClr val="ED7D31"/>
                </a:solidFill>
              </a:rPr>
              <a:t> </a:t>
            </a:r>
            <a:r>
              <a:rPr lang="en-US" sz="2200" dirty="0" err="1">
                <a:solidFill>
                  <a:srgbClr val="ED7D31"/>
                </a:solidFill>
              </a:rPr>
              <a:t>shipping_weight_kg</a:t>
            </a:r>
            <a:r>
              <a:rPr lang="en-US" sz="2200" dirty="0">
                <a:solidFill>
                  <a:srgbClr val="ED7D31"/>
                </a:solidFill>
              </a:rPr>
              <a:t> DECIMAL,</a:t>
            </a:r>
          </a:p>
          <a:p>
            <a:r>
              <a:rPr lang="en-US" sz="2200" dirty="0">
                <a:solidFill>
                  <a:srgbClr val="ED7D31"/>
                </a:solidFill>
              </a:rPr>
              <a:t> total DECIMAL,</a:t>
            </a:r>
          </a:p>
          <a:p>
            <a:r>
              <a:rPr lang="en-US" sz="2200" dirty="0">
                <a:solidFill>
                  <a:srgbClr val="ED7D31"/>
                </a:solidFill>
              </a:rPr>
              <a:t> PRIMARY KEY (</a:t>
            </a:r>
            <a:r>
              <a:rPr lang="en-US" sz="2200" dirty="0" err="1">
                <a:solidFill>
                  <a:srgbClr val="ED7D31"/>
                </a:solidFill>
              </a:rPr>
              <a:t>status,order_id</a:t>
            </a:r>
            <a:r>
              <a:rPr lang="en-US" sz="2200" dirty="0">
                <a:solidFill>
                  <a:srgbClr val="ED7D31"/>
                </a:solidFill>
              </a:rPr>
              <a:t>))</a:t>
            </a:r>
          </a:p>
          <a:p>
            <a:r>
              <a:rPr lang="en-US" sz="2200" dirty="0">
                <a:solidFill>
                  <a:srgbClr val="ED7D31"/>
                </a:solidFill>
              </a:rPr>
              <a:t>WITH CLUSTERING ORDER BY (</a:t>
            </a:r>
            <a:r>
              <a:rPr lang="en-US" sz="2200" dirty="0" err="1">
                <a:solidFill>
                  <a:srgbClr val="ED7D31"/>
                </a:solidFill>
              </a:rPr>
              <a:t>order_id</a:t>
            </a:r>
            <a:r>
              <a:rPr lang="en-US" sz="2200" dirty="0">
                <a:solidFill>
                  <a:srgbClr val="ED7D31"/>
                </a:solidFill>
              </a:rPr>
              <a:t> DESC);</a:t>
            </a:r>
          </a:p>
        </p:txBody>
      </p:sp>
      <p:pic>
        <p:nvPicPr>
          <p:cNvPr id="6" name="Picture 5">
            <a:extLst>
              <a:ext uri="{FF2B5EF4-FFF2-40B4-BE49-F238E27FC236}">
                <a16:creationId xmlns:a16="http://schemas.microsoft.com/office/drawing/2014/main" xmlns="" id="{1B272D7D-4151-4F0E-990F-08D33C81811A}"/>
              </a:ext>
            </a:extLst>
          </p:cNvPr>
          <p:cNvPicPr>
            <a:picLocks noChangeAspect="1"/>
          </p:cNvPicPr>
          <p:nvPr/>
        </p:nvPicPr>
        <p:blipFill>
          <a:blip r:embed="rId3"/>
          <a:stretch>
            <a:fillRect/>
          </a:stretch>
        </p:blipFill>
        <p:spPr>
          <a:xfrm>
            <a:off x="5536653" y="1314521"/>
            <a:ext cx="3192639" cy="3193818"/>
          </a:xfrm>
          <a:prstGeom prst="rect">
            <a:avLst/>
          </a:prstGeom>
        </p:spPr>
      </p:pic>
    </p:spTree>
    <p:extLst>
      <p:ext uri="{BB962C8B-B14F-4D97-AF65-F5344CB8AC3E}">
        <p14:creationId xmlns:p14="http://schemas.microsoft.com/office/powerpoint/2010/main" val="325983038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155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Inserting data</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882473"/>
            <a:ext cx="7596822" cy="185884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Additionally, every column that you wish to provide a value for must be specified in a parenthesis list, followed by </a:t>
            </a:r>
            <a:r>
              <a:rPr lang="en-US" sz="2400" dirty="0" err="1"/>
              <a:t>theVALUESin</a:t>
            </a:r>
            <a:r>
              <a:rPr lang="en-US" sz="2400" dirty="0"/>
              <a:t> their own parenthesis list:</a:t>
            </a:r>
          </a:p>
          <a:p>
            <a:pPr marL="342900" indent="-342900">
              <a:buFont typeface="Arial" panose="020B0604020202020204" pitchFamily="34" charset="0"/>
              <a:buChar char="•"/>
            </a:pPr>
            <a:endParaRPr lang="en-US" sz="2400" dirty="0"/>
          </a:p>
          <a:p>
            <a:r>
              <a:rPr lang="en-US" sz="2400" dirty="0"/>
              <a:t>Refer to file 3_13.txt</a:t>
            </a:r>
          </a:p>
        </p:txBody>
      </p:sp>
      <p:pic>
        <p:nvPicPr>
          <p:cNvPr id="3" name="Picture 2">
            <a:extLst>
              <a:ext uri="{FF2B5EF4-FFF2-40B4-BE49-F238E27FC236}">
                <a16:creationId xmlns:a16="http://schemas.microsoft.com/office/drawing/2014/main" xmlns="" id="{F5C1BF50-1A36-405C-B8F5-1A64CD9B391F}"/>
              </a:ext>
            </a:extLst>
          </p:cNvPr>
          <p:cNvPicPr>
            <a:picLocks noChangeAspect="1"/>
          </p:cNvPicPr>
          <p:nvPr/>
        </p:nvPicPr>
        <p:blipFill>
          <a:blip r:embed="rId3"/>
          <a:stretch>
            <a:fillRect/>
          </a:stretch>
        </p:blipFill>
        <p:spPr>
          <a:xfrm>
            <a:off x="6975384" y="2838045"/>
            <a:ext cx="2010938" cy="2011680"/>
          </a:xfrm>
          <a:prstGeom prst="rect">
            <a:avLst/>
          </a:prstGeom>
        </p:spPr>
      </p:pic>
    </p:spTree>
    <p:extLst>
      <p:ext uri="{BB962C8B-B14F-4D97-AF65-F5344CB8AC3E}">
        <p14:creationId xmlns:p14="http://schemas.microsoft.com/office/powerpoint/2010/main" val="384456111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4FCD83C1-596F-4ECC-A29F-EA6870753F0B}"/>
              </a:ext>
            </a:extLst>
          </p:cNvPr>
          <p:cNvPicPr>
            <a:picLocks noChangeAspect="1"/>
          </p:cNvPicPr>
          <p:nvPr/>
        </p:nvPicPr>
        <p:blipFill>
          <a:blip r:embed="rId3"/>
          <a:stretch>
            <a:fillRect/>
          </a:stretch>
        </p:blipFill>
        <p:spPr>
          <a:xfrm>
            <a:off x="6975384" y="2838045"/>
            <a:ext cx="2010938" cy="2011680"/>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156</a:t>
            </a:fld>
            <a:endParaRPr dirty="0">
              <a:uFillTx/>
              <a:latin typeface="Calibri Light"/>
              <a:cs typeface="Calibri Light"/>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As you can see, not all columns need to be specified.</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In our business case, assume that we do not know the shipping weight until the order has been PICKED.</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If I query for all orders currently in a PENDING status, it shows </a:t>
            </a:r>
            <a:r>
              <a:rPr lang="en-US" sz="2400" dirty="0" err="1"/>
              <a:t>shipping_weight_kg</a:t>
            </a:r>
            <a:r>
              <a:rPr lang="en-US" sz="2400" dirty="0"/>
              <a:t> as null:</a:t>
            </a:r>
          </a:p>
          <a:p>
            <a:pPr marL="342900" indent="-342900">
              <a:buFont typeface="Arial" panose="020B0604020202020204" pitchFamily="34" charset="0"/>
              <a:buChar char="•"/>
            </a:pPr>
            <a:endParaRPr lang="en-US" sz="2400" dirty="0"/>
          </a:p>
          <a:p>
            <a:r>
              <a:rPr lang="en-US" sz="2400" dirty="0"/>
              <a:t>Refer to file 3_13.txt</a:t>
            </a:r>
          </a:p>
        </p:txBody>
      </p:sp>
      <p:sp>
        <p:nvSpPr>
          <p:cNvPr id="6" name="Arrow: Pentagon 5">
            <a:extLst>
              <a:ext uri="{FF2B5EF4-FFF2-40B4-BE49-F238E27FC236}">
                <a16:creationId xmlns:a16="http://schemas.microsoft.com/office/drawing/2014/main" xmlns="" id="{76DB6734-C2E8-4453-80AA-F4395DEDB5A1}"/>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Inserting data</a:t>
            </a:r>
            <a:endParaRPr lang="en-US" sz="3600" dirty="0"/>
          </a:p>
        </p:txBody>
      </p:sp>
    </p:spTree>
    <p:extLst>
      <p:ext uri="{BB962C8B-B14F-4D97-AF65-F5344CB8AC3E}">
        <p14:creationId xmlns:p14="http://schemas.microsoft.com/office/powerpoint/2010/main" val="386760372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157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Updating data</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90031"/>
            <a:ext cx="7596822" cy="284372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Updates and inserts are treated the same in Cassandra, so we could actually update our row with the INSERT statement:</a:t>
            </a:r>
          </a:p>
          <a:p>
            <a:pPr marL="342900" indent="-342900">
              <a:buFont typeface="Arial" panose="020B0604020202020204" pitchFamily="34" charset="0"/>
              <a:buChar char="•"/>
            </a:pPr>
            <a:endParaRPr lang="en-US" sz="2400" dirty="0"/>
          </a:p>
          <a:p>
            <a:r>
              <a:rPr lang="en-US" sz="2200" dirty="0">
                <a:solidFill>
                  <a:srgbClr val="ED7D31"/>
                </a:solidFill>
              </a:rPr>
              <a:t>INSERT INTO </a:t>
            </a:r>
            <a:r>
              <a:rPr lang="en-US" sz="2200" dirty="0" err="1">
                <a:solidFill>
                  <a:srgbClr val="ED7D31"/>
                </a:solidFill>
              </a:rPr>
              <a:t>order_status</a:t>
            </a:r>
            <a:r>
              <a:rPr lang="en-US" sz="2200" dirty="0">
                <a:solidFill>
                  <a:srgbClr val="ED7D31"/>
                </a:solidFill>
              </a:rPr>
              <a:t> (</a:t>
            </a:r>
            <a:r>
              <a:rPr lang="en-US" sz="2200" dirty="0" err="1">
                <a:solidFill>
                  <a:srgbClr val="ED7D31"/>
                </a:solidFill>
              </a:rPr>
              <a:t>status,order_id,shipping_weight_kg</a:t>
            </a:r>
            <a:r>
              <a:rPr lang="en-US" sz="2200" dirty="0">
                <a:solidFill>
                  <a:srgbClr val="ED7D31"/>
                </a:solidFill>
              </a:rPr>
              <a:t>)</a:t>
            </a:r>
          </a:p>
          <a:p>
            <a:r>
              <a:rPr lang="en-US" sz="2200" dirty="0">
                <a:solidFill>
                  <a:srgbClr val="ED7D31"/>
                </a:solidFill>
              </a:rPr>
              <a:t>  VALUES ('PENDING',fcb15fc2-feaa-4ba9-a3c6-899d1107cce9,1.4);</a:t>
            </a:r>
          </a:p>
        </p:txBody>
      </p:sp>
      <p:pic>
        <p:nvPicPr>
          <p:cNvPr id="6" name="Picture 5">
            <a:extLst>
              <a:ext uri="{FF2B5EF4-FFF2-40B4-BE49-F238E27FC236}">
                <a16:creationId xmlns:a16="http://schemas.microsoft.com/office/drawing/2014/main" xmlns="" id="{DBF57E95-651D-4601-B9BE-549D7387266B}"/>
              </a:ext>
            </a:extLst>
          </p:cNvPr>
          <p:cNvPicPr>
            <a:picLocks noChangeAspect="1"/>
          </p:cNvPicPr>
          <p:nvPr/>
        </p:nvPicPr>
        <p:blipFill>
          <a:blip r:embed="rId3"/>
          <a:stretch>
            <a:fillRect/>
          </a:stretch>
        </p:blipFill>
        <p:spPr>
          <a:xfrm>
            <a:off x="6975384" y="2838045"/>
            <a:ext cx="2010938" cy="2011680"/>
          </a:xfrm>
          <a:prstGeom prst="rect">
            <a:avLst/>
          </a:prstGeom>
        </p:spPr>
      </p:pic>
    </p:spTree>
    <p:extLst>
      <p:ext uri="{BB962C8B-B14F-4D97-AF65-F5344CB8AC3E}">
        <p14:creationId xmlns:p14="http://schemas.microsoft.com/office/powerpoint/2010/main" val="384664958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158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Updating data</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Or, we can also use the UPDATE statement that we know from SQL:</a:t>
            </a:r>
          </a:p>
          <a:p>
            <a:pPr marL="342900" indent="-342900">
              <a:buFont typeface="Arial" panose="020B0604020202020204" pitchFamily="34" charset="0"/>
              <a:buChar char="•"/>
            </a:pPr>
            <a:endParaRPr lang="en-US" sz="2400" dirty="0"/>
          </a:p>
          <a:p>
            <a:r>
              <a:rPr lang="en-US" sz="2400" dirty="0">
                <a:solidFill>
                  <a:srgbClr val="ED7D31"/>
                </a:solidFill>
              </a:rPr>
              <a:t>UPDATE </a:t>
            </a:r>
            <a:r>
              <a:rPr lang="en-US" sz="2400" dirty="0" err="1">
                <a:solidFill>
                  <a:srgbClr val="ED7D31"/>
                </a:solidFill>
              </a:rPr>
              <a:t>order_status</a:t>
            </a:r>
            <a:r>
              <a:rPr lang="en-US" sz="2400" dirty="0">
                <a:solidFill>
                  <a:srgbClr val="ED7D31"/>
                </a:solidFill>
              </a:rPr>
              <a:t> SET </a:t>
            </a:r>
            <a:r>
              <a:rPr lang="en-US" sz="2400" dirty="0" err="1">
                <a:solidFill>
                  <a:srgbClr val="ED7D31"/>
                </a:solidFill>
              </a:rPr>
              <a:t>shipping_weight_kg</a:t>
            </a:r>
            <a:r>
              <a:rPr lang="en-US" sz="2400" dirty="0">
                <a:solidFill>
                  <a:srgbClr val="ED7D31"/>
                </a:solidFill>
              </a:rPr>
              <a:t>=1.4</a:t>
            </a:r>
          </a:p>
          <a:p>
            <a:r>
              <a:rPr lang="en-US" sz="2400" dirty="0">
                <a:solidFill>
                  <a:srgbClr val="ED7D31"/>
                </a:solidFill>
              </a:rPr>
              <a:t>WHERE status='PENDING'</a:t>
            </a:r>
          </a:p>
          <a:p>
            <a:r>
              <a:rPr lang="en-US" sz="2400" dirty="0">
                <a:solidFill>
                  <a:srgbClr val="ED7D31"/>
                </a:solidFill>
              </a:rPr>
              <a:t>AND </a:t>
            </a:r>
            <a:r>
              <a:rPr lang="en-US" sz="2400" dirty="0" err="1">
                <a:solidFill>
                  <a:srgbClr val="ED7D31"/>
                </a:solidFill>
              </a:rPr>
              <a:t>order_id</a:t>
            </a:r>
            <a:r>
              <a:rPr lang="en-US" sz="2400" dirty="0">
                <a:solidFill>
                  <a:srgbClr val="ED7D31"/>
                </a:solidFill>
              </a:rPr>
              <a:t>=fcb15fc2-feaa-4ba9-a3c6-899d1107cce9;</a:t>
            </a:r>
          </a:p>
        </p:txBody>
      </p:sp>
      <p:pic>
        <p:nvPicPr>
          <p:cNvPr id="6" name="Picture 5">
            <a:extLst>
              <a:ext uri="{FF2B5EF4-FFF2-40B4-BE49-F238E27FC236}">
                <a16:creationId xmlns:a16="http://schemas.microsoft.com/office/drawing/2014/main" xmlns="" id="{B934B6BE-980E-4CEA-BE86-0FD8F472DB48}"/>
              </a:ext>
            </a:extLst>
          </p:cNvPr>
          <p:cNvPicPr>
            <a:picLocks noChangeAspect="1"/>
          </p:cNvPicPr>
          <p:nvPr/>
        </p:nvPicPr>
        <p:blipFill>
          <a:blip r:embed="rId3"/>
          <a:stretch>
            <a:fillRect/>
          </a:stretch>
        </p:blipFill>
        <p:spPr>
          <a:xfrm>
            <a:off x="6975384" y="2838045"/>
            <a:ext cx="2010938" cy="2011680"/>
          </a:xfrm>
          <a:prstGeom prst="rect">
            <a:avLst/>
          </a:prstGeom>
        </p:spPr>
      </p:pic>
    </p:spTree>
    <p:extLst>
      <p:ext uri="{BB962C8B-B14F-4D97-AF65-F5344CB8AC3E}">
        <p14:creationId xmlns:p14="http://schemas.microsoft.com/office/powerpoint/2010/main" val="344108460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C3CE6DF9-85A0-42D3-B565-354990DD8A04}"/>
              </a:ext>
            </a:extLst>
          </p:cNvPr>
          <p:cNvPicPr>
            <a:picLocks noChangeAspect="1"/>
          </p:cNvPicPr>
          <p:nvPr/>
        </p:nvPicPr>
        <p:blipFill>
          <a:blip r:embed="rId3"/>
          <a:stretch>
            <a:fillRect/>
          </a:stretch>
        </p:blipFill>
        <p:spPr>
          <a:xfrm>
            <a:off x="6975384" y="2838045"/>
            <a:ext cx="2010938" cy="2011680"/>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159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Updating data</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1051476"/>
            <a:ext cx="7596822" cy="352083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Either way, we can then query our row and see this result:</a:t>
            </a:r>
          </a:p>
          <a:p>
            <a:r>
              <a:rPr lang="en-US" sz="1800" dirty="0">
                <a:solidFill>
                  <a:srgbClr val="ED7D31"/>
                </a:solidFill>
              </a:rPr>
              <a:t>SELECT * FROM </a:t>
            </a:r>
            <a:r>
              <a:rPr lang="en-US" sz="1800" dirty="0" err="1">
                <a:solidFill>
                  <a:srgbClr val="ED7D31"/>
                </a:solidFill>
              </a:rPr>
              <a:t>order_status</a:t>
            </a:r>
            <a:endParaRPr lang="en-US" sz="1800" dirty="0">
              <a:solidFill>
                <a:srgbClr val="ED7D31"/>
              </a:solidFill>
            </a:endParaRPr>
          </a:p>
          <a:p>
            <a:r>
              <a:rPr lang="en-US" sz="1800" dirty="0">
                <a:solidFill>
                  <a:srgbClr val="ED7D31"/>
                </a:solidFill>
              </a:rPr>
              <a:t>WHERE status='PENDING'</a:t>
            </a:r>
          </a:p>
          <a:p>
            <a:r>
              <a:rPr lang="en-US" sz="1800" dirty="0">
                <a:solidFill>
                  <a:srgbClr val="ED7D31"/>
                </a:solidFill>
              </a:rPr>
              <a:t>AND </a:t>
            </a:r>
            <a:r>
              <a:rPr lang="en-US" sz="1800" dirty="0" err="1">
                <a:solidFill>
                  <a:srgbClr val="ED7D31"/>
                </a:solidFill>
              </a:rPr>
              <a:t>order_id</a:t>
            </a:r>
            <a:r>
              <a:rPr lang="en-US" sz="1800" dirty="0">
                <a:solidFill>
                  <a:srgbClr val="ED7D31"/>
                </a:solidFill>
              </a:rPr>
              <a:t>=fcb15fc2-feaa-4ba9-a3c6-899d1107cce9;</a:t>
            </a:r>
          </a:p>
          <a:p>
            <a:endParaRPr lang="en-US" sz="1800" dirty="0">
              <a:solidFill>
                <a:srgbClr val="ED7D31"/>
              </a:solidFill>
            </a:endParaRPr>
          </a:p>
          <a:p>
            <a:r>
              <a:rPr lang="en-US" sz="1800" dirty="0">
                <a:solidFill>
                  <a:srgbClr val="ED7D31"/>
                </a:solidFill>
              </a:rPr>
              <a:t> status  | </a:t>
            </a:r>
            <a:r>
              <a:rPr lang="en-US" sz="1800" dirty="0" err="1">
                <a:solidFill>
                  <a:srgbClr val="ED7D31"/>
                </a:solidFill>
              </a:rPr>
              <a:t>order_id</a:t>
            </a:r>
            <a:r>
              <a:rPr lang="en-US" sz="1800" dirty="0">
                <a:solidFill>
                  <a:srgbClr val="ED7D31"/>
                </a:solidFill>
              </a:rPr>
              <a:t>                             | </a:t>
            </a:r>
            <a:r>
              <a:rPr lang="en-US" sz="1800" dirty="0" err="1">
                <a:solidFill>
                  <a:srgbClr val="ED7D31"/>
                </a:solidFill>
              </a:rPr>
              <a:t>shipping_weight_kg</a:t>
            </a:r>
            <a:r>
              <a:rPr lang="en-US" sz="1800" dirty="0">
                <a:solidFill>
                  <a:srgbClr val="ED7D31"/>
                </a:solidFill>
              </a:rPr>
              <a:t> | total</a:t>
            </a:r>
          </a:p>
          <a:p>
            <a:r>
              <a:rPr lang="en-US" sz="1800" dirty="0">
                <a:solidFill>
                  <a:srgbClr val="ED7D31"/>
                </a:solidFill>
              </a:rPr>
              <a:t>---------+--------------------------------------+--------------------+--------</a:t>
            </a:r>
          </a:p>
          <a:p>
            <a:r>
              <a:rPr lang="en-US" sz="1800" dirty="0">
                <a:solidFill>
                  <a:srgbClr val="ED7D31"/>
                </a:solidFill>
              </a:rPr>
              <a:t> PENDING | fcb15fc2-feaa-4ba9-a3c6-899d1107cce9 |                1.4 | 114.22</a:t>
            </a:r>
          </a:p>
          <a:p>
            <a:endParaRPr lang="en-US" sz="1800" dirty="0">
              <a:solidFill>
                <a:srgbClr val="ED7D31"/>
              </a:solidFill>
            </a:endParaRPr>
          </a:p>
          <a:p>
            <a:r>
              <a:rPr lang="en-US" sz="1800" dirty="0">
                <a:solidFill>
                  <a:srgbClr val="ED7D31"/>
                </a:solidFill>
              </a:rPr>
              <a:t>(1 rows)</a:t>
            </a:r>
          </a:p>
        </p:txBody>
      </p:sp>
    </p:spTree>
    <p:extLst>
      <p:ext uri="{BB962C8B-B14F-4D97-AF65-F5344CB8AC3E}">
        <p14:creationId xmlns:p14="http://schemas.microsoft.com/office/powerpoint/2010/main" val="730039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Configuration</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610200" y="959143"/>
            <a:ext cx="7596822" cy="3705502"/>
          </a:xfrm>
          <a:prstGeom prst="rect">
            <a:avLst/>
          </a:prstGeom>
        </p:spPr>
        <p:txBody>
          <a:bodyPr vert="horz" wrap="square" lIns="0" tIns="12065" rIns="0" bIns="0" rtlCol="0">
            <a:spAutoFit/>
          </a:bodyPr>
          <a:lstStyle/>
          <a:p>
            <a:pPr algn="ctr"/>
            <a:r>
              <a:rPr lang="en-US" sz="2400" b="1" dirty="0" err="1">
                <a:solidFill>
                  <a:srgbClr val="ED7D31"/>
                </a:solidFill>
              </a:rPr>
              <a:t>cassandra-rackdc.properties</a:t>
            </a:r>
            <a:endParaRPr lang="en-US" sz="2400" b="1" dirty="0">
              <a:solidFill>
                <a:srgbClr val="ED7D31"/>
              </a:solidFill>
            </a:endParaRPr>
          </a:p>
          <a:p>
            <a:pPr marL="342900" indent="-342900">
              <a:buFont typeface="Arial" panose="020B0604020202020204" pitchFamily="34" charset="0"/>
              <a:buChar char="•"/>
            </a:pPr>
            <a:r>
              <a:rPr lang="en-US" sz="2400" dirty="0"/>
              <a:t>To configure this, each node must use </a:t>
            </a:r>
            <a:r>
              <a:rPr lang="en-US" sz="2400" dirty="0" err="1"/>
              <a:t>GossipingPropertyFileSnitch</a:t>
            </a:r>
            <a:r>
              <a:rPr lang="en-US" sz="2400" dirty="0"/>
              <a:t> (as previously mentioned in the preceding </a:t>
            </a:r>
            <a:r>
              <a:rPr lang="en-US" sz="2400" dirty="0" err="1"/>
              <a:t>cassandra.yaml</a:t>
            </a:r>
            <a:r>
              <a:rPr lang="en-US" sz="2400" dirty="0"/>
              <a:t> configuration process) and must have its local data center (and rack) settings defined. </a:t>
            </a:r>
          </a:p>
          <a:p>
            <a:pPr marL="342900" indent="-342900">
              <a:buFont typeface="Arial" panose="020B0604020202020204" pitchFamily="34" charset="0"/>
              <a:buChar char="•"/>
            </a:pPr>
            <a:r>
              <a:rPr lang="en-US" sz="2400" dirty="0"/>
              <a:t>Therefore, I will set the dc and rack properties in the conf/</a:t>
            </a:r>
            <a:r>
              <a:rPr lang="en-US" sz="2400" dirty="0" err="1"/>
              <a:t>cassandra-rackdc.properties</a:t>
            </a:r>
            <a:r>
              <a:rPr lang="en-US" sz="2400" dirty="0"/>
              <a:t> file:</a:t>
            </a:r>
          </a:p>
          <a:p>
            <a:r>
              <a:rPr lang="en-US" sz="2400" dirty="0">
                <a:solidFill>
                  <a:srgbClr val="ED7D31"/>
                </a:solidFill>
              </a:rPr>
              <a:t>dc=</a:t>
            </a:r>
            <a:r>
              <a:rPr lang="en-US" sz="2400" dirty="0" err="1">
                <a:solidFill>
                  <a:srgbClr val="ED7D31"/>
                </a:solidFill>
              </a:rPr>
              <a:t>ClockworkAngels</a:t>
            </a:r>
            <a:endParaRPr lang="en-US" sz="2400" dirty="0">
              <a:solidFill>
                <a:srgbClr val="ED7D31"/>
              </a:solidFill>
            </a:endParaRPr>
          </a:p>
          <a:p>
            <a:r>
              <a:rPr lang="en-US" sz="2400" dirty="0">
                <a:solidFill>
                  <a:srgbClr val="ED7D31"/>
                </a:solidFill>
              </a:rPr>
              <a:t>rack=R40</a:t>
            </a:r>
          </a:p>
        </p:txBody>
      </p:sp>
      <p:pic>
        <p:nvPicPr>
          <p:cNvPr id="6" name="Graphic 5">
            <a:extLst>
              <a:ext uri="{FF2B5EF4-FFF2-40B4-BE49-F238E27FC236}">
                <a16:creationId xmlns:a16="http://schemas.microsoft.com/office/drawing/2014/main" xmlns="" id="{D842B1CE-77DC-4F8E-B572-AF3FFDBB28CD}"/>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155180" y="3427018"/>
            <a:ext cx="1577340" cy="1577340"/>
          </a:xfrm>
          <a:prstGeom prst="rect">
            <a:avLst/>
          </a:prstGeom>
        </p:spPr>
      </p:pic>
    </p:spTree>
    <p:extLst>
      <p:ext uri="{BB962C8B-B14F-4D97-AF65-F5344CB8AC3E}">
        <p14:creationId xmlns:p14="http://schemas.microsoft.com/office/powerpoint/2010/main" val="225155387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160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Updating data</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Ok, so now how do we set the PENDING status to PICKED? </a:t>
            </a:r>
          </a:p>
          <a:p>
            <a:pPr marL="342900" indent="-342900">
              <a:buFont typeface="Arial" panose="020B0604020202020204" pitchFamily="34" charset="0"/>
              <a:buChar char="•"/>
            </a:pPr>
            <a:r>
              <a:rPr lang="en-US" sz="2400" dirty="0"/>
              <a:t>Let's start by trying to UPDATE it, as we would in SQL:</a:t>
            </a:r>
          </a:p>
          <a:p>
            <a:endParaRPr lang="en-US" sz="2000" dirty="0">
              <a:solidFill>
                <a:srgbClr val="ED7D31"/>
              </a:solidFill>
            </a:endParaRPr>
          </a:p>
          <a:p>
            <a:r>
              <a:rPr lang="en-US" sz="2000" dirty="0">
                <a:solidFill>
                  <a:srgbClr val="ED7D31"/>
                </a:solidFill>
              </a:rPr>
              <a:t>UPDATE </a:t>
            </a:r>
            <a:r>
              <a:rPr lang="en-US" sz="2000" dirty="0" err="1">
                <a:solidFill>
                  <a:srgbClr val="ED7D31"/>
                </a:solidFill>
              </a:rPr>
              <a:t>order_status</a:t>
            </a:r>
            <a:r>
              <a:rPr lang="en-US" sz="2000" dirty="0">
                <a:solidFill>
                  <a:srgbClr val="ED7D31"/>
                </a:solidFill>
              </a:rPr>
              <a:t> SET status='PICKED'</a:t>
            </a:r>
          </a:p>
          <a:p>
            <a:r>
              <a:rPr lang="en-US" sz="2000" dirty="0">
                <a:solidFill>
                  <a:srgbClr val="ED7D31"/>
                </a:solidFill>
              </a:rPr>
              <a:t>WHERE </a:t>
            </a:r>
            <a:r>
              <a:rPr lang="en-US" sz="2000" dirty="0" err="1">
                <a:solidFill>
                  <a:srgbClr val="ED7D31"/>
                </a:solidFill>
              </a:rPr>
              <a:t>order_id</a:t>
            </a:r>
            <a:r>
              <a:rPr lang="en-US" sz="2000" dirty="0">
                <a:solidFill>
                  <a:srgbClr val="ED7D31"/>
                </a:solidFill>
              </a:rPr>
              <a:t>='fcb15fc2-feaa-4ba9-a3c6-899d1107cce9';</a:t>
            </a:r>
          </a:p>
          <a:p>
            <a:endParaRPr lang="en-US" sz="2000" dirty="0">
              <a:solidFill>
                <a:srgbClr val="ED7D31"/>
              </a:solidFill>
            </a:endParaRPr>
          </a:p>
          <a:p>
            <a:r>
              <a:rPr lang="en-US" sz="2000" dirty="0" err="1">
                <a:solidFill>
                  <a:srgbClr val="ED7D31"/>
                </a:solidFill>
              </a:rPr>
              <a:t>InvalidRequest</a:t>
            </a:r>
            <a:r>
              <a:rPr lang="en-US" sz="2000" dirty="0">
                <a:solidFill>
                  <a:srgbClr val="ED7D31"/>
                </a:solidFill>
              </a:rPr>
              <a:t>: Error from server: code=2200 [Invalid query] message="PRIMARY KEY part status found in SET part"</a:t>
            </a:r>
          </a:p>
        </p:txBody>
      </p:sp>
    </p:spTree>
    <p:extLst>
      <p:ext uri="{BB962C8B-B14F-4D97-AF65-F5344CB8AC3E}">
        <p14:creationId xmlns:p14="http://schemas.microsoft.com/office/powerpoint/2010/main" val="402825167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161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Updating data</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1112701"/>
            <a:ext cx="7596822" cy="3582391"/>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With the UPDATE statement in CQL, all the PRIMARY KEY components are required to be specified in the WHERE clause. </a:t>
            </a:r>
          </a:p>
          <a:p>
            <a:pPr marL="342900" indent="-342900">
              <a:buFont typeface="Arial" panose="020B0604020202020204" pitchFamily="34" charset="0"/>
              <a:buChar char="•"/>
            </a:pPr>
            <a:r>
              <a:rPr lang="en-US" sz="2400" dirty="0"/>
              <a:t>So how about we try specifying both PRIMARY KEY components in WHERE, and both columns with values in SET:</a:t>
            </a:r>
          </a:p>
          <a:p>
            <a:r>
              <a:rPr lang="en-US" sz="2200" dirty="0">
                <a:solidFill>
                  <a:srgbClr val="ED7D31"/>
                </a:solidFill>
              </a:rPr>
              <a:t>UPDATE </a:t>
            </a:r>
            <a:r>
              <a:rPr lang="en-US" sz="2200" dirty="0" err="1">
                <a:solidFill>
                  <a:srgbClr val="ED7D31"/>
                </a:solidFill>
              </a:rPr>
              <a:t>order_status</a:t>
            </a:r>
            <a:r>
              <a:rPr lang="en-US" sz="2200" dirty="0">
                <a:solidFill>
                  <a:srgbClr val="ED7D31"/>
                </a:solidFill>
              </a:rPr>
              <a:t> SET </a:t>
            </a:r>
            <a:r>
              <a:rPr lang="en-US" sz="2200" dirty="0" err="1">
                <a:solidFill>
                  <a:srgbClr val="ED7D31"/>
                </a:solidFill>
              </a:rPr>
              <a:t>shipping_weight_kg</a:t>
            </a:r>
            <a:r>
              <a:rPr lang="en-US" sz="2200" dirty="0">
                <a:solidFill>
                  <a:srgbClr val="ED7D31"/>
                </a:solidFill>
              </a:rPr>
              <a:t>=1.4,total=114.22</a:t>
            </a:r>
          </a:p>
          <a:p>
            <a:r>
              <a:rPr lang="en-US" sz="2200" dirty="0">
                <a:solidFill>
                  <a:srgbClr val="ED7D31"/>
                </a:solidFill>
              </a:rPr>
              <a:t>WHERE status='PICKED'</a:t>
            </a:r>
          </a:p>
          <a:p>
            <a:r>
              <a:rPr lang="en-US" sz="2200" dirty="0">
                <a:solidFill>
                  <a:srgbClr val="ED7D31"/>
                </a:solidFill>
              </a:rPr>
              <a:t>AND </a:t>
            </a:r>
            <a:r>
              <a:rPr lang="en-US" sz="2200" dirty="0" err="1">
                <a:solidFill>
                  <a:srgbClr val="ED7D31"/>
                </a:solidFill>
              </a:rPr>
              <a:t>order_id</a:t>
            </a:r>
            <a:r>
              <a:rPr lang="en-US" sz="2200" dirty="0">
                <a:solidFill>
                  <a:srgbClr val="ED7D31"/>
                </a:solidFill>
              </a:rPr>
              <a:t>=fcb15fc2-feaa-4ba9-a3c6-899d1107cce9;</a:t>
            </a:r>
          </a:p>
        </p:txBody>
      </p:sp>
    </p:spTree>
    <p:extLst>
      <p:ext uri="{BB962C8B-B14F-4D97-AF65-F5344CB8AC3E}">
        <p14:creationId xmlns:p14="http://schemas.microsoft.com/office/powerpoint/2010/main" val="382401144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162</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Updating data</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642329"/>
            <a:ext cx="7596822" cy="185884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So that doesn't error out, but did it work? To figure that out, let's run a (bad) query using ALLOW FILTERING:</a:t>
            </a:r>
          </a:p>
          <a:p>
            <a:pPr marL="342900" indent="-342900">
              <a:buFont typeface="Arial" panose="020B0604020202020204" pitchFamily="34" charset="0"/>
              <a:buChar char="•"/>
            </a:pPr>
            <a:endParaRPr lang="en-US" sz="2400" dirty="0"/>
          </a:p>
          <a:p>
            <a:r>
              <a:rPr lang="en-US" sz="2400" dirty="0"/>
              <a:t>Refer to file 3_14.txt</a:t>
            </a:r>
          </a:p>
        </p:txBody>
      </p:sp>
      <p:pic>
        <p:nvPicPr>
          <p:cNvPr id="3" name="Picture 2">
            <a:extLst>
              <a:ext uri="{FF2B5EF4-FFF2-40B4-BE49-F238E27FC236}">
                <a16:creationId xmlns:a16="http://schemas.microsoft.com/office/drawing/2014/main" xmlns="" id="{D6B2F0E4-7A2D-4A54-B42E-2064157716D1}"/>
              </a:ext>
            </a:extLst>
          </p:cNvPr>
          <p:cNvPicPr>
            <a:picLocks noChangeAspect="1"/>
          </p:cNvPicPr>
          <p:nvPr/>
        </p:nvPicPr>
        <p:blipFill>
          <a:blip r:embed="rId3"/>
          <a:stretch>
            <a:fillRect/>
          </a:stretch>
        </p:blipFill>
        <p:spPr>
          <a:xfrm>
            <a:off x="6080760" y="2387491"/>
            <a:ext cx="2674619" cy="2674619"/>
          </a:xfrm>
          <a:prstGeom prst="rect">
            <a:avLst/>
          </a:prstGeom>
        </p:spPr>
      </p:pic>
    </p:spTree>
    <p:extLst>
      <p:ext uri="{BB962C8B-B14F-4D97-AF65-F5344CB8AC3E}">
        <p14:creationId xmlns:p14="http://schemas.microsoft.com/office/powerpoint/2010/main" val="180248737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163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Deleting data</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610200" y="1513141"/>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 In our case, we have an extra row for our order that we need to delete:</a:t>
            </a:r>
          </a:p>
          <a:p>
            <a:pPr marL="342900" indent="-342900">
              <a:buFont typeface="Arial" panose="020B0604020202020204" pitchFamily="34" charset="0"/>
              <a:buChar char="•"/>
            </a:pPr>
            <a:endParaRPr lang="en-US" sz="2400" dirty="0"/>
          </a:p>
          <a:p>
            <a:r>
              <a:rPr lang="en-US" sz="2400" dirty="0">
                <a:solidFill>
                  <a:srgbClr val="ED7D31"/>
                </a:solidFill>
              </a:rPr>
              <a:t>DELETE FROM </a:t>
            </a:r>
            <a:r>
              <a:rPr lang="en-US" sz="2400" dirty="0" err="1">
                <a:solidFill>
                  <a:srgbClr val="ED7D31"/>
                </a:solidFill>
              </a:rPr>
              <a:t>order_status</a:t>
            </a:r>
            <a:endParaRPr lang="en-US" sz="2400" dirty="0">
              <a:solidFill>
                <a:srgbClr val="ED7D31"/>
              </a:solidFill>
            </a:endParaRPr>
          </a:p>
          <a:p>
            <a:r>
              <a:rPr lang="en-US" sz="2400" dirty="0">
                <a:solidFill>
                  <a:srgbClr val="ED7D31"/>
                </a:solidFill>
              </a:rPr>
              <a:t>WHERE status='PENDING'</a:t>
            </a:r>
          </a:p>
          <a:p>
            <a:r>
              <a:rPr lang="en-US" sz="2400" dirty="0">
                <a:solidFill>
                  <a:srgbClr val="ED7D31"/>
                </a:solidFill>
              </a:rPr>
              <a:t>AND </a:t>
            </a:r>
            <a:r>
              <a:rPr lang="en-US" sz="2400" dirty="0" err="1">
                <a:solidFill>
                  <a:srgbClr val="ED7D31"/>
                </a:solidFill>
              </a:rPr>
              <a:t>order_id</a:t>
            </a:r>
            <a:r>
              <a:rPr lang="en-US" sz="2400" dirty="0">
                <a:solidFill>
                  <a:srgbClr val="ED7D31"/>
                </a:solidFill>
              </a:rPr>
              <a:t>=fcb15fc2-feaa-4ba9-a3c6-899d1107cce9;</a:t>
            </a:r>
          </a:p>
        </p:txBody>
      </p:sp>
      <p:pic>
        <p:nvPicPr>
          <p:cNvPr id="6" name="Picture 5">
            <a:extLst>
              <a:ext uri="{FF2B5EF4-FFF2-40B4-BE49-F238E27FC236}">
                <a16:creationId xmlns:a16="http://schemas.microsoft.com/office/drawing/2014/main" xmlns="" id="{3975E3B9-C598-44D7-8FC7-6D1F48F2B445}"/>
              </a:ext>
            </a:extLst>
          </p:cNvPr>
          <p:cNvPicPr>
            <a:picLocks noChangeAspect="1"/>
          </p:cNvPicPr>
          <p:nvPr/>
        </p:nvPicPr>
        <p:blipFill>
          <a:blip r:embed="rId3"/>
          <a:stretch>
            <a:fillRect/>
          </a:stretch>
        </p:blipFill>
        <p:spPr>
          <a:xfrm>
            <a:off x="6080760" y="2387491"/>
            <a:ext cx="2674619" cy="2674619"/>
          </a:xfrm>
          <a:prstGeom prst="rect">
            <a:avLst/>
          </a:prstGeom>
        </p:spPr>
      </p:pic>
    </p:spTree>
    <p:extLst>
      <p:ext uri="{BB962C8B-B14F-4D97-AF65-F5344CB8AC3E}">
        <p14:creationId xmlns:p14="http://schemas.microsoft.com/office/powerpoint/2010/main" val="12468169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164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Deleting data</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598828"/>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As mentioned previously, DELETE can also enforce the removal of individual column values:</a:t>
            </a:r>
          </a:p>
          <a:p>
            <a:pPr marL="342900" indent="-342900">
              <a:buFont typeface="Arial" panose="020B0604020202020204" pitchFamily="34" charset="0"/>
              <a:buChar char="•"/>
            </a:pPr>
            <a:endParaRPr lang="en-US" sz="2400" dirty="0"/>
          </a:p>
          <a:p>
            <a:r>
              <a:rPr lang="en-US" sz="2400" dirty="0">
                <a:solidFill>
                  <a:srgbClr val="ED7D31"/>
                </a:solidFill>
              </a:rPr>
              <a:t>DELETE </a:t>
            </a:r>
            <a:r>
              <a:rPr lang="en-US" sz="2400" dirty="0" err="1">
                <a:solidFill>
                  <a:srgbClr val="ED7D31"/>
                </a:solidFill>
              </a:rPr>
              <a:t>shipping_weight_kg</a:t>
            </a:r>
            <a:r>
              <a:rPr lang="en-US" sz="2400" dirty="0">
                <a:solidFill>
                  <a:srgbClr val="ED7D31"/>
                </a:solidFill>
              </a:rPr>
              <a:t> FROM </a:t>
            </a:r>
            <a:r>
              <a:rPr lang="en-US" sz="2400" dirty="0" err="1">
                <a:solidFill>
                  <a:srgbClr val="ED7D31"/>
                </a:solidFill>
              </a:rPr>
              <a:t>order_status</a:t>
            </a:r>
            <a:endParaRPr lang="en-US" sz="2400" dirty="0">
              <a:solidFill>
                <a:srgbClr val="ED7D31"/>
              </a:solidFill>
            </a:endParaRPr>
          </a:p>
          <a:p>
            <a:r>
              <a:rPr lang="en-US" sz="2400" dirty="0">
                <a:solidFill>
                  <a:srgbClr val="ED7D31"/>
                </a:solidFill>
              </a:rPr>
              <a:t>WHERE status='PICKED'</a:t>
            </a:r>
          </a:p>
          <a:p>
            <a:r>
              <a:rPr lang="en-US" sz="2400" dirty="0">
                <a:solidFill>
                  <a:srgbClr val="ED7D31"/>
                </a:solidFill>
              </a:rPr>
              <a:t>AND </a:t>
            </a:r>
            <a:r>
              <a:rPr lang="en-US" sz="2400" dirty="0" err="1">
                <a:solidFill>
                  <a:srgbClr val="ED7D31"/>
                </a:solidFill>
              </a:rPr>
              <a:t>order_id</a:t>
            </a:r>
            <a:r>
              <a:rPr lang="en-US" sz="2400" dirty="0">
                <a:solidFill>
                  <a:srgbClr val="ED7D31"/>
                </a:solidFill>
              </a:rPr>
              <a:t>=99886f63-f271-459d-b0b1-218c09cd05a2;</a:t>
            </a:r>
          </a:p>
        </p:txBody>
      </p:sp>
      <p:pic>
        <p:nvPicPr>
          <p:cNvPr id="6" name="Picture 5">
            <a:extLst>
              <a:ext uri="{FF2B5EF4-FFF2-40B4-BE49-F238E27FC236}">
                <a16:creationId xmlns:a16="http://schemas.microsoft.com/office/drawing/2014/main" xmlns="" id="{CF61929D-1BED-4369-BA48-9A8EE8292D97}"/>
              </a:ext>
            </a:extLst>
          </p:cNvPr>
          <p:cNvPicPr>
            <a:picLocks noChangeAspect="1"/>
          </p:cNvPicPr>
          <p:nvPr/>
        </p:nvPicPr>
        <p:blipFill>
          <a:blip r:embed="rId3"/>
          <a:stretch>
            <a:fillRect/>
          </a:stretch>
        </p:blipFill>
        <p:spPr>
          <a:xfrm>
            <a:off x="6756509" y="3063240"/>
            <a:ext cx="1998870" cy="1998870"/>
          </a:xfrm>
          <a:prstGeom prst="rect">
            <a:avLst/>
          </a:prstGeom>
        </p:spPr>
      </p:pic>
    </p:spTree>
    <p:extLst>
      <p:ext uri="{BB962C8B-B14F-4D97-AF65-F5344CB8AC3E}">
        <p14:creationId xmlns:p14="http://schemas.microsoft.com/office/powerpoint/2010/main" val="368332443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165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Lightweight transactions</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05924"/>
            <a:ext cx="7596822" cy="3397725"/>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200" dirty="0"/>
              <a:t>In any case, an INSERT statement can only check whether a row does not already exist for the specified the PRIMARY KEY components. </a:t>
            </a:r>
          </a:p>
          <a:p>
            <a:pPr marL="342900" indent="-342900">
              <a:buFont typeface="Arial" panose="020B0604020202020204" pitchFamily="34" charset="0"/>
              <a:buChar char="•"/>
            </a:pPr>
            <a:r>
              <a:rPr lang="en-US" sz="2200" dirty="0"/>
              <a:t>If we consider our attempts to insert a new row to set our order status to PENDING, this could have been used:</a:t>
            </a:r>
          </a:p>
          <a:p>
            <a:r>
              <a:rPr lang="en-US" sz="2200" dirty="0">
                <a:solidFill>
                  <a:srgbClr val="ED7D31"/>
                </a:solidFill>
              </a:rPr>
              <a:t>INSERT INTO </a:t>
            </a:r>
            <a:r>
              <a:rPr lang="en-US" sz="2200" dirty="0" err="1">
                <a:solidFill>
                  <a:srgbClr val="ED7D31"/>
                </a:solidFill>
              </a:rPr>
              <a:t>order_status</a:t>
            </a:r>
            <a:r>
              <a:rPr lang="en-US" sz="2200" dirty="0">
                <a:solidFill>
                  <a:srgbClr val="ED7D31"/>
                </a:solidFill>
              </a:rPr>
              <a:t> (</a:t>
            </a:r>
            <a:r>
              <a:rPr lang="en-US" sz="2200" dirty="0" err="1">
                <a:solidFill>
                  <a:srgbClr val="ED7D31"/>
                </a:solidFill>
              </a:rPr>
              <a:t>status,order_id,shipping_weight_kg</a:t>
            </a:r>
            <a:endParaRPr lang="en-US" sz="2200" dirty="0">
              <a:solidFill>
                <a:srgbClr val="ED7D31"/>
              </a:solidFill>
            </a:endParaRPr>
          </a:p>
          <a:p>
            <a:r>
              <a:rPr lang="en-US" sz="2200" dirty="0">
                <a:solidFill>
                  <a:srgbClr val="ED7D31"/>
                </a:solidFill>
              </a:rPr>
              <a:t>VALUES ('PENDING',fcb15fc2-feaa-4ba9-a3c6-899d1107cce9,1.4)</a:t>
            </a:r>
          </a:p>
          <a:p>
            <a:r>
              <a:rPr lang="en-US" sz="2200" dirty="0">
                <a:solidFill>
                  <a:srgbClr val="ED7D31"/>
                </a:solidFill>
              </a:rPr>
              <a:t>IF NOT EXISTS;</a:t>
            </a:r>
          </a:p>
        </p:txBody>
      </p:sp>
      <p:pic>
        <p:nvPicPr>
          <p:cNvPr id="6" name="Picture 5">
            <a:extLst>
              <a:ext uri="{FF2B5EF4-FFF2-40B4-BE49-F238E27FC236}">
                <a16:creationId xmlns:a16="http://schemas.microsoft.com/office/drawing/2014/main" xmlns="" id="{85758008-C063-4320-8B11-270A907F5275}"/>
              </a:ext>
            </a:extLst>
          </p:cNvPr>
          <p:cNvPicPr>
            <a:picLocks noChangeAspect="1"/>
          </p:cNvPicPr>
          <p:nvPr/>
        </p:nvPicPr>
        <p:blipFill>
          <a:blip r:embed="rId3"/>
          <a:stretch>
            <a:fillRect/>
          </a:stretch>
        </p:blipFill>
        <p:spPr>
          <a:xfrm>
            <a:off x="6800850" y="2972605"/>
            <a:ext cx="2080259" cy="2080259"/>
          </a:xfrm>
          <a:prstGeom prst="rect">
            <a:avLst/>
          </a:prstGeom>
        </p:spPr>
      </p:pic>
    </p:spTree>
    <p:extLst>
      <p:ext uri="{BB962C8B-B14F-4D97-AF65-F5344CB8AC3E}">
        <p14:creationId xmlns:p14="http://schemas.microsoft.com/office/powerpoint/2010/main" val="382112525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166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Lightweight transactions</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01648"/>
            <a:ext cx="7596822" cy="3182281"/>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 In our previous example, we could make our update to </a:t>
            </a:r>
            <a:r>
              <a:rPr lang="en-US" sz="2400" dirty="0" err="1"/>
              <a:t>shipping_weight_kg</a:t>
            </a:r>
            <a:r>
              <a:rPr lang="en-US" sz="2400" dirty="0"/>
              <a:t> and order total based on a threshold for </a:t>
            </a:r>
            <a:r>
              <a:rPr lang="en-US" sz="2400" dirty="0" err="1"/>
              <a:t>shipping_weight_kg</a:t>
            </a:r>
            <a:r>
              <a:rPr lang="en-US" sz="2400" dirty="0"/>
              <a:t>:</a:t>
            </a:r>
          </a:p>
          <a:p>
            <a:pPr marL="342900" indent="-342900">
              <a:buFont typeface="Arial" panose="020B0604020202020204" pitchFamily="34" charset="0"/>
              <a:buChar char="•"/>
            </a:pPr>
            <a:endParaRPr lang="en-US" sz="2400" dirty="0"/>
          </a:p>
          <a:p>
            <a:r>
              <a:rPr lang="en-US" sz="2200" dirty="0">
                <a:solidFill>
                  <a:srgbClr val="ED7D31"/>
                </a:solidFill>
              </a:rPr>
              <a:t>UPDATE </a:t>
            </a:r>
            <a:r>
              <a:rPr lang="en-US" sz="2200" dirty="0" err="1">
                <a:solidFill>
                  <a:srgbClr val="ED7D31"/>
                </a:solidFill>
              </a:rPr>
              <a:t>order_status</a:t>
            </a:r>
            <a:r>
              <a:rPr lang="en-US" sz="2200" dirty="0">
                <a:solidFill>
                  <a:srgbClr val="ED7D31"/>
                </a:solidFill>
              </a:rPr>
              <a:t> SET </a:t>
            </a:r>
            <a:r>
              <a:rPr lang="en-US" sz="2200" dirty="0" err="1">
                <a:solidFill>
                  <a:srgbClr val="ED7D31"/>
                </a:solidFill>
              </a:rPr>
              <a:t>shipping_weight_kg</a:t>
            </a:r>
            <a:r>
              <a:rPr lang="en-US" sz="2200" dirty="0">
                <a:solidFill>
                  <a:srgbClr val="ED7D31"/>
                </a:solidFill>
              </a:rPr>
              <a:t>=1.4,total=114.22</a:t>
            </a:r>
          </a:p>
          <a:p>
            <a:r>
              <a:rPr lang="en-US" sz="2200" dirty="0">
                <a:solidFill>
                  <a:srgbClr val="ED7D31"/>
                </a:solidFill>
              </a:rPr>
              <a:t>WHERE status='PICKED' AND </a:t>
            </a:r>
            <a:r>
              <a:rPr lang="en-US" sz="2200" dirty="0" err="1">
                <a:solidFill>
                  <a:srgbClr val="ED7D31"/>
                </a:solidFill>
              </a:rPr>
              <a:t>order_id</a:t>
            </a:r>
            <a:r>
              <a:rPr lang="en-US" sz="2200" dirty="0">
                <a:solidFill>
                  <a:srgbClr val="ED7D31"/>
                </a:solidFill>
              </a:rPr>
              <a:t>=fcb15fc2-feaa-4ba9-a3c6-899d1107cce9</a:t>
            </a:r>
          </a:p>
          <a:p>
            <a:r>
              <a:rPr lang="en-US" sz="2200" dirty="0">
                <a:solidFill>
                  <a:srgbClr val="ED7D31"/>
                </a:solidFill>
              </a:rPr>
              <a:t>IF </a:t>
            </a:r>
            <a:r>
              <a:rPr lang="en-US" sz="2200" dirty="0" err="1">
                <a:solidFill>
                  <a:srgbClr val="ED7D31"/>
                </a:solidFill>
              </a:rPr>
              <a:t>shipping_weight_kg</a:t>
            </a:r>
            <a:r>
              <a:rPr lang="en-US" sz="2200" dirty="0">
                <a:solidFill>
                  <a:srgbClr val="ED7D31"/>
                </a:solidFill>
              </a:rPr>
              <a:t> &gt; 1.0;</a:t>
            </a:r>
          </a:p>
        </p:txBody>
      </p:sp>
    </p:spTree>
    <p:extLst>
      <p:ext uri="{BB962C8B-B14F-4D97-AF65-F5344CB8AC3E}">
        <p14:creationId xmlns:p14="http://schemas.microsoft.com/office/powerpoint/2010/main" val="227416275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167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Lightweight transactions</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1513141"/>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Deletes can also make use of lightweight transactions, much in the same way that updates do:</a:t>
            </a:r>
          </a:p>
          <a:p>
            <a:pPr marL="342900" indent="-342900">
              <a:buFont typeface="Arial" panose="020B0604020202020204" pitchFamily="34" charset="0"/>
              <a:buChar char="•"/>
            </a:pPr>
            <a:endParaRPr lang="en-US" sz="2400" dirty="0"/>
          </a:p>
          <a:p>
            <a:r>
              <a:rPr lang="en-US" sz="2400" dirty="0">
                <a:solidFill>
                  <a:srgbClr val="ED7D31"/>
                </a:solidFill>
              </a:rPr>
              <a:t>DELETE FROM </a:t>
            </a:r>
            <a:r>
              <a:rPr lang="en-US" sz="2400" dirty="0" err="1">
                <a:solidFill>
                  <a:srgbClr val="ED7D31"/>
                </a:solidFill>
              </a:rPr>
              <a:t>order_status</a:t>
            </a:r>
            <a:endParaRPr lang="en-US" sz="2400" dirty="0">
              <a:solidFill>
                <a:srgbClr val="ED7D31"/>
              </a:solidFill>
            </a:endParaRPr>
          </a:p>
          <a:p>
            <a:r>
              <a:rPr lang="en-US" sz="2400" dirty="0">
                <a:solidFill>
                  <a:srgbClr val="ED7D31"/>
                </a:solidFill>
              </a:rPr>
              <a:t>WHERE status='PENDING'</a:t>
            </a:r>
          </a:p>
          <a:p>
            <a:r>
              <a:rPr lang="en-US" sz="2400" dirty="0">
                <a:solidFill>
                  <a:srgbClr val="ED7D31"/>
                </a:solidFill>
              </a:rPr>
              <a:t>AND </a:t>
            </a:r>
            <a:r>
              <a:rPr lang="en-US" sz="2400" dirty="0" err="1">
                <a:solidFill>
                  <a:srgbClr val="ED7D31"/>
                </a:solidFill>
              </a:rPr>
              <a:t>order_id</a:t>
            </a:r>
            <a:r>
              <a:rPr lang="en-US" sz="2400" dirty="0">
                <a:solidFill>
                  <a:srgbClr val="ED7D31"/>
                </a:solidFill>
              </a:rPr>
              <a:t>=fcb15fc2-feaa-4ba9-a3c6-899d1107cce9</a:t>
            </a:r>
          </a:p>
          <a:p>
            <a:r>
              <a:rPr lang="en-US" sz="2400" dirty="0">
                <a:solidFill>
                  <a:srgbClr val="ED7D31"/>
                </a:solidFill>
              </a:rPr>
              <a:t>IF EXISTS;</a:t>
            </a:r>
          </a:p>
        </p:txBody>
      </p:sp>
    </p:spTree>
    <p:extLst>
      <p:ext uri="{BB962C8B-B14F-4D97-AF65-F5344CB8AC3E}">
        <p14:creationId xmlns:p14="http://schemas.microsoft.com/office/powerpoint/2010/main" val="269053975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168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Executing a BATCH statement</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1495958"/>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BATCH statements in CQL can be applied as such:</a:t>
            </a:r>
          </a:p>
          <a:p>
            <a:pPr marL="342900" indent="-342900">
              <a:buFont typeface="Arial" panose="020B0604020202020204" pitchFamily="34" charset="0"/>
              <a:buChar char="•"/>
            </a:pPr>
            <a:endParaRPr lang="en-US" sz="2400" dirty="0"/>
          </a:p>
          <a:p>
            <a:r>
              <a:rPr lang="en-US" sz="1800" dirty="0">
                <a:solidFill>
                  <a:srgbClr val="ED7D31"/>
                </a:solidFill>
              </a:rPr>
              <a:t>BEGIN BATCH</a:t>
            </a:r>
          </a:p>
          <a:p>
            <a:r>
              <a:rPr lang="en-US" sz="1800" dirty="0">
                <a:solidFill>
                  <a:srgbClr val="ED7D31"/>
                </a:solidFill>
              </a:rPr>
              <a:t> INSERT INTO </a:t>
            </a:r>
            <a:r>
              <a:rPr lang="en-US" sz="1800" dirty="0" err="1">
                <a:solidFill>
                  <a:srgbClr val="ED7D31"/>
                </a:solidFill>
              </a:rPr>
              <a:t>security_logs_by_location</a:t>
            </a:r>
            <a:r>
              <a:rPr lang="en-US" sz="1800" dirty="0">
                <a:solidFill>
                  <a:srgbClr val="ED7D31"/>
                </a:solidFill>
              </a:rPr>
              <a:t> (</a:t>
            </a:r>
            <a:r>
              <a:rPr lang="en-US" sz="1800" dirty="0" err="1">
                <a:solidFill>
                  <a:srgbClr val="ED7D31"/>
                </a:solidFill>
              </a:rPr>
              <a:t>location_id,day,time_in,employee_id,mailstop</a:t>
            </a:r>
            <a:r>
              <a:rPr lang="en-US" sz="1800" dirty="0">
                <a:solidFill>
                  <a:srgbClr val="ED7D31"/>
                </a:solidFill>
              </a:rPr>
              <a:t>)</a:t>
            </a:r>
          </a:p>
          <a:p>
            <a:r>
              <a:rPr lang="en-US" sz="1800" dirty="0">
                <a:solidFill>
                  <a:srgbClr val="ED7D31"/>
                </a:solidFill>
              </a:rPr>
              <a:t> VALUES ('MPLS2',20180726,'2018-07-26 11:45:22.004','robp','M266');</a:t>
            </a:r>
          </a:p>
          <a:p>
            <a:r>
              <a:rPr lang="en-US" sz="1800" dirty="0">
                <a:solidFill>
                  <a:srgbClr val="ED7D31"/>
                </a:solidFill>
              </a:rPr>
              <a:t> INSERT INTO </a:t>
            </a:r>
            <a:r>
              <a:rPr lang="en-US" sz="1800" dirty="0" err="1">
                <a:solidFill>
                  <a:srgbClr val="ED7D31"/>
                </a:solidFill>
              </a:rPr>
              <a:t>security_logs_by_location_desc</a:t>
            </a:r>
            <a:r>
              <a:rPr lang="en-US" sz="1800" dirty="0">
                <a:solidFill>
                  <a:srgbClr val="ED7D31"/>
                </a:solidFill>
              </a:rPr>
              <a:t> (</a:t>
            </a:r>
            <a:r>
              <a:rPr lang="en-US" sz="1800" dirty="0" err="1">
                <a:solidFill>
                  <a:srgbClr val="ED7D31"/>
                </a:solidFill>
              </a:rPr>
              <a:t>location_id,day,time_in,employee_id,mailstop</a:t>
            </a:r>
            <a:r>
              <a:rPr lang="en-US" sz="1800" dirty="0">
                <a:solidFill>
                  <a:srgbClr val="ED7D31"/>
                </a:solidFill>
              </a:rPr>
              <a:t>)</a:t>
            </a:r>
          </a:p>
          <a:p>
            <a:r>
              <a:rPr lang="en-US" sz="1800" dirty="0">
                <a:solidFill>
                  <a:srgbClr val="ED7D31"/>
                </a:solidFill>
              </a:rPr>
              <a:t> VALUES ('MPLS2',20180726,'2018-07-26 11:45:22.004','robp','M266');</a:t>
            </a:r>
          </a:p>
          <a:p>
            <a:r>
              <a:rPr lang="en-US" sz="1800" dirty="0">
                <a:solidFill>
                  <a:srgbClr val="ED7D31"/>
                </a:solidFill>
              </a:rPr>
              <a:t>APPLY BATCH;</a:t>
            </a:r>
          </a:p>
        </p:txBody>
      </p:sp>
    </p:spTree>
    <p:extLst>
      <p:ext uri="{BB962C8B-B14F-4D97-AF65-F5344CB8AC3E}">
        <p14:creationId xmlns:p14="http://schemas.microsoft.com/office/powerpoint/2010/main" val="2068690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169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The expiring cell</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1143809"/>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Apache Cassandra allows for data in cells to be expired. This is called setting a TTL. </a:t>
            </a:r>
          </a:p>
          <a:p>
            <a:pPr marL="342900" indent="-342900">
              <a:buFont typeface="Arial" panose="020B0604020202020204" pitchFamily="34" charset="0"/>
              <a:buChar char="•"/>
            </a:pPr>
            <a:r>
              <a:rPr lang="en-US" sz="2400" dirty="0"/>
              <a:t>TTLs can be applied at write-time, or they can be enforced at the table level with a default value. </a:t>
            </a:r>
          </a:p>
          <a:p>
            <a:pPr marL="342900" indent="-342900">
              <a:buFont typeface="Arial" panose="020B0604020202020204" pitchFamily="34" charset="0"/>
              <a:buChar char="•"/>
            </a:pPr>
            <a:r>
              <a:rPr lang="en-US" sz="2400" dirty="0"/>
              <a:t>To set a TTL on a row at write time, utilize the USING TTL clause:</a:t>
            </a:r>
          </a:p>
          <a:p>
            <a:r>
              <a:rPr lang="en-US" sz="2400" dirty="0">
                <a:solidFill>
                  <a:srgbClr val="ED7D31"/>
                </a:solidFill>
              </a:rPr>
              <a:t>INSERT INTO </a:t>
            </a:r>
            <a:r>
              <a:rPr lang="en-US" sz="2400" dirty="0" err="1">
                <a:solidFill>
                  <a:srgbClr val="ED7D31"/>
                </a:solidFill>
              </a:rPr>
              <a:t>query_test</a:t>
            </a:r>
            <a:r>
              <a:rPr lang="en-US" sz="2400" dirty="0">
                <a:solidFill>
                  <a:srgbClr val="ED7D31"/>
                </a:solidFill>
              </a:rPr>
              <a:t> (pk1,pk2,ck3,ck4,c5)</a:t>
            </a:r>
          </a:p>
          <a:p>
            <a:r>
              <a:rPr lang="en-US" sz="2400" dirty="0">
                <a:solidFill>
                  <a:srgbClr val="ED7D31"/>
                </a:solidFill>
              </a:rPr>
              <a:t>VALUES ('f','g','c4','d6','e7')</a:t>
            </a:r>
          </a:p>
          <a:p>
            <a:r>
              <a:rPr lang="en-US" sz="2400" dirty="0">
                <a:solidFill>
                  <a:srgbClr val="ED7D31"/>
                </a:solidFill>
              </a:rPr>
              <a:t>USING TTL 86400;</a:t>
            </a:r>
          </a:p>
        </p:txBody>
      </p:sp>
      <p:pic>
        <p:nvPicPr>
          <p:cNvPr id="6" name="Picture 5">
            <a:extLst>
              <a:ext uri="{FF2B5EF4-FFF2-40B4-BE49-F238E27FC236}">
                <a16:creationId xmlns:a16="http://schemas.microsoft.com/office/drawing/2014/main" xmlns="" id="{85EB1F51-0BB7-48C2-AAFF-E4A7EB47FDA6}"/>
              </a:ext>
            </a:extLst>
          </p:cNvPr>
          <p:cNvPicPr>
            <a:picLocks noChangeAspect="1"/>
          </p:cNvPicPr>
          <p:nvPr/>
        </p:nvPicPr>
        <p:blipFill>
          <a:blip r:embed="rId3"/>
          <a:stretch>
            <a:fillRect/>
          </a:stretch>
        </p:blipFill>
        <p:spPr>
          <a:xfrm>
            <a:off x="6960870" y="3267601"/>
            <a:ext cx="1794509" cy="1794509"/>
          </a:xfrm>
          <a:prstGeom prst="rect">
            <a:avLst/>
          </a:prstGeom>
        </p:spPr>
      </p:pic>
    </p:spTree>
    <p:extLst>
      <p:ext uri="{BB962C8B-B14F-4D97-AF65-F5344CB8AC3E}">
        <p14:creationId xmlns:p14="http://schemas.microsoft.com/office/powerpoint/2010/main" val="22242878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dirty="0"/>
              <a:t>Starting Cassandra</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1143809"/>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To start Cassandra locally, execute the Cassandra script. </a:t>
            </a:r>
          </a:p>
          <a:p>
            <a:pPr marL="342900" indent="-342900">
              <a:buFont typeface="Arial" panose="020B0604020202020204" pitchFamily="34" charset="0"/>
              <a:buChar char="•"/>
            </a:pPr>
            <a:r>
              <a:rPr lang="en-US" sz="2400" dirty="0"/>
              <a:t>If no arguments are passed, it will run in the foreground. </a:t>
            </a:r>
          </a:p>
          <a:p>
            <a:pPr marL="342900" indent="-342900">
              <a:buFont typeface="Arial" panose="020B0604020202020204" pitchFamily="34" charset="0"/>
              <a:buChar char="•"/>
            </a:pPr>
            <a:r>
              <a:rPr lang="en-US" sz="2400" dirty="0"/>
              <a:t>To have it run in the background, send the -p flag with a destination file for the Process ID (PID):</a:t>
            </a:r>
          </a:p>
          <a:p>
            <a:pPr marL="342900" indent="-342900">
              <a:buFont typeface="Arial" panose="020B0604020202020204" pitchFamily="34" charset="0"/>
              <a:buChar char="•"/>
            </a:pPr>
            <a:endParaRPr lang="en-US" sz="2400" dirty="0"/>
          </a:p>
          <a:p>
            <a:r>
              <a:rPr lang="en-US" sz="2400" dirty="0">
                <a:solidFill>
                  <a:srgbClr val="ED7D31"/>
                </a:solidFill>
              </a:rPr>
              <a:t>cd cassandra</a:t>
            </a:r>
          </a:p>
          <a:p>
            <a:r>
              <a:rPr lang="en-US" sz="2400" dirty="0">
                <a:solidFill>
                  <a:srgbClr val="ED7D31"/>
                </a:solidFill>
              </a:rPr>
              <a:t>bin/cassandra -p </a:t>
            </a:r>
            <a:r>
              <a:rPr lang="en-US" sz="2400" dirty="0" err="1">
                <a:solidFill>
                  <a:srgbClr val="ED7D31"/>
                </a:solidFill>
              </a:rPr>
              <a:t>cassandra.pid</a:t>
            </a:r>
            <a:endParaRPr lang="en-US" sz="2400" dirty="0">
              <a:solidFill>
                <a:srgbClr val="ED7D31"/>
              </a:solidFill>
            </a:endParaRPr>
          </a:p>
        </p:txBody>
      </p:sp>
      <p:pic>
        <p:nvPicPr>
          <p:cNvPr id="2" name="Picture 1">
            <a:extLst>
              <a:ext uri="{FF2B5EF4-FFF2-40B4-BE49-F238E27FC236}">
                <a16:creationId xmlns:a16="http://schemas.microsoft.com/office/drawing/2014/main" xmlns="" id="{89387E7F-B852-46EE-8C6B-EC57BB606C67}"/>
              </a:ext>
            </a:extLst>
          </p:cNvPr>
          <p:cNvPicPr>
            <a:picLocks noChangeAspect="1"/>
          </p:cNvPicPr>
          <p:nvPr/>
        </p:nvPicPr>
        <p:blipFill>
          <a:blip r:embed="rId3"/>
          <a:stretch>
            <a:fillRect/>
          </a:stretch>
        </p:blipFill>
        <p:spPr>
          <a:xfrm>
            <a:off x="7117932" y="3188970"/>
            <a:ext cx="1723665" cy="1723665"/>
          </a:xfrm>
          <a:prstGeom prst="rect">
            <a:avLst/>
          </a:prstGeom>
        </p:spPr>
      </p:pic>
    </p:spTree>
    <p:extLst>
      <p:ext uri="{BB962C8B-B14F-4D97-AF65-F5344CB8AC3E}">
        <p14:creationId xmlns:p14="http://schemas.microsoft.com/office/powerpoint/2010/main" val="227849064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170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The expiring cell</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1574697"/>
            <a:ext cx="7596822" cy="2474395"/>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Likewise, TTLs can also be applied with the UPDATE statement:</a:t>
            </a:r>
          </a:p>
          <a:p>
            <a:pPr marL="342900" indent="-342900">
              <a:buFont typeface="Arial" panose="020B0604020202020204" pitchFamily="34" charset="0"/>
              <a:buChar char="•"/>
            </a:pPr>
            <a:endParaRPr lang="en-US" sz="2400" dirty="0"/>
          </a:p>
          <a:p>
            <a:r>
              <a:rPr lang="en-US" sz="2200" dirty="0">
                <a:solidFill>
                  <a:srgbClr val="ED7D31"/>
                </a:solidFill>
              </a:rPr>
              <a:t>UPDATE </a:t>
            </a:r>
            <a:r>
              <a:rPr lang="en-US" sz="2200" dirty="0" err="1">
                <a:solidFill>
                  <a:srgbClr val="ED7D31"/>
                </a:solidFill>
              </a:rPr>
              <a:t>query_test</a:t>
            </a:r>
            <a:endParaRPr lang="en-US" sz="2200" dirty="0">
              <a:solidFill>
                <a:srgbClr val="ED7D31"/>
              </a:solidFill>
            </a:endParaRPr>
          </a:p>
          <a:p>
            <a:r>
              <a:rPr lang="en-US" sz="2200" dirty="0">
                <a:solidFill>
                  <a:srgbClr val="ED7D31"/>
                </a:solidFill>
              </a:rPr>
              <a:t>USING TTL 86400</a:t>
            </a:r>
          </a:p>
          <a:p>
            <a:r>
              <a:rPr lang="en-US" sz="2200" dirty="0">
                <a:solidFill>
                  <a:srgbClr val="ED7D31"/>
                </a:solidFill>
              </a:rPr>
              <a:t>SET c5='e7'</a:t>
            </a:r>
          </a:p>
          <a:p>
            <a:r>
              <a:rPr lang="en-US" sz="2200" dirty="0">
                <a:solidFill>
                  <a:srgbClr val="ED7D31"/>
                </a:solidFill>
              </a:rPr>
              <a:t>WHERE pk1='f' AND pk2='g' AND ck3='c4' AND ck4='d6';</a:t>
            </a:r>
          </a:p>
        </p:txBody>
      </p:sp>
      <p:pic>
        <p:nvPicPr>
          <p:cNvPr id="6" name="Picture 5">
            <a:extLst>
              <a:ext uri="{FF2B5EF4-FFF2-40B4-BE49-F238E27FC236}">
                <a16:creationId xmlns:a16="http://schemas.microsoft.com/office/drawing/2014/main" xmlns="" id="{10A0DD08-8CBD-43D4-8000-5209C14EB676}"/>
              </a:ext>
            </a:extLst>
          </p:cNvPr>
          <p:cNvPicPr>
            <a:picLocks noChangeAspect="1"/>
          </p:cNvPicPr>
          <p:nvPr/>
        </p:nvPicPr>
        <p:blipFill>
          <a:blip r:embed="rId3"/>
          <a:stretch>
            <a:fillRect/>
          </a:stretch>
        </p:blipFill>
        <p:spPr>
          <a:xfrm>
            <a:off x="6777990" y="1846063"/>
            <a:ext cx="2091689" cy="2091689"/>
          </a:xfrm>
          <a:prstGeom prst="rect">
            <a:avLst/>
          </a:prstGeom>
        </p:spPr>
      </p:pic>
    </p:spTree>
    <p:extLst>
      <p:ext uri="{BB962C8B-B14F-4D97-AF65-F5344CB8AC3E}">
        <p14:creationId xmlns:p14="http://schemas.microsoft.com/office/powerpoint/2010/main" val="22703954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171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Altering a keyspace</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1143809"/>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Changing a </a:t>
            </a:r>
            <a:r>
              <a:rPr lang="en-US" sz="2400" dirty="0" err="1"/>
              <a:t>keyspace</a:t>
            </a:r>
            <a:r>
              <a:rPr lang="en-US" sz="2400" dirty="0"/>
              <a:t> to use a different RF or strategy is a simple matter of using the ALTER KEYSPACE command. </a:t>
            </a:r>
          </a:p>
          <a:p>
            <a:pPr marL="342900" indent="-342900">
              <a:buFont typeface="Arial" panose="020B0604020202020204" pitchFamily="34" charset="0"/>
              <a:buChar char="•"/>
            </a:pPr>
            <a:r>
              <a:rPr lang="en-US" sz="2400" dirty="0"/>
              <a:t>Let's assume that we have created a </a:t>
            </a:r>
            <a:r>
              <a:rPr lang="en-US" sz="2400" dirty="0" err="1"/>
              <a:t>keyspace</a:t>
            </a:r>
            <a:r>
              <a:rPr lang="en-US" sz="2400" dirty="0"/>
              <a:t> called </a:t>
            </a:r>
            <a:r>
              <a:rPr lang="en-US" sz="2400" dirty="0" err="1"/>
              <a:t>packt_test</a:t>
            </a:r>
            <a:r>
              <a:rPr lang="en-US" sz="2400" dirty="0"/>
              <a:t>:</a:t>
            </a:r>
          </a:p>
          <a:p>
            <a:pPr marL="342900" indent="-342900">
              <a:buFont typeface="Arial" panose="020B0604020202020204" pitchFamily="34" charset="0"/>
              <a:buChar char="•"/>
            </a:pPr>
            <a:endParaRPr lang="en-US" sz="2400" dirty="0"/>
          </a:p>
          <a:p>
            <a:r>
              <a:rPr lang="en-US" sz="2400" dirty="0">
                <a:solidFill>
                  <a:srgbClr val="ED7D31"/>
                </a:solidFill>
              </a:rPr>
              <a:t>CREATE KEYSPACE </a:t>
            </a:r>
            <a:r>
              <a:rPr lang="en-US" sz="2400" dirty="0" err="1">
                <a:solidFill>
                  <a:srgbClr val="ED7D31"/>
                </a:solidFill>
              </a:rPr>
              <a:t>packt_test</a:t>
            </a:r>
            <a:r>
              <a:rPr lang="en-US" sz="2400" dirty="0">
                <a:solidFill>
                  <a:srgbClr val="ED7D31"/>
                </a:solidFill>
              </a:rPr>
              <a:t> WITH replication = {</a:t>
            </a:r>
          </a:p>
          <a:p>
            <a:r>
              <a:rPr lang="en-US" sz="2400" dirty="0">
                <a:solidFill>
                  <a:srgbClr val="ED7D31"/>
                </a:solidFill>
              </a:rPr>
              <a:t>  'class': '</a:t>
            </a:r>
            <a:r>
              <a:rPr lang="en-US" sz="2400" dirty="0" err="1">
                <a:solidFill>
                  <a:srgbClr val="ED7D31"/>
                </a:solidFill>
              </a:rPr>
              <a:t>SimpleStrategy</a:t>
            </a:r>
            <a:r>
              <a:rPr lang="en-US" sz="2400" dirty="0">
                <a:solidFill>
                  <a:srgbClr val="ED7D31"/>
                </a:solidFill>
              </a:rPr>
              <a:t>', '</a:t>
            </a:r>
            <a:r>
              <a:rPr lang="en-US" sz="2400" dirty="0" err="1">
                <a:solidFill>
                  <a:srgbClr val="ED7D31"/>
                </a:solidFill>
              </a:rPr>
              <a:t>replication_factor</a:t>
            </a:r>
            <a:r>
              <a:rPr lang="en-US" sz="2400" dirty="0">
                <a:solidFill>
                  <a:srgbClr val="ED7D31"/>
                </a:solidFill>
              </a:rPr>
              <a:t>': '1'}</a:t>
            </a:r>
          </a:p>
          <a:p>
            <a:r>
              <a:rPr lang="en-US" sz="2400" dirty="0">
                <a:solidFill>
                  <a:srgbClr val="ED7D31"/>
                </a:solidFill>
              </a:rPr>
              <a:t>AND </a:t>
            </a:r>
            <a:r>
              <a:rPr lang="en-US" sz="2400" dirty="0" err="1">
                <a:solidFill>
                  <a:srgbClr val="ED7D31"/>
                </a:solidFill>
              </a:rPr>
              <a:t>durable_writes</a:t>
            </a:r>
            <a:r>
              <a:rPr lang="en-US" sz="2400" dirty="0">
                <a:solidFill>
                  <a:srgbClr val="ED7D31"/>
                </a:solidFill>
              </a:rPr>
              <a:t> = true;</a:t>
            </a:r>
          </a:p>
        </p:txBody>
      </p:sp>
    </p:spTree>
    <p:extLst>
      <p:ext uri="{BB962C8B-B14F-4D97-AF65-F5344CB8AC3E}">
        <p14:creationId xmlns:p14="http://schemas.microsoft.com/office/powerpoint/2010/main" val="17106809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172</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Altering a keyspace</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997277"/>
            <a:ext cx="7596822" cy="3736279"/>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200" dirty="0"/>
              <a:t>As it is preferable to use </a:t>
            </a:r>
            <a:r>
              <a:rPr lang="en-US" sz="2200" dirty="0" err="1"/>
              <a:t>NetworkTopologyStrategy</a:t>
            </a:r>
            <a:r>
              <a:rPr lang="en-US" sz="2200" dirty="0"/>
              <a:t>, we can alter that easily:</a:t>
            </a:r>
          </a:p>
          <a:p>
            <a:r>
              <a:rPr lang="en-US" sz="2200" dirty="0">
                <a:solidFill>
                  <a:srgbClr val="ED7D31"/>
                </a:solidFill>
              </a:rPr>
              <a:t>ALTER KEYSPACE </a:t>
            </a:r>
            <a:r>
              <a:rPr lang="en-US" sz="2200" dirty="0" err="1">
                <a:solidFill>
                  <a:srgbClr val="ED7D31"/>
                </a:solidFill>
              </a:rPr>
              <a:t>packt_test</a:t>
            </a:r>
            <a:r>
              <a:rPr lang="en-US" sz="2200" dirty="0">
                <a:solidFill>
                  <a:srgbClr val="ED7D31"/>
                </a:solidFill>
              </a:rPr>
              <a:t>  WITH replication = { 'class':'</a:t>
            </a:r>
            <a:r>
              <a:rPr lang="en-US" sz="2200" dirty="0" err="1">
                <a:solidFill>
                  <a:srgbClr val="ED7D31"/>
                </a:solidFill>
              </a:rPr>
              <a:t>NetworkTopologyStrategy</a:t>
            </a:r>
            <a:r>
              <a:rPr lang="en-US" sz="2200" dirty="0">
                <a:solidFill>
                  <a:srgbClr val="ED7D31"/>
                </a:solidFill>
              </a:rPr>
              <a:t>',</a:t>
            </a:r>
          </a:p>
          <a:p>
            <a:r>
              <a:rPr lang="en-US" sz="2200" dirty="0">
                <a:solidFill>
                  <a:srgbClr val="ED7D31"/>
                </a:solidFill>
              </a:rPr>
              <a:t>  'datacenter1': '1’};</a:t>
            </a:r>
          </a:p>
          <a:p>
            <a:endParaRPr lang="en-US" sz="2200" dirty="0">
              <a:solidFill>
                <a:srgbClr val="ED7D31"/>
              </a:solidFill>
            </a:endParaRPr>
          </a:p>
          <a:p>
            <a:pPr marL="342900" indent="-342900">
              <a:buFont typeface="Arial" panose="020B0604020202020204" pitchFamily="34" charset="0"/>
              <a:buChar char="•"/>
            </a:pPr>
            <a:r>
              <a:rPr lang="en-US" sz="2200" dirty="0"/>
              <a:t>If, at some point, we want to add our second data center, that command would look like this:</a:t>
            </a:r>
          </a:p>
          <a:p>
            <a:r>
              <a:rPr lang="en-US" sz="2200" dirty="0">
                <a:solidFill>
                  <a:srgbClr val="ED7D31"/>
                </a:solidFill>
              </a:rPr>
              <a:t>ALTER KEYSPACE </a:t>
            </a:r>
            <a:r>
              <a:rPr lang="en-US" sz="2200" dirty="0" err="1">
                <a:solidFill>
                  <a:srgbClr val="ED7D31"/>
                </a:solidFill>
              </a:rPr>
              <a:t>packt_test</a:t>
            </a:r>
            <a:r>
              <a:rPr lang="en-US" sz="2200" dirty="0">
                <a:solidFill>
                  <a:srgbClr val="ED7D31"/>
                </a:solidFill>
              </a:rPr>
              <a:t>  WITH replication = { 'class': '</a:t>
            </a:r>
            <a:r>
              <a:rPr lang="en-US" sz="2200" dirty="0" err="1">
                <a:solidFill>
                  <a:srgbClr val="ED7D31"/>
                </a:solidFill>
              </a:rPr>
              <a:t>NetworkTopologyStrategy</a:t>
            </a:r>
            <a:r>
              <a:rPr lang="en-US" sz="2200" dirty="0">
                <a:solidFill>
                  <a:srgbClr val="ED7D31"/>
                </a:solidFill>
              </a:rPr>
              <a:t>',</a:t>
            </a:r>
          </a:p>
          <a:p>
            <a:r>
              <a:rPr lang="en-US" sz="2200" dirty="0">
                <a:solidFill>
                  <a:srgbClr val="ED7D31"/>
                </a:solidFill>
              </a:rPr>
              <a:t> 'datacenter1': '1', 'datacenter2': '1'};</a:t>
            </a:r>
          </a:p>
        </p:txBody>
      </p:sp>
    </p:spTree>
    <p:extLst>
      <p:ext uri="{BB962C8B-B14F-4D97-AF65-F5344CB8AC3E}">
        <p14:creationId xmlns:p14="http://schemas.microsoft.com/office/powerpoint/2010/main" val="15125568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173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Altering a keyspace</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If we added more nodes to both data centers, and needed to increase the RF in each, we can simply run this:</a:t>
            </a:r>
          </a:p>
          <a:p>
            <a:pPr marL="342900" indent="-342900">
              <a:buFont typeface="Arial" panose="020B0604020202020204" pitchFamily="34" charset="0"/>
              <a:buChar char="•"/>
            </a:pPr>
            <a:endParaRPr lang="en-US" sz="2400" dirty="0"/>
          </a:p>
          <a:p>
            <a:r>
              <a:rPr lang="en-US" sz="2400" dirty="0">
                <a:solidFill>
                  <a:srgbClr val="ED7D31"/>
                </a:solidFill>
              </a:rPr>
              <a:t>ALTER KEYSPACE </a:t>
            </a:r>
            <a:r>
              <a:rPr lang="en-US" sz="2400" dirty="0" err="1">
                <a:solidFill>
                  <a:srgbClr val="ED7D31"/>
                </a:solidFill>
              </a:rPr>
              <a:t>packt_test</a:t>
            </a:r>
            <a:r>
              <a:rPr lang="en-US" sz="2400" dirty="0">
                <a:solidFill>
                  <a:srgbClr val="ED7D31"/>
                </a:solidFill>
              </a:rPr>
              <a:t>  WITH replication = {'class': '</a:t>
            </a:r>
            <a:r>
              <a:rPr lang="en-US" sz="2400" dirty="0" err="1">
                <a:solidFill>
                  <a:srgbClr val="ED7D31"/>
                </a:solidFill>
              </a:rPr>
              <a:t>NetworkTopologyStrategy</a:t>
            </a:r>
            <a:r>
              <a:rPr lang="en-US" sz="2400" dirty="0">
                <a:solidFill>
                  <a:srgbClr val="ED7D31"/>
                </a:solidFill>
              </a:rPr>
              <a:t>',</a:t>
            </a:r>
          </a:p>
          <a:p>
            <a:r>
              <a:rPr lang="en-US" sz="2400" dirty="0">
                <a:solidFill>
                  <a:srgbClr val="ED7D31"/>
                </a:solidFill>
              </a:rPr>
              <a:t> 'datacenter1': '3', 'datacenter2': '3'};</a:t>
            </a:r>
          </a:p>
        </p:txBody>
      </p:sp>
      <p:pic>
        <p:nvPicPr>
          <p:cNvPr id="3" name="Picture 2">
            <a:extLst>
              <a:ext uri="{FF2B5EF4-FFF2-40B4-BE49-F238E27FC236}">
                <a16:creationId xmlns:a16="http://schemas.microsoft.com/office/drawing/2014/main" xmlns="" id="{03C4E06C-AF50-4D84-9A62-5A04697B4BB2}"/>
              </a:ext>
            </a:extLst>
          </p:cNvPr>
          <p:cNvPicPr>
            <a:picLocks noChangeAspect="1"/>
          </p:cNvPicPr>
          <p:nvPr/>
        </p:nvPicPr>
        <p:blipFill>
          <a:blip r:embed="rId3"/>
          <a:stretch>
            <a:fillRect/>
          </a:stretch>
        </p:blipFill>
        <p:spPr>
          <a:xfrm>
            <a:off x="7235190" y="3198768"/>
            <a:ext cx="1714500" cy="1713867"/>
          </a:xfrm>
          <a:prstGeom prst="rect">
            <a:avLst/>
          </a:prstGeom>
        </p:spPr>
      </p:pic>
    </p:spTree>
    <p:extLst>
      <p:ext uri="{BB962C8B-B14F-4D97-AF65-F5344CB8AC3E}">
        <p14:creationId xmlns:p14="http://schemas.microsoft.com/office/powerpoint/2010/main" val="100685787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174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Dropping a keyspace</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2067139"/>
            <a:ext cx="7596822" cy="148951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Removing a </a:t>
            </a:r>
            <a:r>
              <a:rPr lang="en-US" sz="2400" dirty="0" err="1"/>
              <a:t>keyspace</a:t>
            </a:r>
            <a:r>
              <a:rPr lang="en-US" sz="2400" dirty="0"/>
              <a:t> is a simple matter of using the DROP KEYSPACE command:</a:t>
            </a:r>
          </a:p>
          <a:p>
            <a:pPr marL="342900" indent="-342900">
              <a:buFont typeface="Arial" panose="020B0604020202020204" pitchFamily="34" charset="0"/>
              <a:buChar char="•"/>
            </a:pPr>
            <a:endParaRPr lang="en-US" sz="2400" dirty="0"/>
          </a:p>
          <a:p>
            <a:r>
              <a:rPr lang="en-US" sz="2400" dirty="0">
                <a:solidFill>
                  <a:srgbClr val="ED7D31"/>
                </a:solidFill>
              </a:rPr>
              <a:t>DROP KEYSPACE </a:t>
            </a:r>
            <a:r>
              <a:rPr lang="en-US" sz="2400" dirty="0" err="1">
                <a:solidFill>
                  <a:srgbClr val="ED7D31"/>
                </a:solidFill>
              </a:rPr>
              <a:t>packt_test</a:t>
            </a:r>
            <a:r>
              <a:rPr lang="en-US" sz="2400" dirty="0">
                <a:solidFill>
                  <a:srgbClr val="ED7D31"/>
                </a:solidFill>
              </a:rPr>
              <a:t>;</a:t>
            </a:r>
          </a:p>
        </p:txBody>
      </p:sp>
      <p:pic>
        <p:nvPicPr>
          <p:cNvPr id="6" name="Picture 5">
            <a:extLst>
              <a:ext uri="{FF2B5EF4-FFF2-40B4-BE49-F238E27FC236}">
                <a16:creationId xmlns:a16="http://schemas.microsoft.com/office/drawing/2014/main" xmlns="" id="{A0B54599-2025-435F-8757-BCB533712358}"/>
              </a:ext>
            </a:extLst>
          </p:cNvPr>
          <p:cNvPicPr>
            <a:picLocks noChangeAspect="1"/>
          </p:cNvPicPr>
          <p:nvPr/>
        </p:nvPicPr>
        <p:blipFill>
          <a:blip r:embed="rId3"/>
          <a:stretch>
            <a:fillRect/>
          </a:stretch>
        </p:blipFill>
        <p:spPr>
          <a:xfrm>
            <a:off x="6080760" y="2387491"/>
            <a:ext cx="2674619" cy="2674619"/>
          </a:xfrm>
          <a:prstGeom prst="rect">
            <a:avLst/>
          </a:prstGeom>
        </p:spPr>
      </p:pic>
    </p:spTree>
    <p:extLst>
      <p:ext uri="{BB962C8B-B14F-4D97-AF65-F5344CB8AC3E}">
        <p14:creationId xmlns:p14="http://schemas.microsoft.com/office/powerpoint/2010/main" val="115690393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175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Altering a table</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1328475"/>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Tables can be changed with the ALTER statement, using it to add a column:</a:t>
            </a:r>
          </a:p>
          <a:p>
            <a:pPr marL="342900" indent="-342900">
              <a:buFont typeface="Arial" panose="020B0604020202020204" pitchFamily="34" charset="0"/>
              <a:buChar char="•"/>
            </a:pPr>
            <a:endParaRPr lang="en-US" sz="2400" dirty="0"/>
          </a:p>
          <a:p>
            <a:r>
              <a:rPr lang="en-US" sz="2400" dirty="0">
                <a:solidFill>
                  <a:srgbClr val="ED7D31"/>
                </a:solidFill>
              </a:rPr>
              <a:t>ALTER TABLE </a:t>
            </a:r>
            <a:r>
              <a:rPr lang="en-US" sz="2400" dirty="0" err="1">
                <a:solidFill>
                  <a:srgbClr val="ED7D31"/>
                </a:solidFill>
              </a:rPr>
              <a:t>query_test</a:t>
            </a:r>
            <a:r>
              <a:rPr lang="en-US" sz="2400" dirty="0">
                <a:solidFill>
                  <a:srgbClr val="ED7D31"/>
                </a:solidFill>
              </a:rPr>
              <a:t> ADD c6 TEXT;</a:t>
            </a:r>
          </a:p>
          <a:p>
            <a:endParaRPr lang="en-US" sz="2400" dirty="0">
              <a:solidFill>
                <a:srgbClr val="ED7D31"/>
              </a:solidFill>
            </a:endParaRPr>
          </a:p>
          <a:p>
            <a:pPr marL="342900" indent="-342900">
              <a:buFont typeface="Arial" panose="020B0604020202020204" pitchFamily="34" charset="0"/>
              <a:buChar char="•"/>
            </a:pPr>
            <a:r>
              <a:rPr lang="en-US" sz="2400" dirty="0"/>
              <a:t>Or to remove a column:</a:t>
            </a:r>
          </a:p>
          <a:p>
            <a:pPr marL="342900" indent="-342900">
              <a:buFont typeface="Arial" panose="020B0604020202020204" pitchFamily="34" charset="0"/>
              <a:buChar char="•"/>
            </a:pPr>
            <a:endParaRPr lang="en-US" sz="2400" dirty="0"/>
          </a:p>
          <a:p>
            <a:r>
              <a:rPr lang="en-US" sz="2400" dirty="0">
                <a:solidFill>
                  <a:srgbClr val="ED7D31"/>
                </a:solidFill>
              </a:rPr>
              <a:t>ALTER TABLE </a:t>
            </a:r>
            <a:r>
              <a:rPr lang="en-US" sz="2400" dirty="0" err="1">
                <a:solidFill>
                  <a:srgbClr val="ED7D31"/>
                </a:solidFill>
              </a:rPr>
              <a:t>query_test</a:t>
            </a:r>
            <a:r>
              <a:rPr lang="en-US" sz="2400" dirty="0">
                <a:solidFill>
                  <a:srgbClr val="ED7D31"/>
                </a:solidFill>
              </a:rPr>
              <a:t> DROP c5;</a:t>
            </a:r>
          </a:p>
        </p:txBody>
      </p:sp>
      <p:pic>
        <p:nvPicPr>
          <p:cNvPr id="6" name="Picture 5">
            <a:extLst>
              <a:ext uri="{FF2B5EF4-FFF2-40B4-BE49-F238E27FC236}">
                <a16:creationId xmlns:a16="http://schemas.microsoft.com/office/drawing/2014/main" xmlns="" id="{D08A446E-F6A2-45F2-BC61-768C4BF0BA18}"/>
              </a:ext>
            </a:extLst>
          </p:cNvPr>
          <p:cNvPicPr>
            <a:picLocks noChangeAspect="1"/>
          </p:cNvPicPr>
          <p:nvPr/>
        </p:nvPicPr>
        <p:blipFill>
          <a:blip r:embed="rId3"/>
          <a:stretch>
            <a:fillRect/>
          </a:stretch>
        </p:blipFill>
        <p:spPr>
          <a:xfrm>
            <a:off x="6773710" y="2549492"/>
            <a:ext cx="2370290" cy="2369415"/>
          </a:xfrm>
          <a:prstGeom prst="rect">
            <a:avLst/>
          </a:prstGeom>
        </p:spPr>
      </p:pic>
    </p:spTree>
    <p:extLst>
      <p:ext uri="{BB962C8B-B14F-4D97-AF65-F5344CB8AC3E}">
        <p14:creationId xmlns:p14="http://schemas.microsoft.com/office/powerpoint/2010/main" val="393232586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176</a:t>
            </a:fld>
            <a:endParaRPr dirty="0">
              <a:uFillTx/>
              <a:latin typeface="Calibri Light"/>
              <a:cs typeface="Calibri Light"/>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610200" y="1244498"/>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Table options can also be set or changed with the ALTER statement.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For example, this statement updates the default TTL on a table to one day (in seconds):</a:t>
            </a:r>
          </a:p>
          <a:p>
            <a:pPr marL="342900" indent="-342900">
              <a:buFont typeface="Arial" panose="020B0604020202020204" pitchFamily="34" charset="0"/>
              <a:buChar char="•"/>
            </a:pPr>
            <a:endParaRPr lang="en-US" sz="2400" dirty="0"/>
          </a:p>
          <a:p>
            <a:r>
              <a:rPr lang="en-US" sz="2400" dirty="0">
                <a:solidFill>
                  <a:srgbClr val="ED7D31"/>
                </a:solidFill>
              </a:rPr>
              <a:t>ALTER TABLE </a:t>
            </a:r>
            <a:r>
              <a:rPr lang="en-US" sz="2400" dirty="0" err="1">
                <a:solidFill>
                  <a:srgbClr val="ED7D31"/>
                </a:solidFill>
              </a:rPr>
              <a:t>query_test</a:t>
            </a:r>
            <a:r>
              <a:rPr lang="en-US" sz="2400" dirty="0">
                <a:solidFill>
                  <a:srgbClr val="ED7D31"/>
                </a:solidFill>
              </a:rPr>
              <a:t> WITH </a:t>
            </a:r>
            <a:r>
              <a:rPr lang="en-US" sz="2400" dirty="0" err="1">
                <a:solidFill>
                  <a:srgbClr val="ED7D31"/>
                </a:solidFill>
              </a:rPr>
              <a:t>default_time_to_live</a:t>
            </a:r>
            <a:r>
              <a:rPr lang="en-US" sz="2400" dirty="0">
                <a:solidFill>
                  <a:srgbClr val="ED7D31"/>
                </a:solidFill>
              </a:rPr>
              <a:t> = 86400;</a:t>
            </a: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Altering a table</a:t>
            </a:r>
            <a:endParaRPr lang="en-US" sz="3600" dirty="0"/>
          </a:p>
        </p:txBody>
      </p:sp>
    </p:spTree>
    <p:extLst>
      <p:ext uri="{BB962C8B-B14F-4D97-AF65-F5344CB8AC3E}">
        <p14:creationId xmlns:p14="http://schemas.microsoft.com/office/powerpoint/2010/main" val="37300060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177</a:t>
            </a:fld>
            <a:endParaRPr dirty="0">
              <a:uFillTx/>
              <a:latin typeface="Calibri Light"/>
              <a:cs typeface="Calibri Light"/>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1907438"/>
            <a:ext cx="7596822" cy="148951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To remove all data from a table, you can use the TRUNCATE TABLE command:</a:t>
            </a:r>
          </a:p>
          <a:p>
            <a:pPr marL="342900" indent="-342900">
              <a:buFont typeface="Arial" panose="020B0604020202020204" pitchFamily="34" charset="0"/>
              <a:buChar char="•"/>
            </a:pPr>
            <a:endParaRPr lang="en-US" sz="2400" dirty="0"/>
          </a:p>
          <a:p>
            <a:r>
              <a:rPr lang="en-US" sz="2400" dirty="0">
                <a:solidFill>
                  <a:srgbClr val="ED7D31"/>
                </a:solidFill>
              </a:rPr>
              <a:t>TRUNCATE TABLE </a:t>
            </a:r>
            <a:r>
              <a:rPr lang="en-US" sz="2400" dirty="0" err="1">
                <a:solidFill>
                  <a:srgbClr val="ED7D31"/>
                </a:solidFill>
              </a:rPr>
              <a:t>query_test</a:t>
            </a:r>
            <a:r>
              <a:rPr lang="en-US" sz="2400" dirty="0">
                <a:solidFill>
                  <a:srgbClr val="ED7D31"/>
                </a:solidFill>
              </a:rPr>
              <a:t>;</a:t>
            </a: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Truncating a table</a:t>
            </a:r>
            <a:endParaRPr lang="en-US" sz="3600" dirty="0"/>
          </a:p>
        </p:txBody>
      </p:sp>
      <p:pic>
        <p:nvPicPr>
          <p:cNvPr id="3" name="Picture 2">
            <a:extLst>
              <a:ext uri="{FF2B5EF4-FFF2-40B4-BE49-F238E27FC236}">
                <a16:creationId xmlns:a16="http://schemas.microsoft.com/office/drawing/2014/main" xmlns="" id="{531BD63F-604B-4F63-8977-4C13DA896A5E}"/>
              </a:ext>
            </a:extLst>
          </p:cNvPr>
          <p:cNvPicPr>
            <a:picLocks noChangeAspect="1"/>
          </p:cNvPicPr>
          <p:nvPr/>
        </p:nvPicPr>
        <p:blipFill>
          <a:blip r:embed="rId3"/>
          <a:stretch>
            <a:fillRect/>
          </a:stretch>
        </p:blipFill>
        <p:spPr>
          <a:xfrm>
            <a:off x="6252209" y="2277975"/>
            <a:ext cx="2570801" cy="2571750"/>
          </a:xfrm>
          <a:prstGeom prst="rect">
            <a:avLst/>
          </a:prstGeom>
        </p:spPr>
      </p:pic>
    </p:spTree>
    <p:extLst>
      <p:ext uri="{BB962C8B-B14F-4D97-AF65-F5344CB8AC3E}">
        <p14:creationId xmlns:p14="http://schemas.microsoft.com/office/powerpoint/2010/main" val="194250924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178</a:t>
            </a:fld>
            <a:endParaRPr dirty="0">
              <a:uFillTx/>
              <a:latin typeface="Calibri Light"/>
              <a:cs typeface="Calibri Light"/>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2067139"/>
            <a:ext cx="7596822" cy="148951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Removing a table is a simple matter of using the DROP TABLE command:</a:t>
            </a:r>
          </a:p>
          <a:p>
            <a:pPr marL="342900" indent="-342900">
              <a:buFont typeface="Arial" panose="020B0604020202020204" pitchFamily="34" charset="0"/>
              <a:buChar char="•"/>
            </a:pPr>
            <a:endParaRPr lang="en-US" sz="2400" dirty="0"/>
          </a:p>
          <a:p>
            <a:r>
              <a:rPr lang="en-US" sz="2400" dirty="0">
                <a:solidFill>
                  <a:srgbClr val="ED7D31"/>
                </a:solidFill>
              </a:rPr>
              <a:t>DROP TABLE </a:t>
            </a:r>
            <a:r>
              <a:rPr lang="en-US" sz="2400" dirty="0" err="1">
                <a:solidFill>
                  <a:srgbClr val="ED7D31"/>
                </a:solidFill>
              </a:rPr>
              <a:t>query_test</a:t>
            </a:r>
            <a:r>
              <a:rPr lang="en-US" sz="2400" dirty="0">
                <a:solidFill>
                  <a:srgbClr val="ED7D31"/>
                </a:solidFill>
              </a:rPr>
              <a:t>;</a:t>
            </a: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Dropping a table</a:t>
            </a:r>
          </a:p>
        </p:txBody>
      </p:sp>
      <p:pic>
        <p:nvPicPr>
          <p:cNvPr id="5" name="Picture 4">
            <a:extLst>
              <a:ext uri="{FF2B5EF4-FFF2-40B4-BE49-F238E27FC236}">
                <a16:creationId xmlns:a16="http://schemas.microsoft.com/office/drawing/2014/main" xmlns="" id="{EDC8DAFE-A966-4E84-9074-2EFE633FFAB8}"/>
              </a:ext>
            </a:extLst>
          </p:cNvPr>
          <p:cNvPicPr>
            <a:picLocks noChangeAspect="1"/>
          </p:cNvPicPr>
          <p:nvPr/>
        </p:nvPicPr>
        <p:blipFill>
          <a:blip r:embed="rId3"/>
          <a:stretch>
            <a:fillRect/>
          </a:stretch>
        </p:blipFill>
        <p:spPr>
          <a:xfrm>
            <a:off x="6252209" y="2277975"/>
            <a:ext cx="2570801" cy="2571750"/>
          </a:xfrm>
          <a:prstGeom prst="rect">
            <a:avLst/>
          </a:prstGeom>
        </p:spPr>
      </p:pic>
    </p:spTree>
    <p:extLst>
      <p:ext uri="{BB962C8B-B14F-4D97-AF65-F5344CB8AC3E}">
        <p14:creationId xmlns:p14="http://schemas.microsoft.com/office/powerpoint/2010/main" val="261032573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179</a:t>
            </a:fld>
            <a:endParaRPr dirty="0">
              <a:uFillTx/>
              <a:latin typeface="Calibri Light"/>
              <a:cs typeface="Calibri Light"/>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610200" y="1244498"/>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Next, we'll store the total as a BIGINT representing the number of cents (instead of DECIMAL for dollars), to ensure that we maintain our precision accuracy.</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But the biggest difference is that, in talking with our business resources, we will discover that bucketing by week will give us a partition of manageable size:</a:t>
            </a:r>
          </a:p>
          <a:p>
            <a:pPr marL="342900" indent="-342900">
              <a:buFont typeface="Arial" panose="020B0604020202020204" pitchFamily="34" charset="0"/>
              <a:buChar char="•"/>
            </a:pPr>
            <a:endParaRPr lang="en-US" sz="2400" dirty="0"/>
          </a:p>
          <a:p>
            <a:r>
              <a:rPr lang="en-US" sz="2400" dirty="0"/>
              <a:t>Refer to file 3_15.txt</a:t>
            </a: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Creating an index</a:t>
            </a:r>
            <a:endParaRPr lang="en-US" sz="3600" dirty="0"/>
          </a:p>
        </p:txBody>
      </p:sp>
    </p:spTree>
    <p:extLst>
      <p:ext uri="{BB962C8B-B14F-4D97-AF65-F5344CB8AC3E}">
        <p14:creationId xmlns:p14="http://schemas.microsoft.com/office/powerpoint/2010/main" val="3722623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dirty="0"/>
              <a:t>Starting Cassandra</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1143809"/>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This will store the PID of the Cassandra process in a file named </a:t>
            </a:r>
            <a:r>
              <a:rPr lang="en-US" sz="2400" dirty="0" err="1"/>
              <a:t>cassandra.pid</a:t>
            </a:r>
            <a:r>
              <a:rPr lang="en-US" sz="2400" dirty="0"/>
              <a:t> in the local/cassandra directory. </a:t>
            </a:r>
          </a:p>
          <a:p>
            <a:pPr marL="342900" indent="-342900">
              <a:buFont typeface="Arial" panose="020B0604020202020204" pitchFamily="34" charset="0"/>
              <a:buChar char="•"/>
            </a:pPr>
            <a:r>
              <a:rPr lang="en-US" sz="2400" dirty="0"/>
              <a:t>Several messages will be dumped to the screen. </a:t>
            </a:r>
          </a:p>
          <a:p>
            <a:pPr marL="342900" indent="-342900">
              <a:buFont typeface="Arial" panose="020B0604020202020204" pitchFamily="34" charset="0"/>
              <a:buChar char="•"/>
            </a:pPr>
            <a:r>
              <a:rPr lang="en-US" sz="2400" dirty="0"/>
              <a:t>The node is successfully running when you see this message:</a:t>
            </a:r>
          </a:p>
          <a:p>
            <a:pPr marL="342900" indent="-342900">
              <a:buFont typeface="Arial" panose="020B0604020202020204" pitchFamily="34" charset="0"/>
              <a:buChar char="•"/>
            </a:pPr>
            <a:endParaRPr lang="en-US" sz="2400" dirty="0"/>
          </a:p>
          <a:p>
            <a:r>
              <a:rPr lang="en-US" sz="2400" dirty="0">
                <a:solidFill>
                  <a:srgbClr val="ED7D31"/>
                </a:solidFill>
              </a:rPr>
              <a:t>Starting listening for CQL clients on localhost/192.168.0.101:9042 (unencrypted).</a:t>
            </a:r>
          </a:p>
        </p:txBody>
      </p:sp>
      <p:pic>
        <p:nvPicPr>
          <p:cNvPr id="3" name="Picture 2">
            <a:extLst>
              <a:ext uri="{FF2B5EF4-FFF2-40B4-BE49-F238E27FC236}">
                <a16:creationId xmlns:a16="http://schemas.microsoft.com/office/drawing/2014/main" xmlns="" id="{EBDBA7EF-FC27-4003-BE57-C7BC5EDF91D2}"/>
              </a:ext>
            </a:extLst>
          </p:cNvPr>
          <p:cNvPicPr>
            <a:picLocks noChangeAspect="1"/>
          </p:cNvPicPr>
          <p:nvPr/>
        </p:nvPicPr>
        <p:blipFill>
          <a:blip r:embed="rId3"/>
          <a:stretch>
            <a:fillRect/>
          </a:stretch>
        </p:blipFill>
        <p:spPr>
          <a:xfrm>
            <a:off x="6926580" y="2811894"/>
            <a:ext cx="1944049" cy="1943332"/>
          </a:xfrm>
          <a:prstGeom prst="rect">
            <a:avLst/>
          </a:prstGeom>
        </p:spPr>
      </p:pic>
    </p:spTree>
    <p:extLst>
      <p:ext uri="{BB962C8B-B14F-4D97-AF65-F5344CB8AC3E}">
        <p14:creationId xmlns:p14="http://schemas.microsoft.com/office/powerpoint/2010/main" val="170679981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8275C31-E5A3-4044-AA90-E339E59D3EC2}"/>
              </a:ext>
            </a:extLst>
          </p:cNvPr>
          <p:cNvPicPr>
            <a:picLocks noChangeAspect="1"/>
          </p:cNvPicPr>
          <p:nvPr/>
        </p:nvPicPr>
        <p:blipFill>
          <a:blip r:embed="rId3"/>
          <a:stretch>
            <a:fillRect/>
          </a:stretch>
        </p:blipFill>
        <p:spPr>
          <a:xfrm>
            <a:off x="6526530" y="2552396"/>
            <a:ext cx="2296480" cy="2297328"/>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180</a:t>
            </a:fld>
            <a:endParaRPr dirty="0">
              <a:uFillTx/>
              <a:latin typeface="Calibri Light"/>
              <a:cs typeface="Calibri Light"/>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Next, we will add similar rows into this table:</a:t>
            </a:r>
          </a:p>
          <a:p>
            <a:pPr marL="342900" indent="-342900">
              <a:buFont typeface="Arial" panose="020B0604020202020204" pitchFamily="34" charset="0"/>
              <a:buChar char="•"/>
            </a:pPr>
            <a:endParaRPr lang="en-US" sz="2400" dirty="0"/>
          </a:p>
          <a:p>
            <a:r>
              <a:rPr lang="en-US" sz="2400" dirty="0"/>
              <a:t>Refer to file 3_16.txt</a:t>
            </a:r>
          </a:p>
          <a:p>
            <a:endParaRPr lang="en-US" sz="2400" dirty="0"/>
          </a:p>
          <a:p>
            <a:pPr marL="342900" indent="-342900">
              <a:buFont typeface="Arial" panose="020B0604020202020204" pitchFamily="34" charset="0"/>
              <a:buChar char="•"/>
            </a:pPr>
            <a:r>
              <a:rPr lang="en-US" sz="2400" dirty="0"/>
              <a:t>Now I can query for orders placed during the fourth week of July, 2018:</a:t>
            </a:r>
          </a:p>
          <a:p>
            <a:pPr marL="342900" indent="-342900">
              <a:buFont typeface="Arial" panose="020B0604020202020204" pitchFamily="34" charset="0"/>
              <a:buChar char="•"/>
            </a:pPr>
            <a:endParaRPr lang="en-US" sz="2400" dirty="0"/>
          </a:p>
          <a:p>
            <a:r>
              <a:rPr lang="en-US" sz="2400" dirty="0"/>
              <a:t>Refer to file 3_17.txt</a:t>
            </a: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Creating an index</a:t>
            </a:r>
            <a:endParaRPr lang="en-US" sz="3600" dirty="0"/>
          </a:p>
        </p:txBody>
      </p:sp>
    </p:spTree>
    <p:extLst>
      <p:ext uri="{BB962C8B-B14F-4D97-AF65-F5344CB8AC3E}">
        <p14:creationId xmlns:p14="http://schemas.microsoft.com/office/powerpoint/2010/main" val="92780162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181</a:t>
            </a:fld>
            <a:endParaRPr dirty="0">
              <a:uFillTx/>
              <a:latin typeface="Calibri Light"/>
              <a:cs typeface="Calibri Light"/>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610200" y="1244498"/>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This works, but without status as a part of the primary key definition, how can we query for PENDING orders?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Here is where we will add a secondary index to handle this scenario:</a:t>
            </a:r>
          </a:p>
          <a:p>
            <a:pPr marL="342900" indent="-342900">
              <a:buFont typeface="Arial" panose="020B0604020202020204" pitchFamily="34" charset="0"/>
              <a:buChar char="•"/>
            </a:pPr>
            <a:endParaRPr lang="en-US" sz="2400" dirty="0">
              <a:solidFill>
                <a:srgbClr val="ED7D31"/>
              </a:solidFill>
            </a:endParaRPr>
          </a:p>
          <a:p>
            <a:r>
              <a:rPr lang="en-US" sz="2400" dirty="0">
                <a:solidFill>
                  <a:srgbClr val="ED7D31"/>
                </a:solidFill>
              </a:rPr>
              <a:t>CREATE INDEX [</a:t>
            </a:r>
            <a:r>
              <a:rPr lang="en-US" sz="2400" dirty="0" err="1">
                <a:solidFill>
                  <a:srgbClr val="ED7D31"/>
                </a:solidFill>
              </a:rPr>
              <a:t>index_name</a:t>
            </a:r>
            <a:r>
              <a:rPr lang="en-US" sz="2400" dirty="0">
                <a:solidFill>
                  <a:srgbClr val="ED7D31"/>
                </a:solidFill>
              </a:rPr>
              <a:t>] ON [</a:t>
            </a:r>
            <a:r>
              <a:rPr lang="en-US" sz="2400" dirty="0" err="1">
                <a:solidFill>
                  <a:srgbClr val="ED7D31"/>
                </a:solidFill>
              </a:rPr>
              <a:t>keyspace_name</a:t>
            </a:r>
            <a:r>
              <a:rPr lang="en-US" sz="2400" dirty="0">
                <a:solidFill>
                  <a:srgbClr val="ED7D31"/>
                </a:solidFill>
              </a:rPr>
              <a:t>.]&lt;</a:t>
            </a:r>
            <a:r>
              <a:rPr lang="en-US" sz="2400" dirty="0" err="1">
                <a:solidFill>
                  <a:srgbClr val="ED7D31"/>
                </a:solidFill>
              </a:rPr>
              <a:t>table_name</a:t>
            </a:r>
            <a:r>
              <a:rPr lang="en-US" sz="2400" dirty="0">
                <a:solidFill>
                  <a:srgbClr val="ED7D31"/>
                </a:solidFill>
              </a:rPr>
              <a:t>&gt;(&lt;</a:t>
            </a:r>
            <a:r>
              <a:rPr lang="en-US" sz="2400" dirty="0" err="1">
                <a:solidFill>
                  <a:srgbClr val="ED7D31"/>
                </a:solidFill>
              </a:rPr>
              <a:t>column_name</a:t>
            </a:r>
            <a:r>
              <a:rPr lang="en-US" sz="2400" dirty="0">
                <a:solidFill>
                  <a:srgbClr val="ED7D31"/>
                </a:solidFill>
              </a:rPr>
              <a:t>&gt;);</a:t>
            </a: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Creating an index</a:t>
            </a:r>
            <a:endParaRPr lang="en-US" sz="3600" dirty="0"/>
          </a:p>
        </p:txBody>
      </p:sp>
    </p:spTree>
    <p:extLst>
      <p:ext uri="{BB962C8B-B14F-4D97-AF65-F5344CB8AC3E}">
        <p14:creationId xmlns:p14="http://schemas.microsoft.com/office/powerpoint/2010/main" val="82018198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182</a:t>
            </a:fld>
            <a:endParaRPr dirty="0">
              <a:uFillTx/>
              <a:latin typeface="Calibri Light"/>
              <a:cs typeface="Calibri Light"/>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2067139"/>
            <a:ext cx="7596822" cy="148951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In the following code block, we will create an index, and then show how it is used:</a:t>
            </a:r>
          </a:p>
          <a:p>
            <a:pPr marL="342900" indent="-342900">
              <a:buFont typeface="Arial" panose="020B0604020202020204" pitchFamily="34" charset="0"/>
              <a:buChar char="•"/>
            </a:pPr>
            <a:endParaRPr lang="en-US" sz="2400" dirty="0"/>
          </a:p>
          <a:p>
            <a:r>
              <a:rPr lang="en-US" sz="2400" dirty="0"/>
              <a:t>Refer to file 3_18.txt</a:t>
            </a: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Creating an index</a:t>
            </a:r>
            <a:endParaRPr lang="en-US" sz="3600" dirty="0"/>
          </a:p>
        </p:txBody>
      </p:sp>
      <p:pic>
        <p:nvPicPr>
          <p:cNvPr id="5" name="Picture 4">
            <a:extLst>
              <a:ext uri="{FF2B5EF4-FFF2-40B4-BE49-F238E27FC236}">
                <a16:creationId xmlns:a16="http://schemas.microsoft.com/office/drawing/2014/main" xmlns="" id="{B7E4C5B4-033E-46D9-87C6-2A687D46F273}"/>
              </a:ext>
            </a:extLst>
          </p:cNvPr>
          <p:cNvPicPr>
            <a:picLocks noChangeAspect="1"/>
          </p:cNvPicPr>
          <p:nvPr/>
        </p:nvPicPr>
        <p:blipFill>
          <a:blip r:embed="rId3"/>
          <a:stretch>
            <a:fillRect/>
          </a:stretch>
        </p:blipFill>
        <p:spPr>
          <a:xfrm>
            <a:off x="6252209" y="2277975"/>
            <a:ext cx="2570801" cy="2571750"/>
          </a:xfrm>
          <a:prstGeom prst="rect">
            <a:avLst/>
          </a:prstGeom>
        </p:spPr>
      </p:pic>
    </p:spTree>
    <p:extLst>
      <p:ext uri="{BB962C8B-B14F-4D97-AF65-F5344CB8AC3E}">
        <p14:creationId xmlns:p14="http://schemas.microsoft.com/office/powerpoint/2010/main" val="60385769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183</a:t>
            </a:fld>
            <a:endParaRPr dirty="0">
              <a:uFillTx/>
              <a:latin typeface="Calibri Light"/>
              <a:cs typeface="Calibri Light"/>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665953" y="1143809"/>
            <a:ext cx="7665120"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Dropping a secondary index on a table is a simple task:</a:t>
            </a:r>
          </a:p>
          <a:p>
            <a:r>
              <a:rPr lang="en-US" sz="2400" dirty="0">
                <a:solidFill>
                  <a:srgbClr val="ED7D31"/>
                </a:solidFill>
              </a:rPr>
              <a:t>DROP INDEX [</a:t>
            </a:r>
            <a:r>
              <a:rPr lang="en-US" sz="2400" dirty="0" err="1">
                <a:solidFill>
                  <a:srgbClr val="ED7D31"/>
                </a:solidFill>
              </a:rPr>
              <a:t>index_name</a:t>
            </a:r>
            <a:r>
              <a:rPr lang="en-US" sz="2400" dirty="0">
                <a:solidFill>
                  <a:srgbClr val="ED7D31"/>
                </a:solidFill>
              </a:rPr>
              <a:t>]</a:t>
            </a:r>
          </a:p>
          <a:p>
            <a:pPr marL="342900" indent="-342900">
              <a:buFont typeface="Arial" panose="020B0604020202020204" pitchFamily="34" charset="0"/>
              <a:buChar char="•"/>
            </a:pPr>
            <a:r>
              <a:rPr lang="en-US" sz="2400" dirty="0"/>
              <a:t>If you do not know the name of the index (or created it without a name), you can describe the table to find it. </a:t>
            </a:r>
          </a:p>
          <a:p>
            <a:pPr marL="342900" indent="-342900">
              <a:buFont typeface="Arial" panose="020B0604020202020204" pitchFamily="34" charset="0"/>
              <a:buChar char="•"/>
            </a:pPr>
            <a:r>
              <a:rPr lang="en-US" sz="2400" dirty="0"/>
              <a:t>Indexes on a table will appear at the bottom of the definition. </a:t>
            </a:r>
          </a:p>
          <a:p>
            <a:pPr marL="342900" indent="-342900">
              <a:buFont typeface="Arial" panose="020B0604020202020204" pitchFamily="34" charset="0"/>
              <a:buChar char="•"/>
            </a:pPr>
            <a:r>
              <a:rPr lang="en-US" sz="2400" dirty="0"/>
              <a:t>Then you can DROP it:</a:t>
            </a:r>
          </a:p>
          <a:p>
            <a:r>
              <a:rPr lang="en-US" sz="2400" dirty="0"/>
              <a:t>Refer to file 3_19.txt</a:t>
            </a: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Dropping an index</a:t>
            </a:r>
            <a:endParaRPr lang="en-US" sz="3600" dirty="0"/>
          </a:p>
        </p:txBody>
      </p:sp>
    </p:spTree>
    <p:extLst>
      <p:ext uri="{BB962C8B-B14F-4D97-AF65-F5344CB8AC3E}">
        <p14:creationId xmlns:p14="http://schemas.microsoft.com/office/powerpoint/2010/main" val="161394549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184</a:t>
            </a:fld>
            <a:endParaRPr dirty="0">
              <a:uFillTx/>
              <a:latin typeface="Calibri Light"/>
              <a:cs typeface="Calibri Light"/>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1143809"/>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UDTs allow for further denormalization of data within a row. </a:t>
            </a:r>
          </a:p>
          <a:p>
            <a:pPr marL="342900" indent="-342900">
              <a:buFont typeface="Arial" panose="020B0604020202020204" pitchFamily="34" charset="0"/>
              <a:buChar char="•"/>
            </a:pPr>
            <a:r>
              <a:rPr lang="en-US" sz="2400" dirty="0"/>
              <a:t>A good example of this is a mailing address for customers. Assume a simple table:</a:t>
            </a:r>
          </a:p>
          <a:p>
            <a:r>
              <a:rPr lang="en-US" sz="2400" dirty="0">
                <a:solidFill>
                  <a:srgbClr val="ED7D31"/>
                </a:solidFill>
              </a:rPr>
              <a:t>CREATE TABLE customer (</a:t>
            </a:r>
          </a:p>
          <a:p>
            <a:r>
              <a:rPr lang="en-US" sz="2400" dirty="0">
                <a:solidFill>
                  <a:srgbClr val="ED7D31"/>
                </a:solidFill>
              </a:rPr>
              <a:t> </a:t>
            </a:r>
            <a:r>
              <a:rPr lang="en-US" sz="2400" dirty="0" err="1">
                <a:solidFill>
                  <a:srgbClr val="ED7D31"/>
                </a:solidFill>
              </a:rPr>
              <a:t>last_name</a:t>
            </a:r>
            <a:r>
              <a:rPr lang="en-US" sz="2400" dirty="0">
                <a:solidFill>
                  <a:srgbClr val="ED7D31"/>
                </a:solidFill>
              </a:rPr>
              <a:t> TEXT,</a:t>
            </a:r>
          </a:p>
          <a:p>
            <a:r>
              <a:rPr lang="en-US" sz="2400" dirty="0">
                <a:solidFill>
                  <a:srgbClr val="ED7D31"/>
                </a:solidFill>
              </a:rPr>
              <a:t> </a:t>
            </a:r>
            <a:r>
              <a:rPr lang="en-US" sz="2400" dirty="0" err="1">
                <a:solidFill>
                  <a:srgbClr val="ED7D31"/>
                </a:solidFill>
              </a:rPr>
              <a:t>first_name</a:t>
            </a:r>
            <a:r>
              <a:rPr lang="en-US" sz="2400" dirty="0">
                <a:solidFill>
                  <a:srgbClr val="ED7D31"/>
                </a:solidFill>
              </a:rPr>
              <a:t> TEXT,</a:t>
            </a:r>
          </a:p>
          <a:p>
            <a:r>
              <a:rPr lang="en-US" sz="2400" dirty="0">
                <a:solidFill>
                  <a:srgbClr val="ED7D31"/>
                </a:solidFill>
              </a:rPr>
              <a:t> company TEXT,</a:t>
            </a:r>
          </a:p>
          <a:p>
            <a:r>
              <a:rPr lang="en-US" sz="2400" dirty="0">
                <a:solidFill>
                  <a:srgbClr val="ED7D31"/>
                </a:solidFill>
              </a:rPr>
              <a:t> PRIMARY KEY (</a:t>
            </a:r>
            <a:r>
              <a:rPr lang="en-US" sz="2400" dirty="0" err="1">
                <a:solidFill>
                  <a:srgbClr val="ED7D31"/>
                </a:solidFill>
              </a:rPr>
              <a:t>last_name,first_name</a:t>
            </a:r>
            <a:r>
              <a:rPr lang="en-US" sz="2400" dirty="0">
                <a:solidFill>
                  <a:srgbClr val="ED7D31"/>
                </a:solidFill>
              </a:rPr>
              <a:t>));</a:t>
            </a: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Creating a custom data type</a:t>
            </a:r>
            <a:endParaRPr lang="en-US" sz="3600" dirty="0"/>
          </a:p>
        </p:txBody>
      </p:sp>
      <p:pic>
        <p:nvPicPr>
          <p:cNvPr id="5" name="Picture 4">
            <a:extLst>
              <a:ext uri="{FF2B5EF4-FFF2-40B4-BE49-F238E27FC236}">
                <a16:creationId xmlns:a16="http://schemas.microsoft.com/office/drawing/2014/main" xmlns="" id="{803E3892-3580-4507-8B89-EB3290B55709}"/>
              </a:ext>
            </a:extLst>
          </p:cNvPr>
          <p:cNvPicPr>
            <a:picLocks noChangeAspect="1"/>
          </p:cNvPicPr>
          <p:nvPr/>
        </p:nvPicPr>
        <p:blipFill>
          <a:blip r:embed="rId3"/>
          <a:stretch>
            <a:fillRect/>
          </a:stretch>
        </p:blipFill>
        <p:spPr>
          <a:xfrm>
            <a:off x="6252209" y="2277975"/>
            <a:ext cx="2570801" cy="2571750"/>
          </a:xfrm>
          <a:prstGeom prst="rect">
            <a:avLst/>
          </a:prstGeom>
        </p:spPr>
      </p:pic>
    </p:spTree>
    <p:extLst>
      <p:ext uri="{BB962C8B-B14F-4D97-AF65-F5344CB8AC3E}">
        <p14:creationId xmlns:p14="http://schemas.microsoft.com/office/powerpoint/2010/main" val="282865653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185</a:t>
            </a:fld>
            <a:endParaRPr dirty="0">
              <a:uFillTx/>
              <a:latin typeface="Calibri Light"/>
              <a:cs typeface="Calibri Light"/>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989590"/>
            <a:ext cx="7596822" cy="370550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One way to accomplish this would be to create a collection of a UDT:</a:t>
            </a:r>
          </a:p>
          <a:p>
            <a:endParaRPr lang="en-US" sz="2400" dirty="0"/>
          </a:p>
          <a:p>
            <a:r>
              <a:rPr lang="en-US" sz="2400" dirty="0">
                <a:solidFill>
                  <a:srgbClr val="ED7D31"/>
                </a:solidFill>
              </a:rPr>
              <a:t>CREATE TYPE </a:t>
            </a:r>
            <a:r>
              <a:rPr lang="en-US" sz="2400" dirty="0" err="1">
                <a:solidFill>
                  <a:srgbClr val="ED7D31"/>
                </a:solidFill>
              </a:rPr>
              <a:t>customer_address</a:t>
            </a:r>
            <a:r>
              <a:rPr lang="en-US" sz="2400" dirty="0">
                <a:solidFill>
                  <a:srgbClr val="ED7D31"/>
                </a:solidFill>
              </a:rPr>
              <a:t> (</a:t>
            </a:r>
          </a:p>
          <a:p>
            <a:r>
              <a:rPr lang="en-US" sz="2400" dirty="0">
                <a:solidFill>
                  <a:srgbClr val="ED7D31"/>
                </a:solidFill>
              </a:rPr>
              <a:t> type TEXT,</a:t>
            </a:r>
          </a:p>
          <a:p>
            <a:r>
              <a:rPr lang="en-US" sz="2400" dirty="0">
                <a:solidFill>
                  <a:srgbClr val="ED7D31"/>
                </a:solidFill>
              </a:rPr>
              <a:t> street TEXT,</a:t>
            </a:r>
          </a:p>
          <a:p>
            <a:r>
              <a:rPr lang="en-US" sz="2400" dirty="0">
                <a:solidFill>
                  <a:srgbClr val="ED7D31"/>
                </a:solidFill>
              </a:rPr>
              <a:t> city TEXT,</a:t>
            </a:r>
          </a:p>
          <a:p>
            <a:r>
              <a:rPr lang="en-US" sz="2400" dirty="0">
                <a:solidFill>
                  <a:srgbClr val="ED7D31"/>
                </a:solidFill>
              </a:rPr>
              <a:t> state TEXT,</a:t>
            </a:r>
          </a:p>
          <a:p>
            <a:r>
              <a:rPr lang="en-US" sz="2400" dirty="0">
                <a:solidFill>
                  <a:srgbClr val="ED7D31"/>
                </a:solidFill>
              </a:rPr>
              <a:t> </a:t>
            </a:r>
            <a:r>
              <a:rPr lang="en-US" sz="2400" dirty="0" err="1">
                <a:solidFill>
                  <a:srgbClr val="ED7D31"/>
                </a:solidFill>
              </a:rPr>
              <a:t>postal_code</a:t>
            </a:r>
            <a:r>
              <a:rPr lang="en-US" sz="2400" dirty="0">
                <a:solidFill>
                  <a:srgbClr val="ED7D31"/>
                </a:solidFill>
              </a:rPr>
              <a:t> TEXT,</a:t>
            </a:r>
          </a:p>
          <a:p>
            <a:r>
              <a:rPr lang="en-US" sz="2400" dirty="0">
                <a:solidFill>
                  <a:srgbClr val="ED7D31"/>
                </a:solidFill>
              </a:rPr>
              <a:t> country TEXT);</a:t>
            </a: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Creating a custom data type</a:t>
            </a:r>
            <a:endParaRPr lang="en-US" sz="3600" dirty="0"/>
          </a:p>
        </p:txBody>
      </p:sp>
      <p:pic>
        <p:nvPicPr>
          <p:cNvPr id="5" name="Picture 4">
            <a:extLst>
              <a:ext uri="{FF2B5EF4-FFF2-40B4-BE49-F238E27FC236}">
                <a16:creationId xmlns:a16="http://schemas.microsoft.com/office/drawing/2014/main" xmlns="" id="{8923B0F4-D458-46DB-B993-8886CF44D107}"/>
              </a:ext>
            </a:extLst>
          </p:cNvPr>
          <p:cNvPicPr>
            <a:picLocks noChangeAspect="1"/>
          </p:cNvPicPr>
          <p:nvPr/>
        </p:nvPicPr>
        <p:blipFill>
          <a:blip r:embed="rId3"/>
          <a:stretch>
            <a:fillRect/>
          </a:stretch>
        </p:blipFill>
        <p:spPr>
          <a:xfrm>
            <a:off x="6252209" y="2277975"/>
            <a:ext cx="2570801" cy="2571750"/>
          </a:xfrm>
          <a:prstGeom prst="rect">
            <a:avLst/>
          </a:prstGeom>
        </p:spPr>
      </p:pic>
    </p:spTree>
    <p:extLst>
      <p:ext uri="{BB962C8B-B14F-4D97-AF65-F5344CB8AC3E}">
        <p14:creationId xmlns:p14="http://schemas.microsoft.com/office/powerpoint/2010/main" val="213607657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186</a:t>
            </a:fld>
            <a:endParaRPr dirty="0">
              <a:uFillTx/>
              <a:latin typeface="Calibri Light"/>
              <a:cs typeface="Calibri Light"/>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Now, let's add the </a:t>
            </a:r>
            <a:r>
              <a:rPr lang="en-US" sz="2400" dirty="0" err="1"/>
              <a:t>customer_address</a:t>
            </a:r>
            <a:r>
              <a:rPr lang="en-US" sz="2400" dirty="0"/>
              <a:t> UDT to the table as a list. </a:t>
            </a:r>
          </a:p>
          <a:p>
            <a:pPr marL="342900" indent="-342900">
              <a:buFont typeface="Arial" panose="020B0604020202020204" pitchFamily="34" charset="0"/>
              <a:buChar char="•"/>
            </a:pPr>
            <a:r>
              <a:rPr lang="en-US" sz="2400" dirty="0"/>
              <a:t>This way, a customer can have multiple addresses:</a:t>
            </a:r>
          </a:p>
          <a:p>
            <a:pPr marL="342900" indent="-342900">
              <a:buFont typeface="Arial" panose="020B0604020202020204" pitchFamily="34" charset="0"/>
              <a:buChar char="•"/>
            </a:pPr>
            <a:endParaRPr lang="en-US" sz="2400" dirty="0"/>
          </a:p>
          <a:p>
            <a:r>
              <a:rPr lang="en-US" sz="2400" dirty="0">
                <a:solidFill>
                  <a:srgbClr val="ED7D31"/>
                </a:solidFill>
              </a:rPr>
              <a:t>ALTER TABLE customer ADD addresses LIST&lt;FROZEN &lt;</a:t>
            </a:r>
            <a:r>
              <a:rPr lang="en-US" sz="2400" dirty="0" err="1">
                <a:solidFill>
                  <a:srgbClr val="ED7D31"/>
                </a:solidFill>
              </a:rPr>
              <a:t>customer_address</a:t>
            </a:r>
            <a:r>
              <a:rPr lang="en-US" sz="2400" dirty="0">
                <a:solidFill>
                  <a:srgbClr val="ED7D31"/>
                </a:solidFill>
              </a:rPr>
              <a:t>&gt;&gt;;</a:t>
            </a:r>
          </a:p>
          <a:p>
            <a:endParaRPr lang="en-US" sz="2400" dirty="0">
              <a:solidFill>
                <a:srgbClr val="ED7D31"/>
              </a:solidFill>
            </a:endParaRPr>
          </a:p>
          <a:p>
            <a:pPr marL="342900" indent="-342900">
              <a:buFont typeface="Arial" panose="020B0604020202020204" pitchFamily="34" charset="0"/>
              <a:buChar char="•"/>
            </a:pPr>
            <a:r>
              <a:rPr lang="en-US" sz="2400" dirty="0"/>
              <a:t>With that in place, let's add a few rows to the table:</a:t>
            </a:r>
          </a:p>
          <a:p>
            <a:r>
              <a:rPr lang="en-US" sz="2400" dirty="0"/>
              <a:t>Refer to file 3_20.txt</a:t>
            </a: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Creating a custom data type</a:t>
            </a:r>
            <a:endParaRPr lang="en-US" sz="3600" dirty="0"/>
          </a:p>
        </p:txBody>
      </p:sp>
    </p:spTree>
    <p:extLst>
      <p:ext uri="{BB962C8B-B14F-4D97-AF65-F5344CB8AC3E}">
        <p14:creationId xmlns:p14="http://schemas.microsoft.com/office/powerpoint/2010/main" val="1357084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187</a:t>
            </a:fld>
            <a:endParaRPr dirty="0">
              <a:uFillTx/>
              <a:latin typeface="Calibri Light"/>
              <a:cs typeface="Calibri Light"/>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2067139"/>
            <a:ext cx="7596822" cy="148951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Querying it for Zoey </a:t>
            </a:r>
            <a:r>
              <a:rPr lang="en-US" sz="2400" dirty="0" err="1"/>
              <a:t>Washburne</a:t>
            </a:r>
            <a:r>
              <a:rPr lang="en-US" sz="2400" dirty="0"/>
              <a:t> shows that her company has two addresses:</a:t>
            </a:r>
          </a:p>
          <a:p>
            <a:pPr marL="342900" indent="-342900">
              <a:buFont typeface="Arial" panose="020B0604020202020204" pitchFamily="34" charset="0"/>
              <a:buChar char="•"/>
            </a:pPr>
            <a:endParaRPr lang="en-US" sz="2400" dirty="0"/>
          </a:p>
          <a:p>
            <a:r>
              <a:rPr lang="en-US" sz="2400" dirty="0"/>
              <a:t>Refer to file 3_21.txt</a:t>
            </a: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Creating a custom data type</a:t>
            </a:r>
            <a:endParaRPr lang="en-US" sz="3600" dirty="0"/>
          </a:p>
        </p:txBody>
      </p:sp>
      <p:pic>
        <p:nvPicPr>
          <p:cNvPr id="3" name="Picture 2">
            <a:extLst>
              <a:ext uri="{FF2B5EF4-FFF2-40B4-BE49-F238E27FC236}">
                <a16:creationId xmlns:a16="http://schemas.microsoft.com/office/drawing/2014/main" xmlns="" id="{5D976D47-5AC9-42E9-9243-F86407D01717}"/>
              </a:ext>
            </a:extLst>
          </p:cNvPr>
          <p:cNvPicPr>
            <a:picLocks noChangeAspect="1"/>
          </p:cNvPicPr>
          <p:nvPr/>
        </p:nvPicPr>
        <p:blipFill>
          <a:blip r:embed="rId3"/>
          <a:stretch>
            <a:fillRect/>
          </a:stretch>
        </p:blipFill>
        <p:spPr>
          <a:xfrm>
            <a:off x="6399776" y="2373132"/>
            <a:ext cx="2367033" cy="2367033"/>
          </a:xfrm>
          <a:prstGeom prst="rect">
            <a:avLst/>
          </a:prstGeom>
        </p:spPr>
      </p:pic>
    </p:spTree>
    <p:extLst>
      <p:ext uri="{BB962C8B-B14F-4D97-AF65-F5344CB8AC3E}">
        <p14:creationId xmlns:p14="http://schemas.microsoft.com/office/powerpoint/2010/main" val="317777820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188</a:t>
            </a:fld>
            <a:endParaRPr dirty="0">
              <a:uFillTx/>
              <a:latin typeface="Calibri Light"/>
              <a:cs typeface="Calibri Light"/>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1143809"/>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UDTs can have columns added to them. </a:t>
            </a:r>
          </a:p>
          <a:p>
            <a:pPr marL="342900" indent="-342900">
              <a:buFont typeface="Arial" panose="020B0604020202020204" pitchFamily="34" charset="0"/>
              <a:buChar char="•"/>
            </a:pPr>
            <a:r>
              <a:rPr lang="en-US" sz="2400" dirty="0"/>
              <a:t>For instance, some addresses have two lines, so we can add an address2 column:</a:t>
            </a:r>
          </a:p>
          <a:p>
            <a:r>
              <a:rPr lang="en-US" sz="2400" dirty="0">
                <a:solidFill>
                  <a:srgbClr val="ED7D31"/>
                </a:solidFill>
              </a:rPr>
              <a:t>ALTER TYPE </a:t>
            </a:r>
            <a:r>
              <a:rPr lang="en-US" sz="2400" dirty="0" err="1">
                <a:solidFill>
                  <a:srgbClr val="ED7D31"/>
                </a:solidFill>
              </a:rPr>
              <a:t>customer_address</a:t>
            </a:r>
            <a:r>
              <a:rPr lang="en-US" sz="2400" dirty="0">
                <a:solidFill>
                  <a:srgbClr val="ED7D31"/>
                </a:solidFill>
              </a:rPr>
              <a:t> ADD address2 TEXT;</a:t>
            </a:r>
          </a:p>
          <a:p>
            <a:endParaRPr lang="en-US" sz="2400" dirty="0"/>
          </a:p>
          <a:p>
            <a:pPr marL="342900" indent="-342900">
              <a:buFont typeface="Arial" panose="020B0604020202020204" pitchFamily="34" charset="0"/>
              <a:buChar char="•"/>
            </a:pPr>
            <a:r>
              <a:rPr lang="en-US" sz="2400" dirty="0"/>
              <a:t>UDT columns can also be renamed with the ALTER command:</a:t>
            </a:r>
          </a:p>
          <a:p>
            <a:r>
              <a:rPr lang="en-US" sz="2400" dirty="0">
                <a:solidFill>
                  <a:srgbClr val="ED7D31"/>
                </a:solidFill>
              </a:rPr>
              <a:t>ALTER TYPE </a:t>
            </a:r>
            <a:r>
              <a:rPr lang="en-US" sz="2400" dirty="0" err="1">
                <a:solidFill>
                  <a:srgbClr val="ED7D31"/>
                </a:solidFill>
              </a:rPr>
              <a:t>customer_address</a:t>
            </a:r>
            <a:r>
              <a:rPr lang="en-US" sz="2400" dirty="0">
                <a:solidFill>
                  <a:srgbClr val="ED7D31"/>
                </a:solidFill>
              </a:rPr>
              <a:t> RENAME address2 TO street2;</a:t>
            </a: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Altering a custom type</a:t>
            </a:r>
            <a:endParaRPr lang="en-US" sz="3600" dirty="0"/>
          </a:p>
        </p:txBody>
      </p:sp>
    </p:spTree>
    <p:extLst>
      <p:ext uri="{BB962C8B-B14F-4D97-AF65-F5344CB8AC3E}">
        <p14:creationId xmlns:p14="http://schemas.microsoft.com/office/powerpoint/2010/main" val="19540518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189</a:t>
            </a:fld>
            <a:endParaRPr dirty="0">
              <a:uFillTx/>
              <a:latin typeface="Calibri Light"/>
              <a:cs typeface="Calibri Light"/>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UDTs can be dropped very easily, just by issuing the DROP command. If we create a simple UDT:</a:t>
            </a:r>
          </a:p>
          <a:p>
            <a:pPr marL="342900" indent="-342900">
              <a:buFont typeface="Arial" panose="020B0604020202020204" pitchFamily="34" charset="0"/>
              <a:buChar char="•"/>
            </a:pPr>
            <a:endParaRPr lang="en-US" sz="2400" dirty="0"/>
          </a:p>
          <a:p>
            <a:r>
              <a:rPr lang="en-US" sz="2400" dirty="0">
                <a:solidFill>
                  <a:srgbClr val="ED7D31"/>
                </a:solidFill>
              </a:rPr>
              <a:t>CREATE TYPE </a:t>
            </a:r>
            <a:r>
              <a:rPr lang="en-US" sz="2400" dirty="0" err="1">
                <a:solidFill>
                  <a:srgbClr val="ED7D31"/>
                </a:solidFill>
              </a:rPr>
              <a:t>test_type</a:t>
            </a:r>
            <a:r>
              <a:rPr lang="en-US" sz="2400" dirty="0">
                <a:solidFill>
                  <a:srgbClr val="ED7D31"/>
                </a:solidFill>
              </a:rPr>
              <a:t> (value TEXT);</a:t>
            </a:r>
          </a:p>
          <a:p>
            <a:endParaRPr lang="en-US" sz="2400" dirty="0"/>
          </a:p>
          <a:p>
            <a:pPr marL="342900" indent="-342900">
              <a:buFont typeface="Arial" panose="020B0604020202020204" pitchFamily="34" charset="0"/>
              <a:buChar char="•"/>
            </a:pPr>
            <a:r>
              <a:rPr lang="en-US" sz="2400" dirty="0"/>
              <a:t>It can be dropped like this:</a:t>
            </a:r>
          </a:p>
          <a:p>
            <a:pPr marL="342900" indent="-342900">
              <a:buFont typeface="Arial" panose="020B0604020202020204" pitchFamily="34" charset="0"/>
              <a:buChar char="•"/>
            </a:pPr>
            <a:endParaRPr lang="en-US" sz="2400" dirty="0"/>
          </a:p>
          <a:p>
            <a:r>
              <a:rPr lang="en-US" sz="2400" dirty="0">
                <a:solidFill>
                  <a:srgbClr val="ED7D31"/>
                </a:solidFill>
              </a:rPr>
              <a:t>DROP TYPE </a:t>
            </a:r>
            <a:r>
              <a:rPr lang="en-US" sz="2400" dirty="0" err="1">
                <a:solidFill>
                  <a:srgbClr val="ED7D31"/>
                </a:solidFill>
              </a:rPr>
              <a:t>test_type</a:t>
            </a:r>
            <a:r>
              <a:rPr lang="en-US" sz="2400" dirty="0">
                <a:solidFill>
                  <a:srgbClr val="ED7D31"/>
                </a:solidFill>
              </a:rPr>
              <a:t>;</a:t>
            </a: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Dropping a custom type</a:t>
            </a:r>
            <a:endParaRPr lang="en-US" sz="3600" dirty="0"/>
          </a:p>
        </p:txBody>
      </p:sp>
      <p:pic>
        <p:nvPicPr>
          <p:cNvPr id="3" name="Picture 2">
            <a:extLst>
              <a:ext uri="{FF2B5EF4-FFF2-40B4-BE49-F238E27FC236}">
                <a16:creationId xmlns:a16="http://schemas.microsoft.com/office/drawing/2014/main" xmlns="" id="{22BE0885-F67C-4249-BCB9-9F9FF10FBA41}"/>
              </a:ext>
            </a:extLst>
          </p:cNvPr>
          <p:cNvPicPr>
            <a:picLocks noChangeAspect="1"/>
          </p:cNvPicPr>
          <p:nvPr/>
        </p:nvPicPr>
        <p:blipFill>
          <a:blip r:embed="rId3"/>
          <a:stretch>
            <a:fillRect/>
          </a:stretch>
        </p:blipFill>
        <p:spPr>
          <a:xfrm>
            <a:off x="6342616" y="2204008"/>
            <a:ext cx="2801384" cy="2800350"/>
          </a:xfrm>
          <a:prstGeom prst="rect">
            <a:avLst/>
          </a:prstGeom>
        </p:spPr>
      </p:pic>
    </p:spTree>
    <p:extLst>
      <p:ext uri="{BB962C8B-B14F-4D97-AF65-F5344CB8AC3E}">
        <p14:creationId xmlns:p14="http://schemas.microsoft.com/office/powerpoint/2010/main" val="2056023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dirty="0"/>
              <a:t>Starting Cassandra</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610200" y="1051476"/>
            <a:ext cx="7596822" cy="352083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This can also be verified with the </a:t>
            </a:r>
            <a:r>
              <a:rPr lang="en-US" sz="2400" dirty="0" err="1"/>
              <a:t>nodetool</a:t>
            </a:r>
            <a:r>
              <a:rPr lang="en-US" sz="2400" dirty="0"/>
              <a:t> status command:</a:t>
            </a:r>
          </a:p>
          <a:p>
            <a:r>
              <a:rPr lang="en-US" sz="2000" dirty="0">
                <a:solidFill>
                  <a:srgbClr val="ED7D31"/>
                </a:solidFill>
              </a:rPr>
              <a:t>bin/</a:t>
            </a:r>
            <a:r>
              <a:rPr lang="en-US" sz="2000" dirty="0" err="1">
                <a:solidFill>
                  <a:srgbClr val="ED7D31"/>
                </a:solidFill>
              </a:rPr>
              <a:t>nodetool</a:t>
            </a:r>
            <a:r>
              <a:rPr lang="en-US" sz="2000" dirty="0">
                <a:solidFill>
                  <a:srgbClr val="ED7D31"/>
                </a:solidFill>
              </a:rPr>
              <a:t> status</a:t>
            </a:r>
          </a:p>
          <a:p>
            <a:endParaRPr lang="en-US" sz="2000" dirty="0">
              <a:solidFill>
                <a:srgbClr val="ED7D31"/>
              </a:solidFill>
            </a:endParaRPr>
          </a:p>
          <a:p>
            <a:r>
              <a:rPr lang="en-US" sz="2000" dirty="0">
                <a:solidFill>
                  <a:srgbClr val="ED7D31"/>
                </a:solidFill>
              </a:rPr>
              <a:t>Datacenter: </a:t>
            </a:r>
            <a:r>
              <a:rPr lang="en-US" sz="2000" dirty="0" err="1">
                <a:solidFill>
                  <a:srgbClr val="ED7D31"/>
                </a:solidFill>
              </a:rPr>
              <a:t>ClockworkAngels</a:t>
            </a:r>
            <a:endParaRPr lang="en-US" sz="2000" dirty="0">
              <a:solidFill>
                <a:srgbClr val="ED7D31"/>
              </a:solidFill>
            </a:endParaRPr>
          </a:p>
          <a:p>
            <a:r>
              <a:rPr lang="en-US" sz="2000" dirty="0">
                <a:solidFill>
                  <a:srgbClr val="ED7D31"/>
                </a:solidFill>
              </a:rPr>
              <a:t>===========================</a:t>
            </a:r>
          </a:p>
          <a:p>
            <a:r>
              <a:rPr lang="en-US" sz="2000" dirty="0">
                <a:solidFill>
                  <a:srgbClr val="ED7D31"/>
                </a:solidFill>
              </a:rPr>
              <a:t>Status=Up/Down</a:t>
            </a:r>
          </a:p>
          <a:p>
            <a:r>
              <a:rPr lang="en-US" sz="2000" dirty="0">
                <a:solidFill>
                  <a:srgbClr val="ED7D31"/>
                </a:solidFill>
              </a:rPr>
              <a:t>|/ State=Normal/Leaving/Joining/Moving</a:t>
            </a:r>
          </a:p>
          <a:p>
            <a:r>
              <a:rPr lang="en-US" sz="2000" dirty="0">
                <a:solidFill>
                  <a:srgbClr val="ED7D31"/>
                </a:solidFill>
              </a:rPr>
              <a:t>--  Address        Load      Tokens  Owns (effective)  Host ID      Rack</a:t>
            </a:r>
          </a:p>
          <a:p>
            <a:r>
              <a:rPr lang="en-US" sz="2000" dirty="0">
                <a:solidFill>
                  <a:srgbClr val="ED7D31"/>
                </a:solidFill>
              </a:rPr>
              <a:t>UN  192.168.0.101  71.26 KiB 24      100.0%            0edb5efa...  R40</a:t>
            </a:r>
          </a:p>
        </p:txBody>
      </p:sp>
      <p:pic>
        <p:nvPicPr>
          <p:cNvPr id="6" name="Picture 5">
            <a:extLst>
              <a:ext uri="{FF2B5EF4-FFF2-40B4-BE49-F238E27FC236}">
                <a16:creationId xmlns:a16="http://schemas.microsoft.com/office/drawing/2014/main" xmlns="" id="{4A8FC582-B7F1-44C4-8965-B12B9413F947}"/>
              </a:ext>
            </a:extLst>
          </p:cNvPr>
          <p:cNvPicPr>
            <a:picLocks noChangeAspect="1"/>
          </p:cNvPicPr>
          <p:nvPr/>
        </p:nvPicPr>
        <p:blipFill>
          <a:blip r:embed="rId3"/>
          <a:stretch>
            <a:fillRect/>
          </a:stretch>
        </p:blipFill>
        <p:spPr>
          <a:xfrm>
            <a:off x="6789420" y="1417434"/>
            <a:ext cx="1944049" cy="1943332"/>
          </a:xfrm>
          <a:prstGeom prst="rect">
            <a:avLst/>
          </a:prstGeom>
        </p:spPr>
      </p:pic>
    </p:spTree>
    <p:extLst>
      <p:ext uri="{BB962C8B-B14F-4D97-AF65-F5344CB8AC3E}">
        <p14:creationId xmlns:p14="http://schemas.microsoft.com/office/powerpoint/2010/main" val="218279995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190</a:t>
            </a:fld>
            <a:endParaRPr dirty="0">
              <a:uFillTx/>
              <a:latin typeface="Calibri Light"/>
              <a:cs typeface="Calibri Light"/>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610200" y="1082254"/>
            <a:ext cx="7596822" cy="345928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This creates a new role called </a:t>
            </a:r>
            <a:r>
              <a:rPr lang="en-US" sz="2400" dirty="0" err="1"/>
              <a:t>cassdba</a:t>
            </a:r>
            <a:r>
              <a:rPr lang="en-US" sz="2400" dirty="0"/>
              <a:t> (as seen in lesson 1, Quick Start) and gives it a password and the ability to log in and makes it a superuser:</a:t>
            </a:r>
          </a:p>
          <a:p>
            <a:pPr marL="342900" indent="-342900">
              <a:buFont typeface="Arial" panose="020B0604020202020204" pitchFamily="34" charset="0"/>
              <a:buChar char="•"/>
            </a:pPr>
            <a:endParaRPr lang="en-US" sz="2400" dirty="0"/>
          </a:p>
          <a:p>
            <a:r>
              <a:rPr lang="en-US" sz="2000" dirty="0">
                <a:solidFill>
                  <a:srgbClr val="ED7D31"/>
                </a:solidFill>
              </a:rPr>
              <a:t>CREATE ROLE </a:t>
            </a:r>
            <a:r>
              <a:rPr lang="en-US" sz="2000" dirty="0" err="1">
                <a:solidFill>
                  <a:srgbClr val="ED7D31"/>
                </a:solidFill>
              </a:rPr>
              <a:t>cassdba</a:t>
            </a:r>
            <a:r>
              <a:rPr lang="en-US" sz="2000" dirty="0">
                <a:solidFill>
                  <a:srgbClr val="ED7D31"/>
                </a:solidFill>
              </a:rPr>
              <a:t> WITH PASSWORD='</a:t>
            </a:r>
            <a:r>
              <a:rPr lang="en-US" sz="2000" dirty="0" err="1">
                <a:solidFill>
                  <a:srgbClr val="ED7D31"/>
                </a:solidFill>
              </a:rPr>
              <a:t>flynnLives</a:t>
            </a:r>
            <a:r>
              <a:rPr lang="en-US" sz="2000" dirty="0">
                <a:solidFill>
                  <a:srgbClr val="ED7D31"/>
                </a:solidFill>
              </a:rPr>
              <a:t>' AND LOGIN=true and SUPERUSER=true;</a:t>
            </a:r>
          </a:p>
          <a:p>
            <a:endParaRPr lang="en-US" sz="2400" dirty="0"/>
          </a:p>
          <a:p>
            <a:pPr marL="342900" indent="-342900">
              <a:buFont typeface="Arial" panose="020B0604020202020204" pitchFamily="34" charset="0"/>
              <a:buChar char="•"/>
            </a:pPr>
            <a:r>
              <a:rPr lang="en-US" sz="2400" dirty="0"/>
              <a:t>We can also create simple roles:</a:t>
            </a:r>
          </a:p>
          <a:p>
            <a:r>
              <a:rPr lang="en-US" sz="2000" dirty="0">
                <a:solidFill>
                  <a:srgbClr val="ED7D31"/>
                </a:solidFill>
              </a:rPr>
              <a:t>CREATE ROLE </a:t>
            </a:r>
            <a:r>
              <a:rPr lang="en-US" sz="2000" dirty="0" err="1">
                <a:solidFill>
                  <a:srgbClr val="ED7D31"/>
                </a:solidFill>
              </a:rPr>
              <a:t>data_reader</a:t>
            </a:r>
            <a:r>
              <a:rPr lang="en-US" sz="2000" dirty="0">
                <a:solidFill>
                  <a:srgbClr val="ED7D31"/>
                </a:solidFill>
              </a:rPr>
              <a:t>;</a:t>
            </a:r>
          </a:p>
          <a:p>
            <a:r>
              <a:rPr lang="en-US" sz="2000" dirty="0">
                <a:solidFill>
                  <a:srgbClr val="ED7D31"/>
                </a:solidFill>
              </a:rPr>
              <a:t>CREATE ROLE </a:t>
            </a:r>
            <a:r>
              <a:rPr lang="en-US" sz="2000" dirty="0" err="1">
                <a:solidFill>
                  <a:srgbClr val="ED7D31"/>
                </a:solidFill>
              </a:rPr>
              <a:t>data_test</a:t>
            </a:r>
            <a:r>
              <a:rPr lang="en-US" sz="2000" dirty="0">
                <a:solidFill>
                  <a:srgbClr val="ED7D31"/>
                </a:solidFill>
              </a:rPr>
              <a:t>;</a:t>
            </a: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Creating a user and role</a:t>
            </a:r>
            <a:endParaRPr lang="en-US" sz="3600" dirty="0"/>
          </a:p>
        </p:txBody>
      </p:sp>
      <p:pic>
        <p:nvPicPr>
          <p:cNvPr id="5" name="Picture 4">
            <a:extLst>
              <a:ext uri="{FF2B5EF4-FFF2-40B4-BE49-F238E27FC236}">
                <a16:creationId xmlns:a16="http://schemas.microsoft.com/office/drawing/2014/main" xmlns="" id="{99BB709C-D959-41E3-8563-AC22DADB6FF6}"/>
              </a:ext>
            </a:extLst>
          </p:cNvPr>
          <p:cNvPicPr>
            <a:picLocks noChangeAspect="1"/>
          </p:cNvPicPr>
          <p:nvPr/>
        </p:nvPicPr>
        <p:blipFill>
          <a:blip r:embed="rId3"/>
          <a:stretch>
            <a:fillRect/>
          </a:stretch>
        </p:blipFill>
        <p:spPr>
          <a:xfrm>
            <a:off x="6412230" y="2513538"/>
            <a:ext cx="2491740" cy="2490820"/>
          </a:xfrm>
          <a:prstGeom prst="rect">
            <a:avLst/>
          </a:prstGeom>
        </p:spPr>
      </p:pic>
    </p:spTree>
    <p:extLst>
      <p:ext uri="{BB962C8B-B14F-4D97-AF65-F5344CB8AC3E}">
        <p14:creationId xmlns:p14="http://schemas.microsoft.com/office/powerpoint/2010/main" val="330723828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191</a:t>
            </a:fld>
            <a:endParaRPr dirty="0">
              <a:uFillTx/>
              <a:latin typeface="Calibri Light"/>
              <a:cs typeface="Calibri Light"/>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Creating non-superuser roles looks something like this:</a:t>
            </a:r>
          </a:p>
          <a:p>
            <a:pPr marL="342900" indent="-342900">
              <a:buFont typeface="Arial" panose="020B0604020202020204" pitchFamily="34" charset="0"/>
              <a:buChar char="•"/>
            </a:pPr>
            <a:endParaRPr lang="en-US" sz="2400" dirty="0"/>
          </a:p>
          <a:p>
            <a:r>
              <a:rPr lang="en-US" sz="2400" dirty="0">
                <a:solidFill>
                  <a:srgbClr val="ED7D31"/>
                </a:solidFill>
              </a:rPr>
              <a:t>CREATE ROLE </a:t>
            </a:r>
            <a:r>
              <a:rPr lang="en-US" sz="2400" dirty="0" err="1">
                <a:solidFill>
                  <a:srgbClr val="ED7D31"/>
                </a:solidFill>
              </a:rPr>
              <a:t>kyle</a:t>
            </a:r>
            <a:r>
              <a:rPr lang="en-US" sz="2400" dirty="0">
                <a:solidFill>
                  <a:srgbClr val="ED7D31"/>
                </a:solidFill>
              </a:rPr>
              <a:t> WITH PASSWORD='bacon' AND LOGIN=true;</a:t>
            </a:r>
          </a:p>
          <a:p>
            <a:r>
              <a:rPr lang="en-US" sz="2400" dirty="0">
                <a:solidFill>
                  <a:srgbClr val="ED7D31"/>
                </a:solidFill>
              </a:rPr>
              <a:t>CREATE ROLE </a:t>
            </a:r>
            <a:r>
              <a:rPr lang="en-US" sz="2400" dirty="0" err="1">
                <a:solidFill>
                  <a:srgbClr val="ED7D31"/>
                </a:solidFill>
              </a:rPr>
              <a:t>nate</a:t>
            </a:r>
            <a:r>
              <a:rPr lang="en-US" sz="2400" dirty="0">
                <a:solidFill>
                  <a:srgbClr val="ED7D31"/>
                </a:solidFill>
              </a:rPr>
              <a:t> WITH PASSWORD='</a:t>
            </a:r>
            <a:r>
              <a:rPr lang="en-US" sz="2400" dirty="0" err="1">
                <a:solidFill>
                  <a:srgbClr val="ED7D31"/>
                </a:solidFill>
              </a:rPr>
              <a:t>canada</a:t>
            </a:r>
            <a:r>
              <a:rPr lang="en-US" sz="2400" dirty="0">
                <a:solidFill>
                  <a:srgbClr val="ED7D31"/>
                </a:solidFill>
              </a:rPr>
              <a:t>' AND LOGIN=true;</a:t>
            </a: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Creating a user and role</a:t>
            </a:r>
            <a:endParaRPr lang="en-US" sz="3600" dirty="0"/>
          </a:p>
        </p:txBody>
      </p:sp>
    </p:spTree>
    <p:extLst>
      <p:ext uri="{BB962C8B-B14F-4D97-AF65-F5344CB8AC3E}">
        <p14:creationId xmlns:p14="http://schemas.microsoft.com/office/powerpoint/2010/main" val="32769512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192</a:t>
            </a:fld>
            <a:endParaRPr dirty="0">
              <a:uFillTx/>
              <a:latin typeface="Calibri Light"/>
              <a:cs typeface="Calibri Light"/>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By far, the most common reason for modifying a role is to change the password. </a:t>
            </a:r>
          </a:p>
          <a:p>
            <a:pPr marL="342900" indent="-342900">
              <a:buFont typeface="Arial" panose="020B0604020202020204" pitchFamily="34" charset="0"/>
              <a:buChar char="•"/>
            </a:pPr>
            <a:r>
              <a:rPr lang="en-US" sz="2400" dirty="0"/>
              <a:t>This was also demonstrated in lesson 1, Quick Start, in showing how to change the default </a:t>
            </a:r>
            <a:r>
              <a:rPr lang="en-US" sz="2400" dirty="0" err="1"/>
              <a:t>cassandra</a:t>
            </a:r>
            <a:r>
              <a:rPr lang="en-US" sz="2400" dirty="0"/>
              <a:t> password:</a:t>
            </a:r>
          </a:p>
          <a:p>
            <a:pPr marL="342900" indent="-342900">
              <a:buFont typeface="Arial" panose="020B0604020202020204" pitchFamily="34" charset="0"/>
              <a:buChar char="•"/>
            </a:pPr>
            <a:endParaRPr lang="en-US" sz="2400" dirty="0"/>
          </a:p>
          <a:p>
            <a:r>
              <a:rPr lang="en-US" sz="2400" dirty="0">
                <a:solidFill>
                  <a:srgbClr val="ED7D31"/>
                </a:solidFill>
              </a:rPr>
              <a:t>ALTER ROLE </a:t>
            </a:r>
            <a:r>
              <a:rPr lang="en-US" sz="2400" dirty="0" err="1">
                <a:solidFill>
                  <a:srgbClr val="ED7D31"/>
                </a:solidFill>
              </a:rPr>
              <a:t>cassandra</a:t>
            </a:r>
            <a:r>
              <a:rPr lang="en-US" sz="2400" dirty="0">
                <a:solidFill>
                  <a:srgbClr val="ED7D31"/>
                </a:solidFill>
              </a:rPr>
              <a:t> WITH PASSWORD=</a:t>
            </a:r>
            <a:r>
              <a:rPr lang="en-US" sz="2400" dirty="0" err="1">
                <a:solidFill>
                  <a:srgbClr val="ED7D31"/>
                </a:solidFill>
              </a:rPr>
              <a:t>dsfawesomethingdfhdfshdlongandindecipherabledfhdfh</a:t>
            </a:r>
            <a:r>
              <a:rPr lang="en-US" sz="2400" dirty="0">
                <a:solidFill>
                  <a:srgbClr val="ED7D31"/>
                </a:solidFill>
              </a:rPr>
              <a:t>';</a:t>
            </a: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Altering a user and role</a:t>
            </a:r>
            <a:endParaRPr lang="en-US" sz="3600" dirty="0"/>
          </a:p>
        </p:txBody>
      </p:sp>
    </p:spTree>
    <p:extLst>
      <p:ext uri="{BB962C8B-B14F-4D97-AF65-F5344CB8AC3E}">
        <p14:creationId xmlns:p14="http://schemas.microsoft.com/office/powerpoint/2010/main" val="33341618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193</a:t>
            </a:fld>
            <a:endParaRPr dirty="0">
              <a:uFillTx/>
              <a:latin typeface="Calibri Light"/>
              <a:cs typeface="Calibri Light"/>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2353208"/>
            <a:ext cx="7596822" cy="112017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Removing a user or role is done like this:</a:t>
            </a:r>
          </a:p>
          <a:p>
            <a:pPr marL="342900" indent="-342900">
              <a:buFont typeface="Arial" panose="020B0604020202020204" pitchFamily="34" charset="0"/>
              <a:buChar char="•"/>
            </a:pPr>
            <a:endParaRPr lang="en-US" sz="2400" dirty="0"/>
          </a:p>
          <a:p>
            <a:r>
              <a:rPr lang="en-US" sz="2400" dirty="0">
                <a:solidFill>
                  <a:srgbClr val="ED7D31"/>
                </a:solidFill>
              </a:rPr>
              <a:t>DROP ROLE </a:t>
            </a:r>
            <a:r>
              <a:rPr lang="en-US" sz="2400" dirty="0" err="1">
                <a:solidFill>
                  <a:srgbClr val="ED7D31"/>
                </a:solidFill>
              </a:rPr>
              <a:t>data_test</a:t>
            </a:r>
            <a:r>
              <a:rPr lang="en-US" sz="2400" dirty="0">
                <a:solidFill>
                  <a:srgbClr val="ED7D31"/>
                </a:solidFill>
              </a:rPr>
              <a:t>;</a:t>
            </a: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Dropping a user and role</a:t>
            </a:r>
            <a:endParaRPr lang="en-US" sz="3600" dirty="0"/>
          </a:p>
        </p:txBody>
      </p:sp>
      <p:pic>
        <p:nvPicPr>
          <p:cNvPr id="5" name="Picture 4">
            <a:extLst>
              <a:ext uri="{FF2B5EF4-FFF2-40B4-BE49-F238E27FC236}">
                <a16:creationId xmlns:a16="http://schemas.microsoft.com/office/drawing/2014/main" xmlns="" id="{166B7A82-A612-46C0-8104-F82C1E2DD9AF}"/>
              </a:ext>
            </a:extLst>
          </p:cNvPr>
          <p:cNvPicPr>
            <a:picLocks noChangeAspect="1"/>
          </p:cNvPicPr>
          <p:nvPr/>
        </p:nvPicPr>
        <p:blipFill>
          <a:blip r:embed="rId3"/>
          <a:stretch>
            <a:fillRect/>
          </a:stretch>
        </p:blipFill>
        <p:spPr>
          <a:xfrm>
            <a:off x="6342616" y="2204008"/>
            <a:ext cx="2801384" cy="2800350"/>
          </a:xfrm>
          <a:prstGeom prst="rect">
            <a:avLst/>
          </a:prstGeom>
        </p:spPr>
      </p:pic>
    </p:spTree>
    <p:extLst>
      <p:ext uri="{BB962C8B-B14F-4D97-AF65-F5344CB8AC3E}">
        <p14:creationId xmlns:p14="http://schemas.microsoft.com/office/powerpoint/2010/main" val="364265106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194</a:t>
            </a:fld>
            <a:endParaRPr dirty="0">
              <a:uFillTx/>
              <a:latin typeface="Calibri Light"/>
              <a:cs typeface="Calibri Light"/>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697807"/>
            <a:ext cx="7596822"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Once created, permissions can be granted to roles:</a:t>
            </a:r>
          </a:p>
          <a:p>
            <a:pPr marL="342900" indent="-342900">
              <a:buFont typeface="Arial" panose="020B0604020202020204" pitchFamily="34" charset="0"/>
              <a:buChar char="•"/>
            </a:pPr>
            <a:endParaRPr lang="en-US" sz="2400" dirty="0"/>
          </a:p>
          <a:p>
            <a:r>
              <a:rPr lang="en-US" sz="2400" dirty="0">
                <a:solidFill>
                  <a:srgbClr val="ED7D31"/>
                </a:solidFill>
              </a:rPr>
              <a:t>GRANT SELECT ON KEYSPACE </a:t>
            </a:r>
            <a:r>
              <a:rPr lang="en-US" sz="2400" dirty="0" err="1">
                <a:solidFill>
                  <a:srgbClr val="ED7D31"/>
                </a:solidFill>
              </a:rPr>
              <a:t>packt_test</a:t>
            </a:r>
            <a:r>
              <a:rPr lang="en-US" sz="2400" dirty="0">
                <a:solidFill>
                  <a:srgbClr val="ED7D31"/>
                </a:solidFill>
              </a:rPr>
              <a:t> TO </a:t>
            </a:r>
            <a:r>
              <a:rPr lang="en-US" sz="2400" dirty="0" err="1">
                <a:solidFill>
                  <a:srgbClr val="ED7D31"/>
                </a:solidFill>
              </a:rPr>
              <a:t>data_reader</a:t>
            </a:r>
            <a:r>
              <a:rPr lang="en-US" sz="2400" dirty="0">
                <a:solidFill>
                  <a:srgbClr val="ED7D31"/>
                </a:solidFill>
              </a:rPr>
              <a:t>;</a:t>
            </a:r>
          </a:p>
          <a:p>
            <a:r>
              <a:rPr lang="en-US" sz="2400" dirty="0">
                <a:solidFill>
                  <a:srgbClr val="ED7D31"/>
                </a:solidFill>
              </a:rPr>
              <a:t>GRANT MODIFY ON KEYSPACE </a:t>
            </a:r>
            <a:r>
              <a:rPr lang="en-US" sz="2400" dirty="0" err="1">
                <a:solidFill>
                  <a:srgbClr val="ED7D31"/>
                </a:solidFill>
              </a:rPr>
              <a:t>packt_test</a:t>
            </a:r>
            <a:r>
              <a:rPr lang="en-US" sz="2400" dirty="0">
                <a:solidFill>
                  <a:srgbClr val="ED7D31"/>
                </a:solidFill>
              </a:rPr>
              <a:t> TO </a:t>
            </a:r>
            <a:r>
              <a:rPr lang="en-US" sz="2400" dirty="0" err="1">
                <a:solidFill>
                  <a:srgbClr val="ED7D31"/>
                </a:solidFill>
              </a:rPr>
              <a:t>data_reader</a:t>
            </a:r>
            <a:r>
              <a:rPr lang="en-US" sz="2400" dirty="0">
                <a:solidFill>
                  <a:srgbClr val="ED7D31"/>
                </a:solidFill>
              </a:rPr>
              <a:t>;</a:t>
            </a: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Granting permissions</a:t>
            </a:r>
          </a:p>
        </p:txBody>
      </p:sp>
    </p:spTree>
    <p:extLst>
      <p:ext uri="{BB962C8B-B14F-4D97-AF65-F5344CB8AC3E}">
        <p14:creationId xmlns:p14="http://schemas.microsoft.com/office/powerpoint/2010/main" val="87198200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195</a:t>
            </a:fld>
            <a:endParaRPr dirty="0">
              <a:uFillTx/>
              <a:latin typeface="Calibri Light"/>
              <a:cs typeface="Calibri Light"/>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Roles can also be granted to other roles:</a:t>
            </a:r>
          </a:p>
          <a:p>
            <a:pPr marL="342900" indent="-342900">
              <a:buFont typeface="Arial" panose="020B0604020202020204" pitchFamily="34" charset="0"/>
              <a:buChar char="•"/>
            </a:pPr>
            <a:endParaRPr lang="en-US" sz="2400" dirty="0"/>
          </a:p>
          <a:p>
            <a:r>
              <a:rPr lang="en-US" sz="2400" dirty="0">
                <a:solidFill>
                  <a:srgbClr val="ED7D31"/>
                </a:solidFill>
              </a:rPr>
              <a:t>GRANT </a:t>
            </a:r>
            <a:r>
              <a:rPr lang="en-US" sz="2400" dirty="0" err="1">
                <a:solidFill>
                  <a:srgbClr val="ED7D31"/>
                </a:solidFill>
              </a:rPr>
              <a:t>data_reader</a:t>
            </a:r>
            <a:r>
              <a:rPr lang="en-US" sz="2400" dirty="0">
                <a:solidFill>
                  <a:srgbClr val="ED7D31"/>
                </a:solidFill>
              </a:rPr>
              <a:t> TO </a:t>
            </a:r>
            <a:r>
              <a:rPr lang="en-US" sz="2400" dirty="0" err="1">
                <a:solidFill>
                  <a:srgbClr val="ED7D31"/>
                </a:solidFill>
              </a:rPr>
              <a:t>kyle</a:t>
            </a:r>
            <a:r>
              <a:rPr lang="en-US" sz="2400" dirty="0">
                <a:solidFill>
                  <a:srgbClr val="ED7D31"/>
                </a:solidFill>
              </a:rPr>
              <a:t>;</a:t>
            </a:r>
          </a:p>
          <a:p>
            <a:endParaRPr lang="en-US" sz="2400" dirty="0"/>
          </a:p>
          <a:p>
            <a:pPr marL="342900" indent="-342900">
              <a:buFont typeface="Arial" panose="020B0604020202020204" pitchFamily="34" charset="0"/>
              <a:buChar char="•"/>
            </a:pPr>
            <a:r>
              <a:rPr lang="en-US" sz="2400" dirty="0"/>
              <a:t>More liberal permissions can also be granted:</a:t>
            </a:r>
          </a:p>
          <a:p>
            <a:pPr marL="342900" indent="-342900">
              <a:buFont typeface="Arial" panose="020B0604020202020204" pitchFamily="34" charset="0"/>
              <a:buChar char="•"/>
            </a:pPr>
            <a:endParaRPr lang="en-US" sz="2400" dirty="0"/>
          </a:p>
          <a:p>
            <a:r>
              <a:rPr lang="en-US" sz="2400" dirty="0">
                <a:solidFill>
                  <a:srgbClr val="ED7D31"/>
                </a:solidFill>
              </a:rPr>
              <a:t>GRANT ALL PERMISSIONS ON KEYSPACE </a:t>
            </a:r>
            <a:r>
              <a:rPr lang="en-US" sz="2400" dirty="0" err="1">
                <a:solidFill>
                  <a:srgbClr val="ED7D31"/>
                </a:solidFill>
              </a:rPr>
              <a:t>packt_test</a:t>
            </a:r>
            <a:r>
              <a:rPr lang="en-US" sz="2400" dirty="0">
                <a:solidFill>
                  <a:srgbClr val="ED7D31"/>
                </a:solidFill>
              </a:rPr>
              <a:t> TO </a:t>
            </a:r>
            <a:r>
              <a:rPr lang="en-US" sz="2400" dirty="0" err="1">
                <a:solidFill>
                  <a:srgbClr val="ED7D31"/>
                </a:solidFill>
              </a:rPr>
              <a:t>kyle</a:t>
            </a:r>
            <a:r>
              <a:rPr lang="en-US" sz="2400" dirty="0">
                <a:solidFill>
                  <a:srgbClr val="ED7D31"/>
                </a:solidFill>
              </a:rPr>
              <a:t>;</a:t>
            </a:r>
          </a:p>
        </p:txBody>
      </p:sp>
      <p:sp>
        <p:nvSpPr>
          <p:cNvPr id="7" name="Arrow: Pentagon 6">
            <a:extLst>
              <a:ext uri="{FF2B5EF4-FFF2-40B4-BE49-F238E27FC236}">
                <a16:creationId xmlns:a16="http://schemas.microsoft.com/office/drawing/2014/main" xmlns="" id="{5EDED4EF-638E-45F3-8513-79F1649A02A5}"/>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Granting permissions</a:t>
            </a:r>
          </a:p>
        </p:txBody>
      </p:sp>
    </p:spTree>
    <p:extLst>
      <p:ext uri="{BB962C8B-B14F-4D97-AF65-F5344CB8AC3E}">
        <p14:creationId xmlns:p14="http://schemas.microsoft.com/office/powerpoint/2010/main" val="194289812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196</a:t>
            </a:fld>
            <a:endParaRPr dirty="0">
              <a:uFillTx/>
              <a:latin typeface="Calibri Light"/>
              <a:cs typeface="Calibri Light"/>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Sometimes a permission granted to a role will need to be removed.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This can be done with the REVOKE command:</a:t>
            </a:r>
          </a:p>
          <a:p>
            <a:pPr marL="342900" indent="-342900">
              <a:buFont typeface="Arial" panose="020B0604020202020204" pitchFamily="34" charset="0"/>
              <a:buChar char="•"/>
            </a:pPr>
            <a:endParaRPr lang="en-US" sz="2400" dirty="0"/>
          </a:p>
          <a:p>
            <a:r>
              <a:rPr lang="en-US" sz="2400" dirty="0">
                <a:solidFill>
                  <a:srgbClr val="ED7D31"/>
                </a:solidFill>
              </a:rPr>
              <a:t>REVOKE MODIFY ON KEYSPACE </a:t>
            </a:r>
            <a:r>
              <a:rPr lang="en-US" sz="2400" dirty="0" err="1">
                <a:solidFill>
                  <a:srgbClr val="ED7D31"/>
                </a:solidFill>
              </a:rPr>
              <a:t>packt_test</a:t>
            </a:r>
            <a:r>
              <a:rPr lang="en-US" sz="2400" dirty="0">
                <a:solidFill>
                  <a:srgbClr val="ED7D31"/>
                </a:solidFill>
              </a:rPr>
              <a:t> FROM </a:t>
            </a:r>
            <a:r>
              <a:rPr lang="en-US" sz="2400" dirty="0" err="1">
                <a:solidFill>
                  <a:srgbClr val="ED7D31"/>
                </a:solidFill>
              </a:rPr>
              <a:t>data_reader</a:t>
            </a:r>
            <a:r>
              <a:rPr lang="en-US" sz="2400" dirty="0">
                <a:solidFill>
                  <a:srgbClr val="ED7D31"/>
                </a:solidFill>
              </a:rPr>
              <a:t>;</a:t>
            </a: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Revoking permissions</a:t>
            </a:r>
          </a:p>
        </p:txBody>
      </p:sp>
    </p:spTree>
    <p:extLst>
      <p:ext uri="{BB962C8B-B14F-4D97-AF65-F5344CB8AC3E}">
        <p14:creationId xmlns:p14="http://schemas.microsoft.com/office/powerpoint/2010/main" val="287962871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197</a:t>
            </a:fld>
            <a:endParaRPr dirty="0">
              <a:uFillTx/>
              <a:latin typeface="Calibri Light"/>
              <a:cs typeface="Calibri Light"/>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943755"/>
            <a:ext cx="7596822" cy="3736279"/>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200" dirty="0"/>
              <a:t>CQL allows you to return a count of the number of rows in the result set. Its syntax is quite similar to that of the COUNT aggregate function in SQL. </a:t>
            </a:r>
          </a:p>
          <a:p>
            <a:pPr marL="342900" indent="-342900">
              <a:buFont typeface="Arial" panose="020B0604020202020204" pitchFamily="34" charset="0"/>
              <a:buChar char="•"/>
            </a:pPr>
            <a:r>
              <a:rPr lang="en-US" sz="2200" dirty="0"/>
              <a:t>This query will return the number of rows in the customer table with the last name </a:t>
            </a:r>
            <a:r>
              <a:rPr lang="en-US" sz="2200" dirty="0" err="1"/>
              <a:t>Washburne</a:t>
            </a:r>
            <a:r>
              <a:rPr lang="en-US" sz="2200" dirty="0"/>
              <a:t>:</a:t>
            </a:r>
          </a:p>
          <a:p>
            <a:r>
              <a:rPr lang="en-US" sz="2200" dirty="0">
                <a:solidFill>
                  <a:srgbClr val="ED7D31"/>
                </a:solidFill>
              </a:rPr>
              <a:t>SELECT COUNT(*) FROM packt_ch3.customer WHERE </a:t>
            </a:r>
            <a:r>
              <a:rPr lang="en-US" sz="2200" dirty="0" err="1">
                <a:solidFill>
                  <a:srgbClr val="ED7D31"/>
                </a:solidFill>
              </a:rPr>
              <a:t>last_name</a:t>
            </a:r>
            <a:r>
              <a:rPr lang="en-US" sz="2200" dirty="0">
                <a:solidFill>
                  <a:srgbClr val="ED7D31"/>
                </a:solidFill>
              </a:rPr>
              <a:t>='</a:t>
            </a:r>
            <a:r>
              <a:rPr lang="en-US" sz="2200" dirty="0" err="1">
                <a:solidFill>
                  <a:srgbClr val="ED7D31"/>
                </a:solidFill>
              </a:rPr>
              <a:t>Washburne</a:t>
            </a:r>
            <a:r>
              <a:rPr lang="en-US" sz="2200" dirty="0">
                <a:solidFill>
                  <a:srgbClr val="ED7D31"/>
                </a:solidFill>
              </a:rPr>
              <a:t>';</a:t>
            </a:r>
          </a:p>
          <a:p>
            <a:r>
              <a:rPr lang="en-US" sz="2200" dirty="0">
                <a:solidFill>
                  <a:srgbClr val="ED7D31"/>
                </a:solidFill>
              </a:rPr>
              <a:t> count</a:t>
            </a:r>
          </a:p>
          <a:p>
            <a:r>
              <a:rPr lang="en-US" sz="2200" dirty="0">
                <a:solidFill>
                  <a:srgbClr val="ED7D31"/>
                </a:solidFill>
              </a:rPr>
              <a:t>-------</a:t>
            </a:r>
          </a:p>
          <a:p>
            <a:r>
              <a:rPr lang="en-US" sz="2200" dirty="0">
                <a:solidFill>
                  <a:srgbClr val="ED7D31"/>
                </a:solidFill>
              </a:rPr>
              <a:t>    2</a:t>
            </a:r>
          </a:p>
          <a:p>
            <a:r>
              <a:rPr lang="en-US" sz="2200" dirty="0">
                <a:solidFill>
                  <a:srgbClr val="ED7D31"/>
                </a:solidFill>
              </a:rPr>
              <a:t>(1 rows)</a:t>
            </a: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COUNT</a:t>
            </a:r>
          </a:p>
        </p:txBody>
      </p:sp>
      <p:pic>
        <p:nvPicPr>
          <p:cNvPr id="5" name="Picture 4">
            <a:extLst>
              <a:ext uri="{FF2B5EF4-FFF2-40B4-BE49-F238E27FC236}">
                <a16:creationId xmlns:a16="http://schemas.microsoft.com/office/drawing/2014/main" xmlns="" id="{AEED5775-A96D-482F-9414-48521AE2A193}"/>
              </a:ext>
            </a:extLst>
          </p:cNvPr>
          <p:cNvPicPr>
            <a:picLocks noChangeAspect="1"/>
          </p:cNvPicPr>
          <p:nvPr/>
        </p:nvPicPr>
        <p:blipFill>
          <a:blip r:embed="rId3"/>
          <a:stretch>
            <a:fillRect/>
          </a:stretch>
        </p:blipFill>
        <p:spPr>
          <a:xfrm>
            <a:off x="6077888" y="2639222"/>
            <a:ext cx="2366010" cy="2365136"/>
          </a:xfrm>
          <a:prstGeom prst="rect">
            <a:avLst/>
          </a:prstGeom>
        </p:spPr>
      </p:pic>
    </p:spTree>
    <p:extLst>
      <p:ext uri="{BB962C8B-B14F-4D97-AF65-F5344CB8AC3E}">
        <p14:creationId xmlns:p14="http://schemas.microsoft.com/office/powerpoint/2010/main" val="14345713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198</a:t>
            </a:fld>
            <a:endParaRPr dirty="0">
              <a:uFillTx/>
              <a:latin typeface="Calibri Light"/>
              <a:cs typeface="Calibri Light"/>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8" y="989590"/>
            <a:ext cx="7936071" cy="370550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000" dirty="0"/>
              <a:t>The most common usage of this function in SQL was to count the number of rows in a table with an unbound query. </a:t>
            </a:r>
          </a:p>
          <a:p>
            <a:pPr marL="342900" indent="-342900">
              <a:buFont typeface="Arial" panose="020B0604020202020204" pitchFamily="34" charset="0"/>
              <a:buChar char="•"/>
            </a:pPr>
            <a:r>
              <a:rPr lang="en-US" sz="2000" dirty="0"/>
              <a:t>Apache Cassandra allows you to attempt this, but it does warn you:</a:t>
            </a:r>
          </a:p>
          <a:p>
            <a:pPr marL="342900" indent="-342900">
              <a:buFont typeface="Arial" panose="020B0604020202020204" pitchFamily="34" charset="0"/>
              <a:buChar char="•"/>
            </a:pPr>
            <a:endParaRPr lang="en-US" sz="2000" dirty="0"/>
          </a:p>
          <a:p>
            <a:r>
              <a:rPr lang="en-US" sz="2000" dirty="0">
                <a:solidFill>
                  <a:srgbClr val="ED7D31"/>
                </a:solidFill>
              </a:rPr>
              <a:t>SELECT COUNT(*) FROM packt_ch3.customer;</a:t>
            </a:r>
          </a:p>
          <a:p>
            <a:endParaRPr lang="en-US" sz="2000" dirty="0">
              <a:solidFill>
                <a:srgbClr val="ED7D31"/>
              </a:solidFill>
            </a:endParaRPr>
          </a:p>
          <a:p>
            <a:r>
              <a:rPr lang="en-US" sz="2000" dirty="0">
                <a:solidFill>
                  <a:srgbClr val="ED7D31"/>
                </a:solidFill>
              </a:rPr>
              <a:t> count</a:t>
            </a:r>
          </a:p>
          <a:p>
            <a:r>
              <a:rPr lang="en-US" sz="2000" dirty="0">
                <a:solidFill>
                  <a:srgbClr val="ED7D31"/>
                </a:solidFill>
              </a:rPr>
              <a:t>-------</a:t>
            </a:r>
          </a:p>
          <a:p>
            <a:r>
              <a:rPr lang="en-US" sz="2000" dirty="0">
                <a:solidFill>
                  <a:srgbClr val="ED7D31"/>
                </a:solidFill>
              </a:rPr>
              <a:t>    3</a:t>
            </a:r>
          </a:p>
          <a:p>
            <a:r>
              <a:rPr lang="en-US" sz="2000" dirty="0">
                <a:solidFill>
                  <a:srgbClr val="ED7D31"/>
                </a:solidFill>
              </a:rPr>
              <a:t>(1 rows)</a:t>
            </a:r>
          </a:p>
          <a:p>
            <a:r>
              <a:rPr lang="en-US" sz="2000" dirty="0">
                <a:solidFill>
                  <a:srgbClr val="ED7D31"/>
                </a:solidFill>
              </a:rPr>
              <a:t>Warnings :</a:t>
            </a:r>
          </a:p>
          <a:p>
            <a:r>
              <a:rPr lang="en-US" sz="2000" dirty="0">
                <a:solidFill>
                  <a:srgbClr val="ED7D31"/>
                </a:solidFill>
              </a:rPr>
              <a:t>Aggregation query used without partition key</a:t>
            </a: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COUNT</a:t>
            </a:r>
          </a:p>
        </p:txBody>
      </p:sp>
      <p:pic>
        <p:nvPicPr>
          <p:cNvPr id="5" name="Picture 4">
            <a:extLst>
              <a:ext uri="{FF2B5EF4-FFF2-40B4-BE49-F238E27FC236}">
                <a16:creationId xmlns:a16="http://schemas.microsoft.com/office/drawing/2014/main" xmlns="" id="{961A4F52-F68C-43D7-A861-7A1B53DB7486}"/>
              </a:ext>
            </a:extLst>
          </p:cNvPr>
          <p:cNvPicPr>
            <a:picLocks noChangeAspect="1"/>
          </p:cNvPicPr>
          <p:nvPr/>
        </p:nvPicPr>
        <p:blipFill>
          <a:blip r:embed="rId3"/>
          <a:stretch>
            <a:fillRect/>
          </a:stretch>
        </p:blipFill>
        <p:spPr>
          <a:xfrm>
            <a:off x="6342616" y="2204008"/>
            <a:ext cx="2801384" cy="2800350"/>
          </a:xfrm>
          <a:prstGeom prst="rect">
            <a:avLst/>
          </a:prstGeom>
        </p:spPr>
      </p:pic>
    </p:spTree>
    <p:extLst>
      <p:ext uri="{BB962C8B-B14F-4D97-AF65-F5344CB8AC3E}">
        <p14:creationId xmlns:p14="http://schemas.microsoft.com/office/powerpoint/2010/main" val="302374314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199</a:t>
            </a:fld>
            <a:endParaRPr dirty="0">
              <a:uFillTx/>
              <a:latin typeface="Calibri Light"/>
              <a:cs typeface="Calibri Light"/>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958813"/>
            <a:ext cx="7596822" cy="3736279"/>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200" dirty="0"/>
              <a:t>CQL has a construct that intrinsically removes duplicate partition key entries from a result set, using the DISTINCT keyword. </a:t>
            </a:r>
          </a:p>
          <a:p>
            <a:pPr marL="342900" indent="-342900">
              <a:buFont typeface="Arial" panose="020B0604020202020204" pitchFamily="34" charset="0"/>
              <a:buChar char="•"/>
            </a:pPr>
            <a:r>
              <a:rPr lang="en-US" sz="2200" dirty="0"/>
              <a:t>It works in much the same way as its SQL counterpart:</a:t>
            </a:r>
          </a:p>
          <a:p>
            <a:r>
              <a:rPr lang="en-US" sz="2200" dirty="0">
                <a:solidFill>
                  <a:srgbClr val="ED7D31"/>
                </a:solidFill>
              </a:rPr>
              <a:t>SELECT DISTINCT </a:t>
            </a:r>
            <a:r>
              <a:rPr lang="en-US" sz="2200" dirty="0" err="1">
                <a:solidFill>
                  <a:srgbClr val="ED7D31"/>
                </a:solidFill>
              </a:rPr>
              <a:t>last_name</a:t>
            </a:r>
            <a:r>
              <a:rPr lang="en-US" sz="2200" dirty="0">
                <a:solidFill>
                  <a:srgbClr val="ED7D31"/>
                </a:solidFill>
              </a:rPr>
              <a:t> FROM customer;</a:t>
            </a:r>
          </a:p>
          <a:p>
            <a:endParaRPr lang="en-US" sz="2200" dirty="0">
              <a:solidFill>
                <a:srgbClr val="ED7D31"/>
              </a:solidFill>
            </a:endParaRPr>
          </a:p>
          <a:p>
            <a:r>
              <a:rPr lang="en-US" sz="2200" dirty="0">
                <a:solidFill>
                  <a:srgbClr val="ED7D31"/>
                </a:solidFill>
              </a:rPr>
              <a:t> </a:t>
            </a:r>
            <a:r>
              <a:rPr lang="en-US" sz="2200" dirty="0" err="1">
                <a:solidFill>
                  <a:srgbClr val="ED7D31"/>
                </a:solidFill>
              </a:rPr>
              <a:t>last_name</a:t>
            </a:r>
            <a:endParaRPr lang="en-US" sz="2200" dirty="0">
              <a:solidFill>
                <a:srgbClr val="ED7D31"/>
              </a:solidFill>
            </a:endParaRPr>
          </a:p>
          <a:p>
            <a:r>
              <a:rPr lang="en-US" sz="2200" dirty="0">
                <a:solidFill>
                  <a:srgbClr val="ED7D31"/>
                </a:solidFill>
              </a:rPr>
              <a:t>-----------</a:t>
            </a:r>
          </a:p>
          <a:p>
            <a:r>
              <a:rPr lang="en-US" sz="2200" dirty="0">
                <a:solidFill>
                  <a:srgbClr val="ED7D31"/>
                </a:solidFill>
              </a:rPr>
              <a:t>       Tam</a:t>
            </a:r>
          </a:p>
          <a:p>
            <a:r>
              <a:rPr lang="en-US" sz="2200" dirty="0">
                <a:solidFill>
                  <a:srgbClr val="ED7D31"/>
                </a:solidFill>
              </a:rPr>
              <a:t> </a:t>
            </a:r>
            <a:r>
              <a:rPr lang="en-US" sz="2200" dirty="0" err="1">
                <a:solidFill>
                  <a:srgbClr val="ED7D31"/>
                </a:solidFill>
              </a:rPr>
              <a:t>Washburne</a:t>
            </a:r>
            <a:endParaRPr lang="en-US" sz="2200" dirty="0">
              <a:solidFill>
                <a:srgbClr val="ED7D31"/>
              </a:solidFill>
            </a:endParaRPr>
          </a:p>
          <a:p>
            <a:r>
              <a:rPr lang="en-US" sz="2200" dirty="0">
                <a:solidFill>
                  <a:srgbClr val="ED7D31"/>
                </a:solidFill>
              </a:rPr>
              <a:t>(2 rows)</a:t>
            </a: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DISTINCT</a:t>
            </a:r>
            <a:endParaRPr lang="en-US" sz="3600" dirty="0"/>
          </a:p>
        </p:txBody>
      </p:sp>
      <p:pic>
        <p:nvPicPr>
          <p:cNvPr id="5" name="Picture 4">
            <a:extLst>
              <a:ext uri="{FF2B5EF4-FFF2-40B4-BE49-F238E27FC236}">
                <a16:creationId xmlns:a16="http://schemas.microsoft.com/office/drawing/2014/main" xmlns="" id="{6B8A304F-C09B-4EB0-B00F-5A9BB0A1331B}"/>
              </a:ext>
            </a:extLst>
          </p:cNvPr>
          <p:cNvPicPr>
            <a:picLocks noChangeAspect="1"/>
          </p:cNvPicPr>
          <p:nvPr/>
        </p:nvPicPr>
        <p:blipFill>
          <a:blip r:embed="rId3"/>
          <a:stretch>
            <a:fillRect/>
          </a:stretch>
        </p:blipFill>
        <p:spPr>
          <a:xfrm>
            <a:off x="6342616" y="2204008"/>
            <a:ext cx="2801384" cy="2800350"/>
          </a:xfrm>
          <a:prstGeom prst="rect">
            <a:avLst/>
          </a:prstGeom>
        </p:spPr>
      </p:pic>
    </p:spTree>
    <p:extLst>
      <p:ext uri="{BB962C8B-B14F-4D97-AF65-F5344CB8AC3E}">
        <p14:creationId xmlns:p14="http://schemas.microsoft.com/office/powerpoint/2010/main" val="2573493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a:xfrm>
            <a:off x="4102770" y="4673583"/>
            <a:ext cx="697832" cy="305334"/>
          </a:xfrm>
        </p:spPr>
        <p:txBody>
          <a:bodyPr/>
          <a:lstStyle/>
          <a:p>
            <a:pPr marL="11207" defTabSz="685800">
              <a:buClrTx/>
            </a:pPr>
            <a:r>
              <a:rPr lang="en-US" kern="1200" spc="-9" dirty="0">
                <a:solidFill>
                  <a:prstClr val="white"/>
                </a:solidFill>
                <a:latin typeface="Calibri" panose="020F0502020204030204"/>
                <a:ea typeface="+mn-ea"/>
                <a:cs typeface="+mn-cs"/>
              </a:rPr>
              <a:t>1</a:t>
            </a:r>
            <a:r>
              <a:rPr lang="en-US" kern="1200" spc="-18" dirty="0">
                <a:solidFill>
                  <a:prstClr val="white"/>
                </a:solidFill>
                <a:latin typeface="Calibri" panose="020F0502020204030204"/>
                <a:ea typeface="+mn-ea"/>
                <a:cs typeface="+mn-cs"/>
              </a:rPr>
              <a:t>-</a:t>
            </a:r>
            <a:fld id="{81D60167-4931-47E6-BA6A-407CBD079E47}" type="slidenum">
              <a:rPr kern="1200">
                <a:solidFill>
                  <a:prstClr val="white"/>
                </a:solidFill>
                <a:latin typeface="Calibri Light"/>
                <a:ea typeface="+mn-ea"/>
                <a:cs typeface="Calibri Light"/>
              </a:rPr>
              <a:pPr marL="11207" defTabSz="685800">
                <a:buClrTx/>
              </a:pPr>
              <a:t>2</a:t>
            </a:fld>
            <a:endParaRPr kern="1200" dirty="0">
              <a:solidFill>
                <a:prstClr val="white"/>
              </a:solidFill>
              <a:latin typeface="Calibri Light"/>
              <a:ea typeface="+mn-ea"/>
              <a:cs typeface="Calibri Light"/>
            </a:endParaRPr>
          </a:p>
        </p:txBody>
      </p:sp>
      <p:sp>
        <p:nvSpPr>
          <p:cNvPr id="2" name="Oval 1">
            <a:extLst>
              <a:ext uri="{FF2B5EF4-FFF2-40B4-BE49-F238E27FC236}">
                <a16:creationId xmlns:a16="http://schemas.microsoft.com/office/drawing/2014/main" xmlns="" id="{EF878CA0-85E9-4384-AFF5-246853473F53}"/>
              </a:ext>
            </a:extLst>
          </p:cNvPr>
          <p:cNvSpPr/>
          <p:nvPr/>
        </p:nvSpPr>
        <p:spPr>
          <a:xfrm>
            <a:off x="-457199" y="-493294"/>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0" name="Oval 9">
            <a:extLst>
              <a:ext uri="{FF2B5EF4-FFF2-40B4-BE49-F238E27FC236}">
                <a16:creationId xmlns:a16="http://schemas.microsoft.com/office/drawing/2014/main" xmlns="" id="{406F8AF9-C9DA-4D7D-A6D1-FB16D9A95E55}"/>
              </a:ext>
            </a:extLst>
          </p:cNvPr>
          <p:cNvSpPr/>
          <p:nvPr/>
        </p:nvSpPr>
        <p:spPr>
          <a:xfrm>
            <a:off x="-348916" y="-385010"/>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1" name="Oval 10">
            <a:extLst>
              <a:ext uri="{FF2B5EF4-FFF2-40B4-BE49-F238E27FC236}">
                <a16:creationId xmlns:a16="http://schemas.microsoft.com/office/drawing/2014/main" xmlns="" id="{5462B1D0-57DB-4F31-B2DA-27C4438BA974}"/>
              </a:ext>
            </a:extLst>
          </p:cNvPr>
          <p:cNvSpPr/>
          <p:nvPr/>
        </p:nvSpPr>
        <p:spPr>
          <a:xfrm>
            <a:off x="-272717" y="-308812"/>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2" name="Oval 11">
            <a:extLst>
              <a:ext uri="{FF2B5EF4-FFF2-40B4-BE49-F238E27FC236}">
                <a16:creationId xmlns:a16="http://schemas.microsoft.com/office/drawing/2014/main" xmlns="" id="{54AF622D-9C86-4357-8040-D8FCDC1D7413}"/>
              </a:ext>
            </a:extLst>
          </p:cNvPr>
          <p:cNvSpPr/>
          <p:nvPr/>
        </p:nvSpPr>
        <p:spPr>
          <a:xfrm>
            <a:off x="-204536" y="-21256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3" name="Oval 12">
            <a:extLst>
              <a:ext uri="{FF2B5EF4-FFF2-40B4-BE49-F238E27FC236}">
                <a16:creationId xmlns:a16="http://schemas.microsoft.com/office/drawing/2014/main" xmlns="" id="{01D0EE25-EF99-43F4-875E-C4DF1BCB2AB7}"/>
              </a:ext>
            </a:extLst>
          </p:cNvPr>
          <p:cNvSpPr/>
          <p:nvPr/>
        </p:nvSpPr>
        <p:spPr>
          <a:xfrm>
            <a:off x="-98253" y="-109285"/>
            <a:ext cx="600570" cy="600570"/>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685800" lvl="2" algn="ctr" defTabSz="685800">
              <a:buClrTx/>
            </a:pPr>
            <a:endParaRPr lang="en-US" sz="1800" b="1" kern="1200" dirty="0">
              <a:solidFill>
                <a:prstClr val="white"/>
              </a:solidFill>
              <a:effectLst>
                <a:outerShdw blurRad="38100" dist="38100" dir="2700000" algn="tl">
                  <a:srgbClr val="000000">
                    <a:alpha val="43137"/>
                  </a:srgbClr>
                </a:outerShdw>
              </a:effectLst>
              <a:latin typeface="Calibri" panose="020F0502020204030204"/>
            </a:endParaRPr>
          </a:p>
        </p:txBody>
      </p:sp>
      <p:sp>
        <p:nvSpPr>
          <p:cNvPr id="15" name="Oval 14">
            <a:extLst>
              <a:ext uri="{FF2B5EF4-FFF2-40B4-BE49-F238E27FC236}">
                <a16:creationId xmlns:a16="http://schemas.microsoft.com/office/drawing/2014/main" xmlns="" id="{166FFF16-654B-4818-9B77-2AE1DF63D9B0}"/>
              </a:ext>
            </a:extLst>
          </p:cNvPr>
          <p:cNvSpPr/>
          <p:nvPr/>
        </p:nvSpPr>
        <p:spPr>
          <a:xfrm>
            <a:off x="8337886" y="4318558"/>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6" name="Oval 15">
            <a:extLst>
              <a:ext uri="{FF2B5EF4-FFF2-40B4-BE49-F238E27FC236}">
                <a16:creationId xmlns:a16="http://schemas.microsoft.com/office/drawing/2014/main" xmlns="" id="{3911B69A-CFF1-4042-BB12-6D9AE80F987A}"/>
              </a:ext>
            </a:extLst>
          </p:cNvPr>
          <p:cNvSpPr/>
          <p:nvPr/>
        </p:nvSpPr>
        <p:spPr>
          <a:xfrm>
            <a:off x="8446169" y="4426841"/>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7" name="Oval 16">
            <a:extLst>
              <a:ext uri="{FF2B5EF4-FFF2-40B4-BE49-F238E27FC236}">
                <a16:creationId xmlns:a16="http://schemas.microsoft.com/office/drawing/2014/main" xmlns="" id="{6159D28D-4E93-4E67-962B-CA980F2DBAE7}"/>
              </a:ext>
            </a:extLst>
          </p:cNvPr>
          <p:cNvSpPr/>
          <p:nvPr/>
        </p:nvSpPr>
        <p:spPr>
          <a:xfrm>
            <a:off x="8522369" y="4503041"/>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8" name="Oval 17">
            <a:extLst>
              <a:ext uri="{FF2B5EF4-FFF2-40B4-BE49-F238E27FC236}">
                <a16:creationId xmlns:a16="http://schemas.microsoft.com/office/drawing/2014/main" xmlns="" id="{272D58D7-D230-4B42-9AB5-ED8BBE194C5A}"/>
              </a:ext>
            </a:extLst>
          </p:cNvPr>
          <p:cNvSpPr/>
          <p:nvPr/>
        </p:nvSpPr>
        <p:spPr>
          <a:xfrm>
            <a:off x="8590550" y="459929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9" name="Oval 18">
            <a:extLst>
              <a:ext uri="{FF2B5EF4-FFF2-40B4-BE49-F238E27FC236}">
                <a16:creationId xmlns:a16="http://schemas.microsoft.com/office/drawing/2014/main" xmlns="" id="{1D50D032-0DF1-43F4-988E-6CD44E1D9BFE}"/>
              </a:ext>
            </a:extLst>
          </p:cNvPr>
          <p:cNvSpPr/>
          <p:nvPr/>
        </p:nvSpPr>
        <p:spPr>
          <a:xfrm>
            <a:off x="8696832" y="4702567"/>
            <a:ext cx="600570" cy="600570"/>
          </a:xfrm>
          <a:prstGeom prst="ellipse">
            <a:avLst/>
          </a:prstGeom>
          <a:solidFill>
            <a:srgbClr val="ED7D31"/>
          </a:solid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xmlns="" id="{97DA4C03-4ABE-4B8F-BE55-1F8B920E0742}"/>
              </a:ext>
            </a:extLst>
          </p:cNvPr>
          <p:cNvSpPr/>
          <p:nvPr/>
        </p:nvSpPr>
        <p:spPr>
          <a:xfrm>
            <a:off x="381065" y="956380"/>
            <a:ext cx="8839073" cy="3416320"/>
          </a:xfrm>
          <a:prstGeom prst="rect">
            <a:avLst/>
          </a:prstGeom>
        </p:spPr>
        <p:txBody>
          <a:bodyPr wrap="square">
            <a:spAutoFit/>
          </a:bodyPr>
          <a:lstStyle/>
          <a:p>
            <a:pPr marL="457200" indent="-457200" defTabSz="685800">
              <a:buClrTx/>
              <a:buFont typeface="+mj-lt"/>
              <a:buAutoNum type="arabicPeriod"/>
            </a:pPr>
            <a:r>
              <a:rPr lang="en-US" sz="2400" kern="1200" dirty="0">
                <a:solidFill>
                  <a:prstClr val="black"/>
                </a:solidFill>
                <a:latin typeface="Calibri" panose="020F0502020204030204"/>
                <a:ea typeface="+mn-ea"/>
                <a:cs typeface="+mn-cs"/>
              </a:rPr>
              <a:t>Quick Start: 3</a:t>
            </a:r>
          </a:p>
          <a:p>
            <a:pPr marL="457200" indent="-457200" defTabSz="685800">
              <a:buClrTx/>
              <a:buFont typeface="+mj-lt"/>
              <a:buAutoNum type="arabicPeriod"/>
            </a:pPr>
            <a:r>
              <a:rPr lang="en-US" sz="2400" kern="1200" dirty="0">
                <a:solidFill>
                  <a:prstClr val="black"/>
                </a:solidFill>
                <a:latin typeface="Calibri" panose="020F0502020204030204"/>
                <a:ea typeface="+mn-ea"/>
                <a:cs typeface="+mn-cs"/>
              </a:rPr>
              <a:t>Cassandra Architecture: 39</a:t>
            </a:r>
          </a:p>
          <a:p>
            <a:pPr marL="457200" indent="-457200" defTabSz="685800">
              <a:buClrTx/>
              <a:buFont typeface="+mj-lt"/>
              <a:buAutoNum type="arabicPeriod"/>
            </a:pPr>
            <a:r>
              <a:rPr lang="en-US" sz="2400" kern="1200" dirty="0">
                <a:solidFill>
                  <a:prstClr val="black"/>
                </a:solidFill>
                <a:latin typeface="Calibri" panose="020F0502020204030204"/>
                <a:ea typeface="+mn-ea"/>
                <a:cs typeface="+mn-cs"/>
              </a:rPr>
              <a:t>Effective CQL: 86</a:t>
            </a:r>
          </a:p>
          <a:p>
            <a:pPr marL="457200" indent="-457200" defTabSz="685800">
              <a:buClrTx/>
              <a:buFont typeface="+mj-lt"/>
              <a:buAutoNum type="arabicPeriod"/>
            </a:pPr>
            <a:r>
              <a:rPr lang="en-US" sz="2400" kern="1200" dirty="0">
                <a:solidFill>
                  <a:prstClr val="black"/>
                </a:solidFill>
                <a:latin typeface="Calibri" panose="020F0502020204030204"/>
                <a:ea typeface="+mn-ea"/>
                <a:cs typeface="+mn-cs"/>
              </a:rPr>
              <a:t>Configuring a Cluster: 215</a:t>
            </a:r>
          </a:p>
          <a:p>
            <a:pPr marL="457200" indent="-457200" defTabSz="685800">
              <a:buClrTx/>
              <a:buFont typeface="+mj-lt"/>
              <a:buAutoNum type="arabicPeriod"/>
            </a:pPr>
            <a:r>
              <a:rPr lang="en-US" sz="2400" kern="1200" dirty="0">
                <a:solidFill>
                  <a:prstClr val="black"/>
                </a:solidFill>
                <a:latin typeface="Calibri" panose="020F0502020204030204"/>
                <a:ea typeface="+mn-ea"/>
                <a:cs typeface="+mn-cs"/>
              </a:rPr>
              <a:t>Performance Tuning: 273</a:t>
            </a:r>
          </a:p>
          <a:p>
            <a:pPr marL="457200" indent="-457200" defTabSz="685800">
              <a:buClrTx/>
              <a:buFont typeface="+mj-lt"/>
              <a:buAutoNum type="arabicPeriod"/>
            </a:pPr>
            <a:r>
              <a:rPr lang="en-US" sz="2400" kern="1200" dirty="0">
                <a:solidFill>
                  <a:prstClr val="black"/>
                </a:solidFill>
                <a:latin typeface="Calibri" panose="020F0502020204030204"/>
                <a:ea typeface="+mn-ea"/>
                <a:cs typeface="+mn-cs"/>
              </a:rPr>
              <a:t>Managing a Cluster: 310</a:t>
            </a:r>
          </a:p>
          <a:p>
            <a:pPr marL="457200" indent="-457200" defTabSz="685800">
              <a:buClrTx/>
              <a:buFont typeface="+mj-lt"/>
              <a:buAutoNum type="arabicPeriod"/>
            </a:pPr>
            <a:r>
              <a:rPr lang="en-US" sz="2400" kern="1200" dirty="0">
                <a:solidFill>
                  <a:prstClr val="black"/>
                </a:solidFill>
                <a:latin typeface="Calibri" panose="020F0502020204030204"/>
                <a:ea typeface="+mn-ea"/>
                <a:cs typeface="+mn-cs"/>
              </a:rPr>
              <a:t>Monitoring: 358</a:t>
            </a:r>
          </a:p>
          <a:p>
            <a:pPr marL="457200" indent="-457200" defTabSz="685800">
              <a:buClrTx/>
              <a:buFont typeface="+mj-lt"/>
              <a:buAutoNum type="arabicPeriod"/>
            </a:pPr>
            <a:r>
              <a:rPr lang="en-US" sz="2400" kern="1200" dirty="0">
                <a:solidFill>
                  <a:prstClr val="black"/>
                </a:solidFill>
                <a:latin typeface="Calibri" panose="020F0502020204030204"/>
                <a:ea typeface="+mn-ea"/>
                <a:cs typeface="+mn-cs"/>
              </a:rPr>
              <a:t>Application Development: </a:t>
            </a:r>
          </a:p>
          <a:p>
            <a:pPr marL="457200" indent="-457200" defTabSz="685800">
              <a:buClrTx/>
              <a:buFont typeface="+mj-lt"/>
              <a:buAutoNum type="arabicPeriod"/>
            </a:pPr>
            <a:r>
              <a:rPr lang="en-US" sz="2400" kern="1200" dirty="0">
                <a:solidFill>
                  <a:prstClr val="black"/>
                </a:solidFill>
                <a:latin typeface="Calibri" panose="020F0502020204030204"/>
                <a:ea typeface="+mn-ea"/>
                <a:cs typeface="+mn-cs"/>
              </a:rPr>
              <a:t>Integration with Apache Spark:</a:t>
            </a:r>
          </a:p>
        </p:txBody>
      </p:sp>
      <p:sp>
        <p:nvSpPr>
          <p:cNvPr id="20" name="Rectangle 19">
            <a:extLst>
              <a:ext uri="{FF2B5EF4-FFF2-40B4-BE49-F238E27FC236}">
                <a16:creationId xmlns:a16="http://schemas.microsoft.com/office/drawing/2014/main" xmlns="" id="{EB5DA4E8-E26B-4E49-9C6B-AAB5916AF78B}"/>
              </a:ext>
            </a:extLst>
          </p:cNvPr>
          <p:cNvSpPr/>
          <p:nvPr/>
        </p:nvSpPr>
        <p:spPr>
          <a:xfrm>
            <a:off x="848228" y="203195"/>
            <a:ext cx="8295771" cy="584775"/>
          </a:xfrm>
          <a:prstGeom prst="rect">
            <a:avLst/>
          </a:prstGeom>
        </p:spPr>
        <p:txBody>
          <a:bodyPr wrap="square">
            <a:spAutoFit/>
          </a:bodyPr>
          <a:lstStyle/>
          <a:p>
            <a:pPr algn="ctr" defTabSz="685800">
              <a:buClrTx/>
            </a:pPr>
            <a:r>
              <a:rPr lang="en-US" sz="3200" b="1" kern="1200" dirty="0">
                <a:solidFill>
                  <a:prstClr val="black"/>
                </a:solidFill>
                <a:latin typeface="Montserrat-subs"/>
                <a:ea typeface="+mn-ea"/>
                <a:cs typeface="+mn-cs"/>
              </a:rPr>
              <a:t>Table of Contents</a:t>
            </a:r>
          </a:p>
        </p:txBody>
      </p:sp>
      <p:pic>
        <p:nvPicPr>
          <p:cNvPr id="4" name="Graphic 3">
            <a:extLst>
              <a:ext uri="{FF2B5EF4-FFF2-40B4-BE49-F238E27FC236}">
                <a16:creationId xmlns:a16="http://schemas.microsoft.com/office/drawing/2014/main" xmlns="" id="{7757D77F-7B42-4C10-A2A7-653339068A0B}"/>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337136" y="152515"/>
            <a:ext cx="677540" cy="677540"/>
          </a:xfrm>
          <a:prstGeom prst="rect">
            <a:avLst/>
          </a:prstGeom>
        </p:spPr>
      </p:pic>
      <p:pic>
        <p:nvPicPr>
          <p:cNvPr id="7" name="Graphic 6">
            <a:extLst>
              <a:ext uri="{FF2B5EF4-FFF2-40B4-BE49-F238E27FC236}">
                <a16:creationId xmlns:a16="http://schemas.microsoft.com/office/drawing/2014/main" xmlns="" id="{F1BD050F-EDC0-45E2-9E14-E12FD2BBBDF2}"/>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136544" y="982208"/>
            <a:ext cx="3179083" cy="3179083"/>
          </a:xfrm>
          <a:prstGeom prst="rect">
            <a:avLst/>
          </a:prstGeom>
        </p:spPr>
      </p:pic>
    </p:spTree>
    <p:extLst>
      <p:ext uri="{BB962C8B-B14F-4D97-AF65-F5344CB8AC3E}">
        <p14:creationId xmlns:p14="http://schemas.microsoft.com/office/powerpoint/2010/main" val="37193267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dirty="0"/>
              <a:t>Cassandra Cluster Manager</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1143809"/>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First, let's clone the CCM repository from GitHub, and cd into the directory:</a:t>
            </a:r>
          </a:p>
          <a:p>
            <a:pPr marL="342900" indent="-342900">
              <a:buFont typeface="Arial" panose="020B0604020202020204" pitchFamily="34" charset="0"/>
              <a:buChar char="•"/>
            </a:pPr>
            <a:endParaRPr lang="en-US" sz="2400" dirty="0"/>
          </a:p>
          <a:p>
            <a:r>
              <a:rPr lang="en-US" sz="2400" dirty="0">
                <a:solidFill>
                  <a:srgbClr val="ED7D31"/>
                </a:solidFill>
              </a:rPr>
              <a:t>git clone https://github.com/riptano/ccm.git</a:t>
            </a:r>
          </a:p>
          <a:p>
            <a:r>
              <a:rPr lang="en-US" sz="2400" dirty="0">
                <a:solidFill>
                  <a:srgbClr val="ED7D31"/>
                </a:solidFill>
              </a:rPr>
              <a:t>cd </a:t>
            </a:r>
            <a:r>
              <a:rPr lang="en-US" sz="2400" dirty="0" err="1">
                <a:solidFill>
                  <a:srgbClr val="ED7D31"/>
                </a:solidFill>
              </a:rPr>
              <a:t>ccm</a:t>
            </a:r>
            <a:endParaRPr lang="en-US" sz="2400" dirty="0">
              <a:solidFill>
                <a:srgbClr val="ED7D31"/>
              </a:solidFill>
            </a:endParaRPr>
          </a:p>
          <a:p>
            <a:endParaRPr lang="en-US" sz="2400" dirty="0">
              <a:solidFill>
                <a:srgbClr val="ED7D31"/>
              </a:solidFill>
            </a:endParaRPr>
          </a:p>
          <a:p>
            <a:pPr marL="342900" indent="-342900">
              <a:buFont typeface="Arial" panose="020B0604020202020204" pitchFamily="34" charset="0"/>
              <a:buChar char="•"/>
            </a:pPr>
            <a:r>
              <a:rPr lang="en-US" sz="2400" dirty="0"/>
              <a:t>Next, we'll run the setup program to install CCM:</a:t>
            </a:r>
          </a:p>
          <a:p>
            <a:pPr marL="342900" indent="-342900">
              <a:buFont typeface="Arial" panose="020B0604020202020204" pitchFamily="34" charset="0"/>
              <a:buChar char="•"/>
            </a:pPr>
            <a:endParaRPr lang="en-US" sz="2400" dirty="0"/>
          </a:p>
          <a:p>
            <a:r>
              <a:rPr lang="en-US" sz="2400" dirty="0" err="1">
                <a:solidFill>
                  <a:srgbClr val="ED7D31"/>
                </a:solidFill>
              </a:rPr>
              <a:t>sudo</a:t>
            </a:r>
            <a:r>
              <a:rPr lang="en-US" sz="2400" dirty="0">
                <a:solidFill>
                  <a:srgbClr val="ED7D31"/>
                </a:solidFill>
              </a:rPr>
              <a:t> ./setup.py install</a:t>
            </a:r>
          </a:p>
        </p:txBody>
      </p:sp>
      <p:pic>
        <p:nvPicPr>
          <p:cNvPr id="6" name="Picture 5">
            <a:extLst>
              <a:ext uri="{FF2B5EF4-FFF2-40B4-BE49-F238E27FC236}">
                <a16:creationId xmlns:a16="http://schemas.microsoft.com/office/drawing/2014/main" xmlns="" id="{64240D6F-B7C6-4152-B4F8-B557BB0682E6}"/>
              </a:ext>
            </a:extLst>
          </p:cNvPr>
          <p:cNvPicPr>
            <a:picLocks noChangeAspect="1"/>
          </p:cNvPicPr>
          <p:nvPr/>
        </p:nvPicPr>
        <p:blipFill>
          <a:blip r:embed="rId3"/>
          <a:stretch>
            <a:fillRect/>
          </a:stretch>
        </p:blipFill>
        <p:spPr>
          <a:xfrm>
            <a:off x="7029450" y="1314564"/>
            <a:ext cx="1944049" cy="1943332"/>
          </a:xfrm>
          <a:prstGeom prst="rect">
            <a:avLst/>
          </a:prstGeom>
        </p:spPr>
      </p:pic>
    </p:spTree>
    <p:extLst>
      <p:ext uri="{BB962C8B-B14F-4D97-AF65-F5344CB8AC3E}">
        <p14:creationId xmlns:p14="http://schemas.microsoft.com/office/powerpoint/2010/main" val="274042832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200</a:t>
            </a:fld>
            <a:endParaRPr dirty="0">
              <a:uFillTx/>
              <a:latin typeface="Calibri Light"/>
              <a:cs typeface="Calibri Light"/>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598770" y="989590"/>
            <a:ext cx="7596822" cy="370550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000" dirty="0"/>
              <a:t>CQL allows the use of the LIMIT construct, which enforces a maximum number of rows for the query to return. </a:t>
            </a:r>
          </a:p>
          <a:p>
            <a:pPr marL="342900" indent="-342900">
              <a:buFont typeface="Arial" panose="020B0604020202020204" pitchFamily="34" charset="0"/>
              <a:buChar char="•"/>
            </a:pPr>
            <a:r>
              <a:rPr lang="en-US" sz="2000" dirty="0"/>
              <a:t>This is done by adding the LIMIT keyword on the end of a query, followed by an integer representing the number of rows to be returned:</a:t>
            </a:r>
          </a:p>
          <a:p>
            <a:pPr marL="342900" indent="-342900">
              <a:buFont typeface="Arial" panose="020B0604020202020204" pitchFamily="34" charset="0"/>
              <a:buChar char="•"/>
            </a:pPr>
            <a:endParaRPr lang="en-US" sz="2000" dirty="0"/>
          </a:p>
          <a:p>
            <a:r>
              <a:rPr lang="en-US" sz="2000" dirty="0">
                <a:solidFill>
                  <a:srgbClr val="ED7D31"/>
                </a:solidFill>
              </a:rPr>
              <a:t>SELECT * FROM </a:t>
            </a:r>
            <a:r>
              <a:rPr lang="en-US" sz="2000" dirty="0" err="1">
                <a:solidFill>
                  <a:srgbClr val="ED7D31"/>
                </a:solidFill>
              </a:rPr>
              <a:t>security_logs_by_location</a:t>
            </a:r>
            <a:r>
              <a:rPr lang="en-US" sz="2000" dirty="0">
                <a:solidFill>
                  <a:srgbClr val="ED7D31"/>
                </a:solidFill>
              </a:rPr>
              <a:t> LIMIT 1;</a:t>
            </a:r>
          </a:p>
          <a:p>
            <a:endParaRPr lang="en-US" sz="2000" dirty="0">
              <a:solidFill>
                <a:srgbClr val="ED7D31"/>
              </a:solidFill>
            </a:endParaRPr>
          </a:p>
          <a:p>
            <a:r>
              <a:rPr lang="en-US" sz="2000" dirty="0">
                <a:solidFill>
                  <a:srgbClr val="ED7D31"/>
                </a:solidFill>
              </a:rPr>
              <a:t> </a:t>
            </a:r>
            <a:r>
              <a:rPr lang="en-US" sz="2000" dirty="0" err="1">
                <a:solidFill>
                  <a:srgbClr val="ED7D31"/>
                </a:solidFill>
              </a:rPr>
              <a:t>location_id</a:t>
            </a:r>
            <a:r>
              <a:rPr lang="en-US" sz="2000" dirty="0">
                <a:solidFill>
                  <a:srgbClr val="ED7D31"/>
                </a:solidFill>
              </a:rPr>
              <a:t> | day      | </a:t>
            </a:r>
            <a:r>
              <a:rPr lang="en-US" sz="2000" dirty="0" err="1">
                <a:solidFill>
                  <a:srgbClr val="ED7D31"/>
                </a:solidFill>
              </a:rPr>
              <a:t>time_in</a:t>
            </a:r>
            <a:r>
              <a:rPr lang="en-US" sz="2000" dirty="0">
                <a:solidFill>
                  <a:srgbClr val="ED7D31"/>
                </a:solidFill>
              </a:rPr>
              <a:t> | </a:t>
            </a:r>
            <a:r>
              <a:rPr lang="en-US" sz="2000" dirty="0" err="1">
                <a:solidFill>
                  <a:srgbClr val="ED7D31"/>
                </a:solidFill>
              </a:rPr>
              <a:t>employee_id</a:t>
            </a:r>
            <a:r>
              <a:rPr lang="en-US" sz="2000" dirty="0">
                <a:solidFill>
                  <a:srgbClr val="ED7D31"/>
                </a:solidFill>
              </a:rPr>
              <a:t> | mailstop</a:t>
            </a:r>
          </a:p>
          <a:p>
            <a:r>
              <a:rPr lang="en-US" sz="2000" dirty="0">
                <a:solidFill>
                  <a:srgbClr val="ED7D31"/>
                </a:solidFill>
              </a:rPr>
              <a:t>-------------+----------+---------------------+-------------+----------</a:t>
            </a:r>
          </a:p>
          <a:p>
            <a:r>
              <a:rPr lang="en-US" sz="2000" dirty="0">
                <a:solidFill>
                  <a:srgbClr val="ED7D31"/>
                </a:solidFill>
              </a:rPr>
              <a:t>       MPLS2 | 20180723 | 2018-07-23 11:49:11 |        </a:t>
            </a:r>
            <a:r>
              <a:rPr lang="en-US" sz="2000" dirty="0" err="1">
                <a:solidFill>
                  <a:srgbClr val="ED7D31"/>
                </a:solidFill>
              </a:rPr>
              <a:t>samb</a:t>
            </a:r>
            <a:r>
              <a:rPr lang="en-US" sz="2000" dirty="0">
                <a:solidFill>
                  <a:srgbClr val="ED7D31"/>
                </a:solidFill>
              </a:rPr>
              <a:t> | M266</a:t>
            </a:r>
          </a:p>
          <a:p>
            <a:r>
              <a:rPr lang="en-US" sz="2000" dirty="0">
                <a:solidFill>
                  <a:srgbClr val="ED7D31"/>
                </a:solidFill>
              </a:rPr>
              <a:t>(1 rows)</a:t>
            </a: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LIMIT</a:t>
            </a:r>
            <a:endParaRPr lang="en-US" sz="3600" dirty="0"/>
          </a:p>
        </p:txBody>
      </p:sp>
      <p:pic>
        <p:nvPicPr>
          <p:cNvPr id="3" name="Graphic 2">
            <a:extLst>
              <a:ext uri="{FF2B5EF4-FFF2-40B4-BE49-F238E27FC236}">
                <a16:creationId xmlns:a16="http://schemas.microsoft.com/office/drawing/2014/main" xmlns="" id="{FEA8DAF2-03A8-42FD-B592-10D6AE85FCF1}"/>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390800" y="2571750"/>
            <a:ext cx="1154430" cy="1154430"/>
          </a:xfrm>
          <a:prstGeom prst="rect">
            <a:avLst/>
          </a:prstGeom>
        </p:spPr>
      </p:pic>
    </p:spTree>
    <p:extLst>
      <p:ext uri="{BB962C8B-B14F-4D97-AF65-F5344CB8AC3E}">
        <p14:creationId xmlns:p14="http://schemas.microsoft.com/office/powerpoint/2010/main" val="61916508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2400" dirty="0"/>
              <a:t>A new table can be created with a STATIC column like this:</a:t>
            </a:r>
          </a:p>
          <a:p>
            <a:pPr marL="342900" lvl="0" indent="-342900">
              <a:buFont typeface="Arial" panose="020B0604020202020204" pitchFamily="34" charset="0"/>
              <a:buChar char="•"/>
            </a:pPr>
            <a:endParaRPr lang="en-US" sz="2400" dirty="0"/>
          </a:p>
          <a:p>
            <a:pPr lvl="0"/>
            <a:r>
              <a:rPr lang="en-US" sz="2400" dirty="0">
                <a:solidFill>
                  <a:srgbClr val="ED7D31"/>
                </a:solidFill>
              </a:rPr>
              <a:t>CREATE TABLE packt_ch3.fighter_jets (</a:t>
            </a:r>
          </a:p>
          <a:p>
            <a:pPr lvl="0"/>
            <a:r>
              <a:rPr lang="en-US" sz="2400" dirty="0">
                <a:solidFill>
                  <a:srgbClr val="ED7D31"/>
                </a:solidFill>
              </a:rPr>
              <a:t> type TEXT PRIMARY KEY,</a:t>
            </a:r>
          </a:p>
          <a:p>
            <a:pPr lvl="0"/>
            <a:r>
              <a:rPr lang="en-US" sz="2400" dirty="0">
                <a:solidFill>
                  <a:srgbClr val="ED7D31"/>
                </a:solidFill>
              </a:rPr>
              <a:t> nickname TEXT STATIC,</a:t>
            </a:r>
          </a:p>
          <a:p>
            <a:pPr lvl="0"/>
            <a:r>
              <a:rPr lang="en-US" sz="2400" dirty="0">
                <a:solidFill>
                  <a:srgbClr val="ED7D31"/>
                </a:solidFill>
              </a:rPr>
              <a:t> </a:t>
            </a:r>
            <a:r>
              <a:rPr lang="en-US" sz="2400" dirty="0" err="1">
                <a:solidFill>
                  <a:srgbClr val="ED7D31"/>
                </a:solidFill>
              </a:rPr>
              <a:t>serial_number</a:t>
            </a:r>
            <a:r>
              <a:rPr lang="en-US" sz="2400" dirty="0">
                <a:solidFill>
                  <a:srgbClr val="ED7D31"/>
                </a:solidFill>
              </a:rPr>
              <a:t> BIGINT);</a:t>
            </a:r>
            <a:endParaRPr kumimoji="0" lang="en-US" sz="24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STATIC</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5" name="Graphic 4">
            <a:extLst>
              <a:ext uri="{FF2B5EF4-FFF2-40B4-BE49-F238E27FC236}">
                <a16:creationId xmlns:a16="http://schemas.microsoft.com/office/drawing/2014/main" xmlns="" id="{35CA0409-33EE-4A90-9981-C47AB657AE7D}"/>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6707639" y="2571750"/>
            <a:ext cx="2123341" cy="2123341"/>
          </a:xfrm>
          <a:prstGeom prst="rect">
            <a:avLst/>
          </a:prstGeom>
        </p:spPr>
      </p:pic>
    </p:spTree>
    <p:extLst>
      <p:ext uri="{BB962C8B-B14F-4D97-AF65-F5344CB8AC3E}">
        <p14:creationId xmlns:p14="http://schemas.microsoft.com/office/powerpoint/2010/main" val="177912995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2400" dirty="0"/>
              <a:t>Likewise, an existing table can be altered to contain a STATIC column:</a:t>
            </a:r>
          </a:p>
          <a:p>
            <a:pPr marL="342900" lvl="0" indent="-342900">
              <a:buFont typeface="Arial" panose="020B0604020202020204" pitchFamily="34" charset="0"/>
              <a:buChar char="•"/>
            </a:pPr>
            <a:endParaRPr lang="en-US" sz="2400" dirty="0"/>
          </a:p>
          <a:p>
            <a:pPr lvl="0"/>
            <a:r>
              <a:rPr lang="en-US" sz="2400" dirty="0">
                <a:solidFill>
                  <a:srgbClr val="ED7D31"/>
                </a:solidFill>
              </a:rPr>
              <a:t>ALTER TABLE packt_ch3.users_by_dept ADD </a:t>
            </a:r>
            <a:r>
              <a:rPr lang="en-US" sz="2400" dirty="0" err="1">
                <a:solidFill>
                  <a:srgbClr val="ED7D31"/>
                </a:solidFill>
              </a:rPr>
              <a:t>department_head</a:t>
            </a:r>
            <a:r>
              <a:rPr lang="en-US" sz="2400" dirty="0">
                <a:solidFill>
                  <a:srgbClr val="ED7D31"/>
                </a:solidFill>
              </a:rPr>
              <a:t> TEXT STATIC;</a:t>
            </a:r>
          </a:p>
          <a:p>
            <a:pPr marL="342900" lvl="0" indent="-342900">
              <a:buFont typeface="Arial" panose="020B0604020202020204" pitchFamily="34" charset="0"/>
              <a:buChar char="•"/>
            </a:pPr>
            <a:endParaRPr lang="en-US" sz="2400" dirty="0"/>
          </a:p>
          <a:p>
            <a:pPr marL="342900" lvl="0" indent="-342900">
              <a:buFont typeface="Arial" panose="020B0604020202020204" pitchFamily="34" charset="0"/>
              <a:buChar char="•"/>
            </a:pPr>
            <a:r>
              <a:rPr lang="en-US" sz="2400" dirty="0"/>
              <a:t>Now, we can update data in that column:</a:t>
            </a:r>
          </a:p>
          <a:p>
            <a:pPr marL="342900" lvl="0" indent="-342900">
              <a:buFont typeface="Arial" panose="020B0604020202020204" pitchFamily="34" charset="0"/>
              <a:buChar cha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lvl="0"/>
            <a:r>
              <a:rPr lang="en-US" sz="2400" dirty="0"/>
              <a:t>Refer to file 3_22.txt</a:t>
            </a: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STATIC</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5" name="Graphic 4">
            <a:extLst>
              <a:ext uri="{FF2B5EF4-FFF2-40B4-BE49-F238E27FC236}">
                <a16:creationId xmlns:a16="http://schemas.microsoft.com/office/drawing/2014/main" xmlns="" id="{03487F63-C2BF-4D82-94BA-53FDA0D7964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018020" y="2995293"/>
            <a:ext cx="1847250" cy="1847250"/>
          </a:xfrm>
          <a:prstGeom prst="rect">
            <a:avLst/>
          </a:prstGeom>
        </p:spPr>
      </p:pic>
    </p:spTree>
    <p:extLst>
      <p:ext uri="{BB962C8B-B14F-4D97-AF65-F5344CB8AC3E}">
        <p14:creationId xmlns:p14="http://schemas.microsoft.com/office/powerpoint/2010/main" val="389263025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2400" dirty="0"/>
              <a:t>The date column will return the complete year, month, and day:</a:t>
            </a:r>
          </a:p>
          <a:p>
            <a:pPr marL="342900" lvl="0" indent="-342900">
              <a:buFont typeface="Arial" panose="020B0604020202020204" pitchFamily="34" charset="0"/>
              <a:buChar char="•"/>
            </a:pPr>
            <a:endParaRPr lang="en-US" sz="2400" dirty="0"/>
          </a:p>
          <a:p>
            <a:pPr lvl="0"/>
            <a:r>
              <a:rPr lang="en-US" sz="2400" dirty="0">
                <a:solidFill>
                  <a:srgbClr val="ED7D31"/>
                </a:solidFill>
              </a:rPr>
              <a:t>SELECT </a:t>
            </a:r>
            <a:r>
              <a:rPr lang="en-US" sz="2400" dirty="0" err="1">
                <a:solidFill>
                  <a:srgbClr val="ED7D31"/>
                </a:solidFill>
              </a:rPr>
              <a:t>todate</a:t>
            </a:r>
            <a:r>
              <a:rPr lang="en-US" sz="2400" dirty="0">
                <a:solidFill>
                  <a:srgbClr val="ED7D31"/>
                </a:solidFill>
              </a:rPr>
              <a:t>(now()) FROM </a:t>
            </a:r>
            <a:r>
              <a:rPr lang="en-US" sz="2400" dirty="0" err="1">
                <a:solidFill>
                  <a:srgbClr val="ED7D31"/>
                </a:solidFill>
              </a:rPr>
              <a:t>system.local</a:t>
            </a:r>
            <a:r>
              <a:rPr lang="en-US" sz="2400" dirty="0">
                <a:solidFill>
                  <a:srgbClr val="ED7D31"/>
                </a:solidFill>
              </a:rPr>
              <a:t>;</a:t>
            </a:r>
          </a:p>
          <a:p>
            <a:pPr lvl="0"/>
            <a:endParaRPr lang="en-US" sz="2400" dirty="0">
              <a:solidFill>
                <a:srgbClr val="ED7D31"/>
              </a:solidFill>
            </a:endParaRPr>
          </a:p>
          <a:p>
            <a:pPr lvl="0"/>
            <a:r>
              <a:rPr lang="en-US" sz="2400" dirty="0">
                <a:solidFill>
                  <a:srgbClr val="ED7D31"/>
                </a:solidFill>
              </a:rPr>
              <a:t> </a:t>
            </a:r>
            <a:r>
              <a:rPr lang="en-US" sz="2400" dirty="0" err="1">
                <a:solidFill>
                  <a:srgbClr val="ED7D31"/>
                </a:solidFill>
              </a:rPr>
              <a:t>system.todate</a:t>
            </a:r>
            <a:r>
              <a:rPr lang="en-US" sz="2400" dirty="0">
                <a:solidFill>
                  <a:srgbClr val="ED7D31"/>
                </a:solidFill>
              </a:rPr>
              <a:t>(</a:t>
            </a:r>
            <a:r>
              <a:rPr lang="en-US" sz="2400" dirty="0" err="1">
                <a:solidFill>
                  <a:srgbClr val="ED7D31"/>
                </a:solidFill>
              </a:rPr>
              <a:t>system.now</a:t>
            </a:r>
            <a:r>
              <a:rPr lang="en-US" sz="2400" dirty="0">
                <a:solidFill>
                  <a:srgbClr val="ED7D31"/>
                </a:solidFill>
              </a:rPr>
              <a:t>())</a:t>
            </a:r>
          </a:p>
          <a:p>
            <a:pPr lvl="0"/>
            <a:r>
              <a:rPr lang="en-US" sz="2400" dirty="0">
                <a:solidFill>
                  <a:srgbClr val="ED7D31"/>
                </a:solidFill>
              </a:rPr>
              <a:t>-----------------------------</a:t>
            </a:r>
          </a:p>
          <a:p>
            <a:pPr lvl="0"/>
            <a:r>
              <a:rPr lang="en-US" sz="2400" dirty="0">
                <a:solidFill>
                  <a:srgbClr val="ED7D31"/>
                </a:solidFill>
              </a:rPr>
              <a:t>                  2018-08-03</a:t>
            </a:r>
          </a:p>
          <a:p>
            <a:pPr lvl="0"/>
            <a:r>
              <a:rPr lang="en-US" sz="2400" dirty="0">
                <a:solidFill>
                  <a:srgbClr val="ED7D31"/>
                </a:solidFill>
              </a:rPr>
              <a:t>(1 rows)</a:t>
            </a:r>
            <a:endParaRPr kumimoji="0" lang="en-US" sz="24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User-defined functions</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5" name="Graphic 4">
            <a:extLst>
              <a:ext uri="{FF2B5EF4-FFF2-40B4-BE49-F238E27FC236}">
                <a16:creationId xmlns:a16="http://schemas.microsoft.com/office/drawing/2014/main" xmlns="" id="{FED174F6-FF92-49BF-AC79-2C59687FD404}"/>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710840" y="86306"/>
            <a:ext cx="1154430" cy="1154430"/>
          </a:xfrm>
          <a:prstGeom prst="rect">
            <a:avLst/>
          </a:prstGeom>
        </p:spPr>
      </p:pic>
      <p:pic>
        <p:nvPicPr>
          <p:cNvPr id="3" name="Picture 2">
            <a:extLst>
              <a:ext uri="{FF2B5EF4-FFF2-40B4-BE49-F238E27FC236}">
                <a16:creationId xmlns:a16="http://schemas.microsoft.com/office/drawing/2014/main" xmlns="" id="{5B3013B3-8270-4F68-B877-24417FBADA5E}"/>
              </a:ext>
            </a:extLst>
          </p:cNvPr>
          <p:cNvPicPr>
            <a:picLocks noChangeAspect="1"/>
          </p:cNvPicPr>
          <p:nvPr/>
        </p:nvPicPr>
        <p:blipFill>
          <a:blip r:embed="rId5"/>
          <a:stretch>
            <a:fillRect/>
          </a:stretch>
        </p:blipFill>
        <p:spPr>
          <a:xfrm>
            <a:off x="6249859" y="2482617"/>
            <a:ext cx="2367982" cy="2367108"/>
          </a:xfrm>
          <a:prstGeom prst="rect">
            <a:avLst/>
          </a:prstGeom>
        </p:spPr>
      </p:pic>
    </p:spTree>
    <p:extLst>
      <p:ext uri="{BB962C8B-B14F-4D97-AF65-F5344CB8AC3E}">
        <p14:creationId xmlns:p14="http://schemas.microsoft.com/office/powerpoint/2010/main" val="272316605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01329"/>
            <a:ext cx="7596822" cy="2874505"/>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2400" dirty="0"/>
              <a:t>To just get the year back, we could handle that in the application code, or, after enabling user-defined functions in the </a:t>
            </a:r>
            <a:r>
              <a:rPr lang="en-US" sz="2400" dirty="0" err="1"/>
              <a:t>cassandra.yaml</a:t>
            </a:r>
            <a:r>
              <a:rPr lang="en-US" sz="2400" dirty="0"/>
              <a:t> file, we could write a small UDF using the Java language:</a:t>
            </a:r>
          </a:p>
          <a:p>
            <a:pPr marL="342900" lvl="0" indent="-342900">
              <a:buFont typeface="Arial" panose="020B0604020202020204" pitchFamily="34" charset="0"/>
              <a:buChar char="•"/>
            </a:pPr>
            <a:endParaRPr lang="en-US" sz="2400" dirty="0"/>
          </a:p>
          <a:p>
            <a:pPr lvl="0"/>
            <a:r>
              <a:rPr lang="en-US" sz="2200" dirty="0">
                <a:solidFill>
                  <a:srgbClr val="ED7D31"/>
                </a:solidFill>
              </a:rPr>
              <a:t>CREATE OR REPLACE FUNCTION year (input DATE)</a:t>
            </a:r>
          </a:p>
          <a:p>
            <a:pPr lvl="0"/>
            <a:r>
              <a:rPr lang="en-US" sz="2200" dirty="0">
                <a:solidFill>
                  <a:srgbClr val="ED7D31"/>
                </a:solidFill>
              </a:rPr>
              <a:t> RETURNS NULL ON NULL INPUT RETURNS TEXT</a:t>
            </a:r>
          </a:p>
          <a:p>
            <a:pPr lvl="0"/>
            <a:r>
              <a:rPr lang="en-US" sz="2200" dirty="0">
                <a:solidFill>
                  <a:srgbClr val="ED7D31"/>
                </a:solidFill>
              </a:rPr>
              <a:t> LANGUAGE java AS 'return </a:t>
            </a:r>
            <a:r>
              <a:rPr lang="en-US" sz="2200" dirty="0" err="1">
                <a:solidFill>
                  <a:srgbClr val="ED7D31"/>
                </a:solidFill>
              </a:rPr>
              <a:t>input.toString</a:t>
            </a:r>
            <a:r>
              <a:rPr lang="en-US" sz="2200" dirty="0">
                <a:solidFill>
                  <a:srgbClr val="ED7D31"/>
                </a:solidFill>
              </a:rPr>
              <a:t>().substring(0,4);';</a:t>
            </a:r>
            <a:endParaRPr kumimoji="0" lang="en-US" sz="22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User-defined functions</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spTree>
    <p:extLst>
      <p:ext uri="{BB962C8B-B14F-4D97-AF65-F5344CB8AC3E}">
        <p14:creationId xmlns:p14="http://schemas.microsoft.com/office/powerpoint/2010/main" val="375321803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051476"/>
            <a:ext cx="7596822" cy="3520836"/>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2400" dirty="0"/>
              <a:t>Now, re-running the preceding query with </a:t>
            </a:r>
            <a:r>
              <a:rPr lang="en-US" sz="2400" dirty="0" err="1"/>
              <a:t>todate</a:t>
            </a:r>
            <a:r>
              <a:rPr lang="en-US" sz="2400" dirty="0"/>
              <a:t>(now()) nested inside my new year() UDF returns this result:</a:t>
            </a:r>
          </a:p>
          <a:p>
            <a:pPr marL="342900" lvl="0" indent="-342900">
              <a:buFont typeface="Arial" panose="020B0604020202020204" pitchFamily="34" charset="0"/>
              <a:buChar char="•"/>
            </a:pPr>
            <a:endParaRPr lang="en-US" sz="2400" dirty="0"/>
          </a:p>
          <a:p>
            <a:pPr lvl="0"/>
            <a:r>
              <a:rPr lang="en-US" sz="2200" dirty="0">
                <a:solidFill>
                  <a:srgbClr val="ED7D31"/>
                </a:solidFill>
              </a:rPr>
              <a:t>SELECT packt_ch3.year(</a:t>
            </a:r>
            <a:r>
              <a:rPr lang="en-US" sz="2200" dirty="0" err="1">
                <a:solidFill>
                  <a:srgbClr val="ED7D31"/>
                </a:solidFill>
              </a:rPr>
              <a:t>todate</a:t>
            </a:r>
            <a:r>
              <a:rPr lang="en-US" sz="2200" dirty="0">
                <a:solidFill>
                  <a:srgbClr val="ED7D31"/>
                </a:solidFill>
              </a:rPr>
              <a:t>(now())) FROM </a:t>
            </a:r>
            <a:r>
              <a:rPr lang="en-US" sz="2200" dirty="0" err="1">
                <a:solidFill>
                  <a:srgbClr val="ED7D31"/>
                </a:solidFill>
              </a:rPr>
              <a:t>system.local</a:t>
            </a:r>
            <a:r>
              <a:rPr lang="en-US" sz="2200" dirty="0">
                <a:solidFill>
                  <a:srgbClr val="ED7D31"/>
                </a:solidFill>
              </a:rPr>
              <a:t>;</a:t>
            </a:r>
          </a:p>
          <a:p>
            <a:pPr lvl="0"/>
            <a:endParaRPr lang="en-US" sz="2200" dirty="0">
              <a:solidFill>
                <a:srgbClr val="ED7D31"/>
              </a:solidFill>
            </a:endParaRPr>
          </a:p>
          <a:p>
            <a:pPr lvl="0"/>
            <a:r>
              <a:rPr lang="en-US" sz="2200" dirty="0">
                <a:solidFill>
                  <a:srgbClr val="ED7D31"/>
                </a:solidFill>
              </a:rPr>
              <a:t> packt_ch3.year(</a:t>
            </a:r>
            <a:r>
              <a:rPr lang="en-US" sz="2200" dirty="0" err="1">
                <a:solidFill>
                  <a:srgbClr val="ED7D31"/>
                </a:solidFill>
              </a:rPr>
              <a:t>system.todate</a:t>
            </a:r>
            <a:r>
              <a:rPr lang="en-US" sz="2200" dirty="0">
                <a:solidFill>
                  <a:srgbClr val="ED7D31"/>
                </a:solidFill>
              </a:rPr>
              <a:t>(</a:t>
            </a:r>
            <a:r>
              <a:rPr lang="en-US" sz="2200" dirty="0" err="1">
                <a:solidFill>
                  <a:srgbClr val="ED7D31"/>
                </a:solidFill>
              </a:rPr>
              <a:t>system.now</a:t>
            </a:r>
            <a:r>
              <a:rPr lang="en-US" sz="2200" dirty="0">
                <a:solidFill>
                  <a:srgbClr val="ED7D31"/>
                </a:solidFill>
              </a:rPr>
              <a:t>()))</a:t>
            </a:r>
          </a:p>
          <a:p>
            <a:pPr lvl="0"/>
            <a:r>
              <a:rPr lang="en-US" sz="2200" dirty="0">
                <a:solidFill>
                  <a:srgbClr val="ED7D31"/>
                </a:solidFill>
              </a:rPr>
              <a:t>---------------------------------------------</a:t>
            </a:r>
          </a:p>
          <a:p>
            <a:pPr lvl="0"/>
            <a:r>
              <a:rPr lang="en-US" sz="2200" dirty="0">
                <a:solidFill>
                  <a:srgbClr val="ED7D31"/>
                </a:solidFill>
              </a:rPr>
              <a:t>                                        2018</a:t>
            </a:r>
          </a:p>
          <a:p>
            <a:pPr lvl="0"/>
            <a:r>
              <a:rPr lang="en-US" sz="2200" dirty="0">
                <a:solidFill>
                  <a:srgbClr val="ED7D31"/>
                </a:solidFill>
              </a:rPr>
              <a:t>(1 rows)</a:t>
            </a:r>
            <a:endParaRPr kumimoji="0" lang="en-US" sz="22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User-defined functions</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5" name="Picture 4">
            <a:extLst>
              <a:ext uri="{FF2B5EF4-FFF2-40B4-BE49-F238E27FC236}">
                <a16:creationId xmlns:a16="http://schemas.microsoft.com/office/drawing/2014/main" xmlns="" id="{36F18A8D-CE63-407C-8682-EF443CB69AD7}"/>
              </a:ext>
            </a:extLst>
          </p:cNvPr>
          <p:cNvPicPr>
            <a:picLocks noChangeAspect="1"/>
          </p:cNvPicPr>
          <p:nvPr/>
        </p:nvPicPr>
        <p:blipFill>
          <a:blip r:embed="rId3"/>
          <a:stretch>
            <a:fillRect/>
          </a:stretch>
        </p:blipFill>
        <p:spPr>
          <a:xfrm>
            <a:off x="6604189" y="2592898"/>
            <a:ext cx="2367982" cy="2367108"/>
          </a:xfrm>
          <a:prstGeom prst="rect">
            <a:avLst/>
          </a:prstGeom>
        </p:spPr>
      </p:pic>
    </p:spTree>
    <p:extLst>
      <p:ext uri="{BB962C8B-B14F-4D97-AF65-F5344CB8AC3E}">
        <p14:creationId xmlns:p14="http://schemas.microsoft.com/office/powerpoint/2010/main" val="6085642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2400" dirty="0"/>
              <a:t>By default, </a:t>
            </a:r>
            <a:r>
              <a:rPr lang="en-US" sz="2400" dirty="0" err="1"/>
              <a:t>cqlsh</a:t>
            </a:r>
            <a:r>
              <a:rPr lang="en-US" sz="2400" dirty="0"/>
              <a:t> is set to a consistency level of ONE.</a:t>
            </a:r>
          </a:p>
          <a:p>
            <a:pPr marL="342900" lvl="0" indent="-342900">
              <a:buFont typeface="Arial" panose="020B0604020202020204" pitchFamily="34" charset="0"/>
              <a:buChar char="•"/>
            </a:pPr>
            <a:r>
              <a:rPr lang="en-US" sz="2400" dirty="0"/>
              <a:t>But it also allows you to specify a custom consistency level, depending on what you are trying to do. </a:t>
            </a:r>
          </a:p>
          <a:p>
            <a:pPr marL="342900" lvl="0" indent="-342900">
              <a:buFont typeface="Arial" panose="020B0604020202020204" pitchFamily="34" charset="0"/>
              <a:buChar char="•"/>
            </a:pPr>
            <a:r>
              <a:rPr lang="en-US" sz="2400" dirty="0"/>
              <a:t>These different levels can be set with the CONSISTENCY command:</a:t>
            </a:r>
          </a:p>
          <a:p>
            <a:pPr marL="342900" lvl="0" indent="-342900">
              <a:buFont typeface="Arial" panose="020B0604020202020204" pitchFamily="34" charset="0"/>
              <a:buChar cha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Refer to file 3_23.txt</a:t>
            </a: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CONSISTENCY</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5" name="Picture 4">
            <a:extLst>
              <a:ext uri="{FF2B5EF4-FFF2-40B4-BE49-F238E27FC236}">
                <a16:creationId xmlns:a16="http://schemas.microsoft.com/office/drawing/2014/main" xmlns="" id="{A9B62EE1-692E-4E04-A02A-23531A6A52F2}"/>
              </a:ext>
            </a:extLst>
          </p:cNvPr>
          <p:cNvPicPr>
            <a:picLocks noChangeAspect="1"/>
          </p:cNvPicPr>
          <p:nvPr/>
        </p:nvPicPr>
        <p:blipFill>
          <a:blip r:embed="rId3"/>
          <a:stretch>
            <a:fillRect/>
          </a:stretch>
        </p:blipFill>
        <p:spPr>
          <a:xfrm>
            <a:off x="6535609" y="2556167"/>
            <a:ext cx="2367982" cy="2367108"/>
          </a:xfrm>
          <a:prstGeom prst="rect">
            <a:avLst/>
          </a:prstGeom>
        </p:spPr>
      </p:pic>
    </p:spTree>
    <p:extLst>
      <p:ext uri="{BB962C8B-B14F-4D97-AF65-F5344CB8AC3E}">
        <p14:creationId xmlns:p14="http://schemas.microsoft.com/office/powerpoint/2010/main" val="44146826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1059339" y="959143"/>
            <a:ext cx="7596822" cy="3705502"/>
          </a:xfrm>
          <a:prstGeom prst="rect">
            <a:avLst/>
          </a:prstGeom>
        </p:spPr>
        <p:txBody>
          <a:bodyPr vert="horz" wrap="square" lIns="0" tIns="12065" rIns="0" bIns="0" rtlCol="0">
            <a:spAutoFit/>
          </a:bodyPr>
          <a:lstStyle/>
          <a:p>
            <a:pPr lvl="0"/>
            <a:r>
              <a:rPr lang="en-US" sz="2000">
                <a:solidFill>
                  <a:srgbClr val="ED7D31"/>
                </a:solidFill>
              </a:rPr>
              <a:t>CONSISTENCY ALL;</a:t>
            </a:r>
          </a:p>
          <a:p>
            <a:pPr lvl="0"/>
            <a:r>
              <a:rPr lang="en-US" sz="2000">
                <a:solidFill>
                  <a:srgbClr val="ED7D31"/>
                </a:solidFill>
              </a:rPr>
              <a:t>Consistency level set to ALL.</a:t>
            </a:r>
          </a:p>
          <a:p>
            <a:pPr lvl="0"/>
            <a:endParaRPr lang="en-US" sz="2000">
              <a:solidFill>
                <a:srgbClr val="ED7D31"/>
              </a:solidFill>
            </a:endParaRPr>
          </a:p>
          <a:p>
            <a:pPr lvl="0"/>
            <a:r>
              <a:rPr lang="en-US" sz="2000">
                <a:solidFill>
                  <a:srgbClr val="ED7D31"/>
                </a:solidFill>
              </a:rPr>
              <a:t>SELECT COUNT(*) FROM system_auth.roles;</a:t>
            </a:r>
          </a:p>
          <a:p>
            <a:pPr lvl="0"/>
            <a:endParaRPr lang="en-US" sz="2000">
              <a:solidFill>
                <a:srgbClr val="ED7D31"/>
              </a:solidFill>
            </a:endParaRPr>
          </a:p>
          <a:p>
            <a:pPr lvl="0"/>
            <a:r>
              <a:rPr lang="en-US" sz="2000">
                <a:solidFill>
                  <a:srgbClr val="ED7D31"/>
                </a:solidFill>
              </a:rPr>
              <a:t> count</a:t>
            </a:r>
          </a:p>
          <a:p>
            <a:pPr lvl="0"/>
            <a:r>
              <a:rPr lang="en-US" sz="2000">
                <a:solidFill>
                  <a:srgbClr val="ED7D31"/>
                </a:solidFill>
              </a:rPr>
              <a:t>-------</a:t>
            </a:r>
          </a:p>
          <a:p>
            <a:pPr lvl="0"/>
            <a:r>
              <a:rPr lang="en-US" sz="2000">
                <a:solidFill>
                  <a:srgbClr val="ED7D31"/>
                </a:solidFill>
              </a:rPr>
              <a:t>    4</a:t>
            </a:r>
          </a:p>
          <a:p>
            <a:pPr lvl="0"/>
            <a:r>
              <a:rPr lang="en-US" sz="2000">
                <a:solidFill>
                  <a:srgbClr val="ED7D31"/>
                </a:solidFill>
              </a:rPr>
              <a:t>(1 rows)</a:t>
            </a:r>
          </a:p>
          <a:p>
            <a:pPr lvl="0"/>
            <a:endParaRPr lang="en-US" sz="2000">
              <a:solidFill>
                <a:srgbClr val="ED7D31"/>
              </a:solidFill>
            </a:endParaRPr>
          </a:p>
          <a:p>
            <a:pPr lvl="0"/>
            <a:r>
              <a:rPr lang="en-US" sz="2000">
                <a:solidFill>
                  <a:srgbClr val="ED7D31"/>
                </a:solidFill>
              </a:rPr>
              <a:t>Warnings :</a:t>
            </a:r>
          </a:p>
          <a:p>
            <a:pPr lvl="0"/>
            <a:r>
              <a:rPr lang="en-US" sz="2000">
                <a:solidFill>
                  <a:srgbClr val="ED7D31"/>
                </a:solidFill>
              </a:rPr>
              <a:t>Aggregation query used without partition key</a:t>
            </a:r>
            <a:endParaRPr kumimoji="0" lang="en-US" sz="20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CONSISTENCY</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5" name="Picture 4">
            <a:extLst>
              <a:ext uri="{FF2B5EF4-FFF2-40B4-BE49-F238E27FC236}">
                <a16:creationId xmlns:a16="http://schemas.microsoft.com/office/drawing/2014/main" xmlns="" id="{1C432496-FE4A-4744-BA2E-C9D8A00F6A8C}"/>
              </a:ext>
            </a:extLst>
          </p:cNvPr>
          <p:cNvPicPr>
            <a:picLocks noChangeAspect="1"/>
          </p:cNvPicPr>
          <p:nvPr/>
        </p:nvPicPr>
        <p:blipFill>
          <a:blip r:embed="rId3"/>
          <a:stretch>
            <a:fillRect/>
          </a:stretch>
        </p:blipFill>
        <p:spPr>
          <a:xfrm>
            <a:off x="5952679" y="1709113"/>
            <a:ext cx="3296462" cy="3295245"/>
          </a:xfrm>
          <a:prstGeom prst="rect">
            <a:avLst/>
          </a:prstGeom>
        </p:spPr>
      </p:pic>
    </p:spTree>
    <p:extLst>
      <p:ext uri="{BB962C8B-B14F-4D97-AF65-F5344CB8AC3E}">
        <p14:creationId xmlns:p14="http://schemas.microsoft.com/office/powerpoint/2010/main" val="362316816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01119" y="1113032"/>
            <a:ext cx="7741761" cy="3397725"/>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2200" dirty="0"/>
              <a:t>The COPY command delivered with </a:t>
            </a:r>
            <a:r>
              <a:rPr lang="en-US" sz="2200" dirty="0" err="1"/>
              <a:t>cqlsh</a:t>
            </a:r>
            <a:r>
              <a:rPr lang="en-US" sz="2200" dirty="0"/>
              <a:t> is a powerful tool that allows you to quickly export and import data. </a:t>
            </a:r>
          </a:p>
          <a:p>
            <a:pPr marL="342900" lvl="0" indent="-342900">
              <a:buFont typeface="Arial" panose="020B0604020202020204" pitchFamily="34" charset="0"/>
              <a:buChar char="•"/>
            </a:pPr>
            <a:r>
              <a:rPr lang="en-US" sz="2200" dirty="0"/>
              <a:t>Let's assume that I wanted to duplicate my customer table data into another query table. I'll start by creating the new table:</a:t>
            </a:r>
          </a:p>
          <a:p>
            <a:pPr lvl="0"/>
            <a:r>
              <a:rPr lang="en-US" sz="2200" dirty="0">
                <a:solidFill>
                  <a:srgbClr val="ED7D31"/>
                </a:solidFill>
              </a:rPr>
              <a:t>CREATE TABLE </a:t>
            </a:r>
            <a:r>
              <a:rPr lang="en-US" sz="2200" dirty="0" err="1">
                <a:solidFill>
                  <a:srgbClr val="ED7D31"/>
                </a:solidFill>
              </a:rPr>
              <a:t>customer_by_company</a:t>
            </a:r>
            <a:r>
              <a:rPr lang="en-US" sz="2200" dirty="0">
                <a:solidFill>
                  <a:srgbClr val="ED7D31"/>
                </a:solidFill>
              </a:rPr>
              <a:t> ( </a:t>
            </a:r>
            <a:r>
              <a:rPr lang="en-US" sz="2200" dirty="0" err="1">
                <a:solidFill>
                  <a:srgbClr val="ED7D31"/>
                </a:solidFill>
              </a:rPr>
              <a:t>last_name</a:t>
            </a:r>
            <a:r>
              <a:rPr lang="en-US" sz="2200" dirty="0">
                <a:solidFill>
                  <a:srgbClr val="ED7D31"/>
                </a:solidFill>
              </a:rPr>
              <a:t> text,</a:t>
            </a:r>
          </a:p>
          <a:p>
            <a:pPr lvl="0"/>
            <a:r>
              <a:rPr lang="en-US" sz="2200" dirty="0">
                <a:solidFill>
                  <a:srgbClr val="ED7D31"/>
                </a:solidFill>
              </a:rPr>
              <a:t>  </a:t>
            </a:r>
            <a:r>
              <a:rPr lang="en-US" sz="2200" dirty="0" err="1">
                <a:solidFill>
                  <a:srgbClr val="ED7D31"/>
                </a:solidFill>
              </a:rPr>
              <a:t>first_name</a:t>
            </a:r>
            <a:r>
              <a:rPr lang="en-US" sz="2200" dirty="0">
                <a:solidFill>
                  <a:srgbClr val="ED7D31"/>
                </a:solidFill>
              </a:rPr>
              <a:t> text,</a:t>
            </a:r>
          </a:p>
          <a:p>
            <a:pPr lvl="0"/>
            <a:r>
              <a:rPr lang="en-US" sz="2200" dirty="0">
                <a:solidFill>
                  <a:srgbClr val="ED7D31"/>
                </a:solidFill>
              </a:rPr>
              <a:t>  addresses list&lt;frozen&lt;</a:t>
            </a:r>
            <a:r>
              <a:rPr lang="en-US" sz="2200" dirty="0" err="1">
                <a:solidFill>
                  <a:srgbClr val="ED7D31"/>
                </a:solidFill>
              </a:rPr>
              <a:t>customer_address</a:t>
            </a:r>
            <a:r>
              <a:rPr lang="en-US" sz="2200" dirty="0">
                <a:solidFill>
                  <a:srgbClr val="ED7D31"/>
                </a:solidFill>
              </a:rPr>
              <a:t>&gt;&gt;,</a:t>
            </a:r>
          </a:p>
          <a:p>
            <a:pPr lvl="0"/>
            <a:r>
              <a:rPr lang="en-US" sz="2200" dirty="0">
                <a:solidFill>
                  <a:srgbClr val="ED7D31"/>
                </a:solidFill>
              </a:rPr>
              <a:t>  company text,</a:t>
            </a:r>
          </a:p>
          <a:p>
            <a:pPr lvl="0"/>
            <a:r>
              <a:rPr lang="en-US" sz="2200" dirty="0">
                <a:solidFill>
                  <a:srgbClr val="ED7D31"/>
                </a:solidFill>
              </a:rPr>
              <a:t>  PRIMARY KEY (</a:t>
            </a:r>
            <a:r>
              <a:rPr lang="en-US" sz="2200" dirty="0" err="1">
                <a:solidFill>
                  <a:srgbClr val="ED7D31"/>
                </a:solidFill>
              </a:rPr>
              <a:t>company,last_name,first_name</a:t>
            </a:r>
            <a:r>
              <a:rPr lang="en-US" sz="2200" dirty="0">
                <a:solidFill>
                  <a:srgbClr val="ED7D31"/>
                </a:solidFill>
              </a:rPr>
              <a:t>));</a:t>
            </a: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COPY</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3" name="Picture 2">
            <a:extLst>
              <a:ext uri="{FF2B5EF4-FFF2-40B4-BE49-F238E27FC236}">
                <a16:creationId xmlns:a16="http://schemas.microsoft.com/office/drawing/2014/main" xmlns="" id="{E4E221E9-CAC6-4F2D-BDE8-D10157326455}"/>
              </a:ext>
            </a:extLst>
          </p:cNvPr>
          <p:cNvPicPr>
            <a:picLocks noChangeAspect="1"/>
          </p:cNvPicPr>
          <p:nvPr/>
        </p:nvPicPr>
        <p:blipFill>
          <a:blip r:embed="rId3"/>
          <a:stretch>
            <a:fillRect/>
          </a:stretch>
        </p:blipFill>
        <p:spPr>
          <a:xfrm flipH="1">
            <a:off x="7235190" y="3102000"/>
            <a:ext cx="1593092" cy="1593092"/>
          </a:xfrm>
          <a:prstGeom prst="rect">
            <a:avLst/>
          </a:prstGeom>
        </p:spPr>
      </p:pic>
    </p:spTree>
    <p:extLst>
      <p:ext uri="{BB962C8B-B14F-4D97-AF65-F5344CB8AC3E}">
        <p14:creationId xmlns:p14="http://schemas.microsoft.com/office/powerpoint/2010/main" val="174555378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598509"/>
            <a:ext cx="7596822" cy="2597506"/>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2400" dirty="0"/>
              <a:t>Next, I will export the contents of my customer table using the COPY TO command:</a:t>
            </a:r>
          </a:p>
          <a:p>
            <a:pPr lvl="0"/>
            <a:r>
              <a:rPr lang="en-US" sz="2400" dirty="0"/>
              <a:t>Refer to file 3_24.txt</a:t>
            </a:r>
          </a:p>
          <a:p>
            <a:pPr lvl="0"/>
            <a:endParaRPr lang="en-US" sz="2400" dirty="0"/>
          </a:p>
          <a:p>
            <a:pPr marL="342900" lvl="0" indent="-342900">
              <a:buFont typeface="Arial" panose="020B0604020202020204" pitchFamily="34" charset="0"/>
              <a:buChar char="•"/>
            </a:pPr>
            <a:r>
              <a:rPr lang="en-US" sz="2400" dirty="0"/>
              <a:t>And finally, I will import that file into a new table using the COPY FROM command:</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Refer to file 3_25.txt</a:t>
            </a: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COPY</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5" name="Picture 4">
            <a:extLst>
              <a:ext uri="{FF2B5EF4-FFF2-40B4-BE49-F238E27FC236}">
                <a16:creationId xmlns:a16="http://schemas.microsoft.com/office/drawing/2014/main" xmlns="" id="{4EFA0746-9DB9-49A0-8CF1-D7DF0C040BCF}"/>
              </a:ext>
            </a:extLst>
          </p:cNvPr>
          <p:cNvPicPr>
            <a:picLocks noChangeAspect="1"/>
          </p:cNvPicPr>
          <p:nvPr/>
        </p:nvPicPr>
        <p:blipFill>
          <a:blip r:embed="rId3"/>
          <a:stretch>
            <a:fillRect/>
          </a:stretch>
        </p:blipFill>
        <p:spPr>
          <a:xfrm flipH="1">
            <a:off x="7235190" y="3102000"/>
            <a:ext cx="1593092" cy="1593092"/>
          </a:xfrm>
          <a:prstGeom prst="rect">
            <a:avLst/>
          </a:prstGeom>
        </p:spPr>
      </p:pic>
    </p:spTree>
    <p:extLst>
      <p:ext uri="{BB962C8B-B14F-4D97-AF65-F5344CB8AC3E}">
        <p14:creationId xmlns:p14="http://schemas.microsoft.com/office/powerpoint/2010/main" val="55364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dirty="0"/>
              <a:t>Cassandra Cluster Manager</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928697"/>
            <a:ext cx="7596822" cy="382861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To verify that my local cluster is working, I'll invoke </a:t>
            </a:r>
            <a:r>
              <a:rPr lang="en-US" sz="2400" dirty="0" err="1"/>
              <a:t>nodetool</a:t>
            </a:r>
            <a:r>
              <a:rPr lang="en-US" sz="2400" dirty="0"/>
              <a:t> status via node1:</a:t>
            </a:r>
          </a:p>
          <a:p>
            <a:r>
              <a:rPr lang="en-US" sz="2000" dirty="0" err="1">
                <a:solidFill>
                  <a:srgbClr val="ED7D31"/>
                </a:solidFill>
              </a:rPr>
              <a:t>ccm</a:t>
            </a:r>
            <a:r>
              <a:rPr lang="en-US" sz="2000" dirty="0">
                <a:solidFill>
                  <a:srgbClr val="ED7D31"/>
                </a:solidFill>
              </a:rPr>
              <a:t> node1 status</a:t>
            </a:r>
          </a:p>
          <a:p>
            <a:endParaRPr lang="en-US" sz="2000" dirty="0">
              <a:solidFill>
                <a:srgbClr val="ED7D31"/>
              </a:solidFill>
            </a:endParaRPr>
          </a:p>
          <a:p>
            <a:r>
              <a:rPr lang="en-US" sz="2000" dirty="0">
                <a:solidFill>
                  <a:srgbClr val="ED7D31"/>
                </a:solidFill>
              </a:rPr>
              <a:t>Datacenter: datacenter1</a:t>
            </a:r>
          </a:p>
          <a:p>
            <a:r>
              <a:rPr lang="en-US" sz="2000" dirty="0">
                <a:solidFill>
                  <a:srgbClr val="ED7D31"/>
                </a:solidFill>
              </a:rPr>
              <a:t>=======================</a:t>
            </a:r>
          </a:p>
          <a:p>
            <a:r>
              <a:rPr lang="en-US" sz="2000" dirty="0">
                <a:solidFill>
                  <a:srgbClr val="ED7D31"/>
                </a:solidFill>
              </a:rPr>
              <a:t>Status=Up/Down</a:t>
            </a:r>
          </a:p>
          <a:p>
            <a:r>
              <a:rPr lang="en-US" sz="2000" dirty="0">
                <a:solidFill>
                  <a:srgbClr val="ED7D31"/>
                </a:solidFill>
              </a:rPr>
              <a:t>|/ State=Normal/Leaving/Joining/Moving</a:t>
            </a:r>
          </a:p>
          <a:p>
            <a:r>
              <a:rPr lang="en-US" sz="2000" dirty="0">
                <a:solidFill>
                  <a:srgbClr val="ED7D31"/>
                </a:solidFill>
              </a:rPr>
              <a:t>--  Address    Load Tokens       Owns (effective)  Host ID      Rack</a:t>
            </a:r>
          </a:p>
          <a:p>
            <a:r>
              <a:rPr lang="en-US" sz="2000" dirty="0">
                <a:solidFill>
                  <a:srgbClr val="ED7D31"/>
                </a:solidFill>
              </a:rPr>
              <a:t>UN  127.0.0.1  100.56 KiB 1      66.7%             49ecc8dd...  rack1</a:t>
            </a:r>
          </a:p>
          <a:p>
            <a:r>
              <a:rPr lang="en-US" sz="2000" dirty="0">
                <a:solidFill>
                  <a:srgbClr val="ED7D31"/>
                </a:solidFill>
              </a:rPr>
              <a:t>UN  127.0.0.2   34.81 KiB 1      66.7%             404a8f97...  rack1</a:t>
            </a:r>
          </a:p>
          <a:p>
            <a:r>
              <a:rPr lang="en-US" sz="2000" dirty="0">
                <a:solidFill>
                  <a:srgbClr val="ED7D31"/>
                </a:solidFill>
              </a:rPr>
              <a:t>UN  127.0.0.3   34.85 KiB 1      66.7%             eed33fc5...  rack1</a:t>
            </a:r>
          </a:p>
        </p:txBody>
      </p:sp>
      <p:pic>
        <p:nvPicPr>
          <p:cNvPr id="6" name="Picture 5">
            <a:extLst>
              <a:ext uri="{FF2B5EF4-FFF2-40B4-BE49-F238E27FC236}">
                <a16:creationId xmlns:a16="http://schemas.microsoft.com/office/drawing/2014/main" xmlns="" id="{5F94F21F-EDFB-4972-B6BD-9F6BF2183410}"/>
              </a:ext>
            </a:extLst>
          </p:cNvPr>
          <p:cNvPicPr>
            <a:picLocks noChangeAspect="1"/>
          </p:cNvPicPr>
          <p:nvPr/>
        </p:nvPicPr>
        <p:blipFill>
          <a:blip r:embed="rId3"/>
          <a:stretch>
            <a:fillRect/>
          </a:stretch>
        </p:blipFill>
        <p:spPr>
          <a:xfrm>
            <a:off x="6869430" y="1325994"/>
            <a:ext cx="1944049" cy="1943332"/>
          </a:xfrm>
          <a:prstGeom prst="rect">
            <a:avLst/>
          </a:prstGeom>
        </p:spPr>
      </p:pic>
    </p:spTree>
    <p:extLst>
      <p:ext uri="{BB962C8B-B14F-4D97-AF65-F5344CB8AC3E}">
        <p14:creationId xmlns:p14="http://schemas.microsoft.com/office/powerpoint/2010/main" val="366651479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466804" y="1174587"/>
            <a:ext cx="8210391" cy="3274614"/>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2400" dirty="0"/>
              <a:t>DESCRIBE is a command that can be used to show the definition(s) for a particular object. </a:t>
            </a:r>
          </a:p>
          <a:p>
            <a:pPr marL="342900" lvl="0" indent="-342900">
              <a:buFont typeface="Arial" panose="020B0604020202020204" pitchFamily="34" charset="0"/>
              <a:buChar char="•"/>
            </a:pPr>
            <a:r>
              <a:rPr lang="en-US" sz="2400" dirty="0"/>
              <a:t>Its command structure looks like this:</a:t>
            </a:r>
          </a:p>
          <a:p>
            <a:pPr marL="342900" lvl="0" indent="-342900">
              <a:buFont typeface="Arial" panose="020B0604020202020204" pitchFamily="34" charset="0"/>
              <a:buChar char="•"/>
            </a:pPr>
            <a:endParaRPr lang="en-US" sz="2400" dirty="0"/>
          </a:p>
          <a:p>
            <a:pPr lvl="0"/>
            <a:r>
              <a:rPr lang="en-US" sz="2200" dirty="0">
                <a:solidFill>
                  <a:srgbClr val="ED7D31"/>
                </a:solidFill>
              </a:rPr>
              <a:t>DESC[RIBE] (KEYSPACE|TABLE|TYPE|INDEX) &lt;</a:t>
            </a:r>
            <a:r>
              <a:rPr lang="en-US" sz="2200" dirty="0" err="1">
                <a:solidFill>
                  <a:srgbClr val="ED7D31"/>
                </a:solidFill>
              </a:rPr>
              <a:t>object_name</a:t>
            </a:r>
            <a:r>
              <a:rPr lang="en-US" sz="2200" dirty="0">
                <a:solidFill>
                  <a:srgbClr val="ED7D31"/>
                </a:solidFill>
              </a:rPr>
              <a:t>&gt;;</a:t>
            </a:r>
          </a:p>
          <a:p>
            <a:pPr lvl="0"/>
            <a:endParaRPr lang="en-US" sz="2200" dirty="0">
              <a:solidFill>
                <a:srgbClr val="ED7D31"/>
              </a:solidFill>
            </a:endParaRPr>
          </a:p>
          <a:p>
            <a:pPr marL="342900" lvl="0" indent="-342900">
              <a:buFont typeface="Arial" panose="020B0604020202020204" pitchFamily="34" charset="0"/>
              <a:buChar char="•"/>
            </a:pPr>
            <a:r>
              <a:rPr lang="en-US" sz="2400" dirty="0"/>
              <a:t>In putting it to use, you can quickly see that it can be used to view things such as full table options, </a:t>
            </a:r>
            <a:r>
              <a:rPr lang="en-US" sz="2400" dirty="0" err="1"/>
              <a:t>keyspace</a:t>
            </a:r>
            <a:r>
              <a:rPr lang="en-US" sz="2400" dirty="0"/>
              <a:t> replication, and index definitions.</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DESCRIBE</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spTree>
    <p:extLst>
      <p:ext uri="{BB962C8B-B14F-4D97-AF65-F5344CB8AC3E}">
        <p14:creationId xmlns:p14="http://schemas.microsoft.com/office/powerpoint/2010/main" val="331580769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989590"/>
            <a:ext cx="7596822" cy="3705502"/>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2000" dirty="0"/>
              <a:t>Here, we will demonstrate using the DESC command on a table:</a:t>
            </a:r>
          </a:p>
          <a:p>
            <a:pPr lvl="0"/>
            <a:r>
              <a:rPr lang="en-US" sz="2000" dirty="0">
                <a:solidFill>
                  <a:srgbClr val="ED7D31"/>
                </a:solidFill>
              </a:rPr>
              <a:t>DESC TYPE </a:t>
            </a:r>
            <a:r>
              <a:rPr lang="en-US" sz="2000" dirty="0" err="1">
                <a:solidFill>
                  <a:srgbClr val="ED7D31"/>
                </a:solidFill>
              </a:rPr>
              <a:t>customer_address</a:t>
            </a:r>
            <a:r>
              <a:rPr lang="en-US" sz="2000" dirty="0">
                <a:solidFill>
                  <a:srgbClr val="ED7D31"/>
                </a:solidFill>
              </a:rPr>
              <a:t>;</a:t>
            </a:r>
          </a:p>
          <a:p>
            <a:pPr lvl="0"/>
            <a:endParaRPr lang="en-US" sz="2000" dirty="0">
              <a:solidFill>
                <a:srgbClr val="ED7D31"/>
              </a:solidFill>
            </a:endParaRPr>
          </a:p>
          <a:p>
            <a:pPr lvl="0"/>
            <a:r>
              <a:rPr lang="en-US" sz="2000" dirty="0">
                <a:solidFill>
                  <a:srgbClr val="ED7D31"/>
                </a:solidFill>
              </a:rPr>
              <a:t>CREATE TYPE packt_ch3.customer_address (</a:t>
            </a:r>
          </a:p>
          <a:p>
            <a:pPr lvl="0"/>
            <a:r>
              <a:rPr lang="en-US" sz="2000" dirty="0">
                <a:solidFill>
                  <a:srgbClr val="ED7D31"/>
                </a:solidFill>
              </a:rPr>
              <a:t> type text,</a:t>
            </a:r>
          </a:p>
          <a:p>
            <a:pPr lvl="0"/>
            <a:r>
              <a:rPr lang="en-US" sz="2000" dirty="0">
                <a:solidFill>
                  <a:srgbClr val="ED7D31"/>
                </a:solidFill>
              </a:rPr>
              <a:t> street text,</a:t>
            </a:r>
          </a:p>
          <a:p>
            <a:pPr lvl="0"/>
            <a:r>
              <a:rPr lang="en-US" sz="2000" dirty="0">
                <a:solidFill>
                  <a:srgbClr val="ED7D31"/>
                </a:solidFill>
              </a:rPr>
              <a:t> city text,</a:t>
            </a:r>
          </a:p>
          <a:p>
            <a:pPr lvl="0"/>
            <a:r>
              <a:rPr lang="en-US" sz="2000" dirty="0">
                <a:solidFill>
                  <a:srgbClr val="ED7D31"/>
                </a:solidFill>
              </a:rPr>
              <a:t> state text,</a:t>
            </a:r>
          </a:p>
          <a:p>
            <a:pPr lvl="0"/>
            <a:r>
              <a:rPr lang="en-US" sz="2000" dirty="0">
                <a:solidFill>
                  <a:srgbClr val="ED7D31"/>
                </a:solidFill>
              </a:rPr>
              <a:t> </a:t>
            </a:r>
            <a:r>
              <a:rPr lang="en-US" sz="2000" dirty="0" err="1">
                <a:solidFill>
                  <a:srgbClr val="ED7D31"/>
                </a:solidFill>
              </a:rPr>
              <a:t>postal_code</a:t>
            </a:r>
            <a:r>
              <a:rPr lang="en-US" sz="2000" dirty="0">
                <a:solidFill>
                  <a:srgbClr val="ED7D31"/>
                </a:solidFill>
              </a:rPr>
              <a:t> text,</a:t>
            </a:r>
          </a:p>
          <a:p>
            <a:pPr lvl="0"/>
            <a:r>
              <a:rPr lang="en-US" sz="2000" dirty="0">
                <a:solidFill>
                  <a:srgbClr val="ED7D31"/>
                </a:solidFill>
              </a:rPr>
              <a:t> country text,</a:t>
            </a:r>
          </a:p>
          <a:p>
            <a:pPr lvl="0"/>
            <a:r>
              <a:rPr lang="en-US" sz="2000" dirty="0">
                <a:solidFill>
                  <a:srgbClr val="ED7D31"/>
                </a:solidFill>
              </a:rPr>
              <a:t> street2 text</a:t>
            </a:r>
          </a:p>
          <a:p>
            <a:pPr lvl="0"/>
            <a:r>
              <a:rPr lang="en-US" sz="2000" dirty="0">
                <a:solidFill>
                  <a:srgbClr val="ED7D31"/>
                </a:solidFill>
              </a:rPr>
              <a:t>);</a:t>
            </a:r>
            <a:endParaRPr kumimoji="0" lang="en-US" sz="20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DESCRIBE</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3" name="Picture 2">
            <a:extLst>
              <a:ext uri="{FF2B5EF4-FFF2-40B4-BE49-F238E27FC236}">
                <a16:creationId xmlns:a16="http://schemas.microsoft.com/office/drawing/2014/main" xmlns="" id="{A03C13E1-95F5-4A0C-BE1A-FEAFC464EA36}"/>
              </a:ext>
            </a:extLst>
          </p:cNvPr>
          <p:cNvPicPr>
            <a:picLocks noChangeAspect="1"/>
          </p:cNvPicPr>
          <p:nvPr/>
        </p:nvPicPr>
        <p:blipFill>
          <a:blip r:embed="rId3"/>
          <a:stretch>
            <a:fillRect/>
          </a:stretch>
        </p:blipFill>
        <p:spPr>
          <a:xfrm>
            <a:off x="5203196" y="1588770"/>
            <a:ext cx="3167215" cy="3167215"/>
          </a:xfrm>
          <a:prstGeom prst="rect">
            <a:avLst/>
          </a:prstGeom>
        </p:spPr>
      </p:pic>
    </p:spTree>
    <p:extLst>
      <p:ext uri="{BB962C8B-B14F-4D97-AF65-F5344CB8AC3E}">
        <p14:creationId xmlns:p14="http://schemas.microsoft.com/office/powerpoint/2010/main" val="92642258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638254" y="1513141"/>
            <a:ext cx="7867491" cy="2597506"/>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2400" dirty="0"/>
              <a:t>Likewise, the DESC command can be used to describe an INDEX:</a:t>
            </a:r>
          </a:p>
          <a:p>
            <a:pPr marL="342900" lvl="0" indent="-342900">
              <a:buFont typeface="Arial" panose="020B0604020202020204" pitchFamily="34" charset="0"/>
              <a:buChar char="•"/>
            </a:pPr>
            <a:endParaRPr lang="en-US" sz="2400" dirty="0"/>
          </a:p>
          <a:p>
            <a:pPr lvl="0"/>
            <a:r>
              <a:rPr lang="en-US" sz="2400" dirty="0">
                <a:solidFill>
                  <a:srgbClr val="ED7D31"/>
                </a:solidFill>
              </a:rPr>
              <a:t>DESC INDEX </a:t>
            </a:r>
            <a:r>
              <a:rPr lang="en-US" sz="2400" dirty="0" err="1">
                <a:solidFill>
                  <a:srgbClr val="ED7D31"/>
                </a:solidFill>
              </a:rPr>
              <a:t>order_status_idx</a:t>
            </a:r>
            <a:r>
              <a:rPr lang="en-US" sz="2400" dirty="0">
                <a:solidFill>
                  <a:srgbClr val="ED7D31"/>
                </a:solidFill>
              </a:rPr>
              <a:t>;</a:t>
            </a:r>
          </a:p>
          <a:p>
            <a:pPr lvl="0"/>
            <a:endParaRPr lang="en-US" sz="2400" dirty="0">
              <a:solidFill>
                <a:srgbClr val="ED7D31"/>
              </a:solidFill>
            </a:endParaRPr>
          </a:p>
          <a:p>
            <a:pPr lvl="0"/>
            <a:r>
              <a:rPr lang="en-US" sz="2400" dirty="0">
                <a:solidFill>
                  <a:srgbClr val="ED7D31"/>
                </a:solidFill>
              </a:rPr>
              <a:t>CREATE INDEX </a:t>
            </a:r>
            <a:r>
              <a:rPr lang="en-US" sz="2400" dirty="0" err="1">
                <a:solidFill>
                  <a:srgbClr val="ED7D31"/>
                </a:solidFill>
              </a:rPr>
              <a:t>order_status_idx</a:t>
            </a:r>
            <a:r>
              <a:rPr lang="en-US" sz="2400" dirty="0">
                <a:solidFill>
                  <a:srgbClr val="ED7D31"/>
                </a:solidFill>
              </a:rPr>
              <a:t> ON packt_ch3.order_status_by_week (status);</a:t>
            </a:r>
            <a:endParaRPr kumimoji="0" lang="en-US" sz="24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DESCRIBE</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5" name="Picture 4">
            <a:extLst>
              <a:ext uri="{FF2B5EF4-FFF2-40B4-BE49-F238E27FC236}">
                <a16:creationId xmlns:a16="http://schemas.microsoft.com/office/drawing/2014/main" xmlns="" id="{FBAAC71D-961B-4EA9-A551-7C3F512E40F7}"/>
              </a:ext>
            </a:extLst>
          </p:cNvPr>
          <p:cNvPicPr>
            <a:picLocks noChangeAspect="1"/>
          </p:cNvPicPr>
          <p:nvPr/>
        </p:nvPicPr>
        <p:blipFill>
          <a:blip r:embed="rId3"/>
          <a:stretch>
            <a:fillRect/>
          </a:stretch>
        </p:blipFill>
        <p:spPr>
          <a:xfrm flipH="1">
            <a:off x="6396330" y="1874520"/>
            <a:ext cx="2431952" cy="2431952"/>
          </a:xfrm>
          <a:prstGeom prst="rect">
            <a:avLst/>
          </a:prstGeom>
        </p:spPr>
      </p:pic>
    </p:spTree>
    <p:extLst>
      <p:ext uri="{BB962C8B-B14F-4D97-AF65-F5344CB8AC3E}">
        <p14:creationId xmlns:p14="http://schemas.microsoft.com/office/powerpoint/2010/main" val="35569310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2400" dirty="0"/>
              <a:t>The TRACING command is a toggle that allows the tracing functionality to be turned on:</a:t>
            </a:r>
          </a:p>
          <a:p>
            <a:pPr marL="342900" lvl="0" indent="-342900">
              <a:buFont typeface="Arial" panose="020B0604020202020204" pitchFamily="34" charset="0"/>
              <a:buChar char="•"/>
            </a:pPr>
            <a:endParaRPr lang="en-US" sz="2400" dirty="0"/>
          </a:p>
          <a:p>
            <a:pPr lvl="0"/>
            <a:r>
              <a:rPr lang="en-US" sz="2400" dirty="0">
                <a:solidFill>
                  <a:srgbClr val="ED7D31"/>
                </a:solidFill>
              </a:rPr>
              <a:t>TRACING ON</a:t>
            </a:r>
          </a:p>
          <a:p>
            <a:pPr lvl="0"/>
            <a:r>
              <a:rPr lang="en-US" sz="2400" dirty="0">
                <a:solidFill>
                  <a:srgbClr val="ED7D31"/>
                </a:solidFill>
              </a:rPr>
              <a:t>Now Tracing is enabled</a:t>
            </a:r>
          </a:p>
          <a:p>
            <a:pPr lvl="0"/>
            <a:endParaRPr lang="en-US" sz="2400" dirty="0">
              <a:solidFill>
                <a:srgbClr val="ED7D31"/>
              </a:solidFill>
            </a:endParaRPr>
          </a:p>
          <a:p>
            <a:pPr lvl="0"/>
            <a:r>
              <a:rPr lang="en-US" sz="2400" dirty="0">
                <a:solidFill>
                  <a:srgbClr val="ED7D31"/>
                </a:solidFill>
              </a:rPr>
              <a:t>TRACING</a:t>
            </a:r>
          </a:p>
          <a:p>
            <a:pPr lvl="0"/>
            <a:r>
              <a:rPr lang="en-US" sz="2400" dirty="0">
                <a:solidFill>
                  <a:srgbClr val="ED7D31"/>
                </a:solidFill>
              </a:rPr>
              <a:t>Tracing is currently enabled. Use TRACING OFF to disable</a:t>
            </a:r>
            <a:endParaRPr kumimoji="0" lang="en-US" sz="24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TRACING</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3" name="Picture 2">
            <a:extLst>
              <a:ext uri="{FF2B5EF4-FFF2-40B4-BE49-F238E27FC236}">
                <a16:creationId xmlns:a16="http://schemas.microsoft.com/office/drawing/2014/main" xmlns="" id="{B5008079-7560-4774-8198-A1AE2CF57D6F}"/>
              </a:ext>
            </a:extLst>
          </p:cNvPr>
          <p:cNvPicPr>
            <a:picLocks noChangeAspect="1"/>
          </p:cNvPicPr>
          <p:nvPr/>
        </p:nvPicPr>
        <p:blipFill>
          <a:blip r:embed="rId3"/>
          <a:stretch>
            <a:fillRect/>
          </a:stretch>
        </p:blipFill>
        <p:spPr>
          <a:xfrm>
            <a:off x="6240780" y="1548765"/>
            <a:ext cx="2045970" cy="2045970"/>
          </a:xfrm>
          <a:prstGeom prst="rect">
            <a:avLst/>
          </a:prstGeom>
        </p:spPr>
      </p:pic>
    </p:spTree>
    <p:extLst>
      <p:ext uri="{BB962C8B-B14F-4D97-AF65-F5344CB8AC3E}">
        <p14:creationId xmlns:p14="http://schemas.microsoft.com/office/powerpoint/2010/main" val="128910003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2400" dirty="0"/>
              <a:t>Our goals for this lesson included discussing the details behind CQL. </a:t>
            </a:r>
          </a:p>
          <a:p>
            <a:pPr marL="342900" lvl="0" indent="-342900">
              <a:buFont typeface="Arial" panose="020B0604020202020204" pitchFamily="34" charset="0"/>
              <a:buChar char="•"/>
            </a:pPr>
            <a:r>
              <a:rPr lang="en-US" sz="2400" dirty="0"/>
              <a:t>This includes its syntax and usage and evolution as a language and comparing some of its capabilities to the well-known SQL of the relational database world.</a:t>
            </a:r>
          </a:p>
          <a:p>
            <a:pPr marL="342900" lvl="0" indent="-342900">
              <a:buFont typeface="Arial" panose="020B0604020202020204" pitchFamily="34" charset="0"/>
              <a:buChar char="•"/>
            </a:pPr>
            <a:r>
              <a:rPr lang="en-US" sz="2400" dirty="0"/>
              <a:t>In addition, I have included tips and notes regarding the application of the functionalities covered, as well as how they can be leveraged in certain situations.</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Summary</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5" name="Graphic 4">
            <a:extLst>
              <a:ext uri="{FF2B5EF4-FFF2-40B4-BE49-F238E27FC236}">
                <a16:creationId xmlns:a16="http://schemas.microsoft.com/office/drawing/2014/main" xmlns="" id="{E4F8EE98-B416-41C2-B150-E1586490E6E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680960" y="305188"/>
            <a:ext cx="1023287" cy="1023287"/>
          </a:xfrm>
          <a:prstGeom prst="rect">
            <a:avLst/>
          </a:prstGeom>
        </p:spPr>
      </p:pic>
    </p:spTree>
    <p:extLst>
      <p:ext uri="{BB962C8B-B14F-4D97-AF65-F5344CB8AC3E}">
        <p14:creationId xmlns:p14="http://schemas.microsoft.com/office/powerpoint/2010/main" val="275876165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663"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1200" cap="none" spc="0" normalizeH="0" baseline="0" noProof="0" dirty="0">
              <a:ln>
                <a:noFill/>
              </a:ln>
              <a:solidFill>
                <a:srgbClr val="FFFFFF"/>
              </a:solidFill>
              <a:effectLst/>
              <a:uLnTx/>
              <a:uFillTx/>
              <a:latin typeface="Palatino Linotype"/>
              <a:ea typeface="+mn-ea"/>
              <a:cs typeface="+mn-cs"/>
              <a:sym typeface="Arial"/>
            </a:endParaRPr>
          </a:p>
        </p:txBody>
      </p:sp>
      <p:sp>
        <p:nvSpPr>
          <p:cNvPr id="16" name="Elipse 15"/>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VE" sz="14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17" name="Imagen 16"/>
          <p:cNvPicPr>
            <a:picLocks noChangeAspect="1"/>
          </p:cNvPicPr>
          <p:nvPr/>
        </p:nvPicPr>
        <p:blipFill>
          <a:blip r:embed="rId3" cstate="print"/>
          <a:stretch>
            <a:fillRect/>
          </a:stretch>
        </p:blipFill>
        <p:spPr>
          <a:xfrm>
            <a:off x="4684624" y="2975212"/>
            <a:ext cx="1884509" cy="1882156"/>
          </a:xfrm>
          <a:prstGeom prst="rect">
            <a:avLst/>
          </a:prstGeom>
          <a:noFill/>
        </p:spPr>
      </p:pic>
      <p:sp>
        <p:nvSpPr>
          <p:cNvPr id="7" name="object 2">
            <a:extLst>
              <a:ext uri="{FF2B5EF4-FFF2-40B4-BE49-F238E27FC236}">
                <a16:creationId xmlns:a16="http://schemas.microsoft.com/office/drawing/2014/main" xmlns="" id="{D126F21E-307F-4E8C-ABD2-A99D6AB66DAB}"/>
              </a:ext>
            </a:extLst>
          </p:cNvPr>
          <p:cNvSpPr txBox="1">
            <a:spLocks/>
          </p:cNvSpPr>
          <p:nvPr/>
        </p:nvSpPr>
        <p:spPr>
          <a:xfrm>
            <a:off x="1" y="807340"/>
            <a:ext cx="9143999" cy="2721899"/>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marR="0" lvl="0" indent="0" algn="ctr" defTabSz="685800" rtl="0" eaLnBrk="1" fontAlgn="auto" latinLnBrk="0" hangingPunct="1">
              <a:lnSpc>
                <a:spcPct val="100000"/>
              </a:lnSpc>
              <a:spcBef>
                <a:spcPts val="105"/>
              </a:spcBef>
              <a:spcAft>
                <a:spcPts val="0"/>
              </a:spcAft>
              <a:buClrTx/>
              <a:buSzTx/>
              <a:buFont typeface="Arial"/>
              <a:buNone/>
              <a:tabLst/>
              <a:defRPr/>
            </a:pPr>
            <a:r>
              <a:rPr kumimoji="0" lang="en-US" sz="8800" b="1" i="0" u="none" strike="noStrike" kern="1200" cap="none" spc="0" normalizeH="0" baseline="0" noProof="0" dirty="0">
                <a:ln>
                  <a:noFill/>
                </a:ln>
                <a:solidFill>
                  <a:srgbClr val="FFFFFF"/>
                </a:solidFill>
                <a:effectLst/>
                <a:uLnTx/>
                <a:uFillTx/>
                <a:latin typeface="Times New Roman"/>
                <a:ea typeface="+mj-ea"/>
                <a:cs typeface="+mj-cs"/>
                <a:sym typeface="Arial"/>
              </a:rPr>
              <a:t>4. Configuring a Cluster</a:t>
            </a:r>
          </a:p>
        </p:txBody>
      </p:sp>
    </p:spTree>
    <p:extLst>
      <p:ext uri="{BB962C8B-B14F-4D97-AF65-F5344CB8AC3E}">
        <p14:creationId xmlns:p14="http://schemas.microsoft.com/office/powerpoint/2010/main" val="363202408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427059"/>
            <a:ext cx="7596822" cy="2966838"/>
          </a:xfrm>
          <a:prstGeom prst="rect">
            <a:avLst/>
          </a:prstGeom>
        </p:spPr>
        <p:txBody>
          <a:bodyPr vert="horz" wrap="square" lIns="0" tIns="12065" rIns="0" bIns="0" rtlCol="0">
            <a:spAutoFit/>
          </a:bodyPr>
          <a:lstStyle/>
          <a:p>
            <a:pPr lvl="0"/>
            <a:r>
              <a:rPr lang="en-US" sz="2400" dirty="0"/>
              <a:t>Specifically, this lesson will cover the following topics:</a:t>
            </a:r>
          </a:p>
          <a:p>
            <a:pPr marL="342900" lvl="0" indent="-342900">
              <a:buFont typeface="Arial" panose="020B0604020202020204" pitchFamily="34" charset="0"/>
              <a:buChar char="•"/>
            </a:pPr>
            <a:endParaRPr lang="en-US" sz="2400" dirty="0"/>
          </a:p>
          <a:p>
            <a:pPr marL="342900" lvl="0" indent="-342900">
              <a:buFont typeface="Arial" panose="020B0604020202020204" pitchFamily="34" charset="0"/>
              <a:buChar char="•"/>
            </a:pPr>
            <a:r>
              <a:rPr lang="en-US" sz="2400" dirty="0"/>
              <a:t>Sizing hardware and computer resources for Cassandra deployments</a:t>
            </a:r>
          </a:p>
          <a:p>
            <a:pPr marL="342900" lvl="0" indent="-342900">
              <a:buFont typeface="Arial" panose="020B0604020202020204" pitchFamily="34" charset="0"/>
              <a:buChar char="•"/>
            </a:pPr>
            <a:r>
              <a:rPr lang="en-US" sz="2400" dirty="0"/>
              <a:t>Operating system optimizations</a:t>
            </a:r>
          </a:p>
          <a:p>
            <a:pPr marL="342900" lvl="0" indent="-342900">
              <a:buFont typeface="Arial" panose="020B0604020202020204" pitchFamily="34" charset="0"/>
              <a:buChar char="•"/>
            </a:pPr>
            <a:r>
              <a:rPr lang="en-US" sz="2400" dirty="0"/>
              <a:t>Tips and suggestions on orchestration</a:t>
            </a:r>
          </a:p>
          <a:p>
            <a:pPr marL="342900" lvl="0" indent="-342900">
              <a:buFont typeface="Arial" panose="020B0604020202020204" pitchFamily="34" charset="0"/>
              <a:buChar char="•"/>
            </a:pPr>
            <a:r>
              <a:rPr lang="en-US" sz="2400" dirty="0"/>
              <a:t>Configuring the JVM</a:t>
            </a:r>
          </a:p>
          <a:p>
            <a:pPr marL="342900" lvl="0" indent="-342900">
              <a:buFont typeface="Arial" panose="020B0604020202020204" pitchFamily="34" charset="0"/>
              <a:buChar char="•"/>
            </a:pPr>
            <a:r>
              <a:rPr lang="en-US" sz="2400" dirty="0"/>
              <a:t>Configuring Cassandra</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Configuring a Cluster</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5" name="Graphic 4">
            <a:extLst>
              <a:ext uri="{FF2B5EF4-FFF2-40B4-BE49-F238E27FC236}">
                <a16:creationId xmlns:a16="http://schemas.microsoft.com/office/drawing/2014/main" xmlns="" id="{422EEE8D-CFF6-4B58-803C-D0DAD4C2446E}"/>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680960" y="305188"/>
            <a:ext cx="1023287" cy="1023287"/>
          </a:xfrm>
          <a:prstGeom prst="rect">
            <a:avLst/>
          </a:prstGeom>
        </p:spPr>
      </p:pic>
    </p:spTree>
    <p:extLst>
      <p:ext uri="{BB962C8B-B14F-4D97-AF65-F5344CB8AC3E}">
        <p14:creationId xmlns:p14="http://schemas.microsoft.com/office/powerpoint/2010/main" val="283856060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958813"/>
            <a:ext cx="7596822" cy="3736279"/>
          </a:xfrm>
          <a:prstGeom prst="rect">
            <a:avLst/>
          </a:prstGeom>
        </p:spPr>
        <p:txBody>
          <a:bodyPr vert="horz" wrap="square" lIns="0" tIns="12065" rIns="0" bIns="0" rtlCol="0">
            <a:spAutoFit/>
          </a:bodyPr>
          <a:lstStyle/>
          <a:p>
            <a:pPr lvl="0" algn="ctr"/>
            <a:r>
              <a:rPr lang="en-US" sz="2200" b="1" dirty="0">
                <a:solidFill>
                  <a:srgbClr val="ED7D31"/>
                </a:solidFill>
              </a:rPr>
              <a:t>RAM</a:t>
            </a:r>
          </a:p>
          <a:p>
            <a:pPr marL="342900" lvl="0" indent="-342900">
              <a:buFont typeface="Arial" panose="020B0604020202020204" pitchFamily="34" charset="0"/>
              <a:buChar char="•"/>
            </a:pPr>
            <a:r>
              <a:rPr lang="en-US" sz="2200" dirty="0"/>
              <a:t>Cassandra runs on a JVM, and therefore needs to have a sufficient amount of RAM available. </a:t>
            </a:r>
          </a:p>
          <a:p>
            <a:pPr marL="342900" lvl="0" indent="-342900">
              <a:buFont typeface="Arial" panose="020B0604020202020204" pitchFamily="34" charset="0"/>
              <a:buChar char="•"/>
            </a:pPr>
            <a:r>
              <a:rPr lang="en-US" sz="2200" dirty="0"/>
              <a:t>The JVM heap size will be the primary consideration, as most of the memory that Cassandra will use will be on-heap. </a:t>
            </a:r>
          </a:p>
          <a:p>
            <a:pPr marL="342900" lvl="0" indent="-342900">
              <a:buFont typeface="Arial" panose="020B0604020202020204" pitchFamily="34" charset="0"/>
              <a:buChar char="•"/>
            </a:pPr>
            <a:r>
              <a:rPr lang="en-US" sz="2200" dirty="0"/>
              <a:t>The off-heap activity will be largely driven by how much is configured for off-heap </a:t>
            </a:r>
            <a:r>
              <a:rPr lang="en-US" sz="2200" dirty="0" err="1"/>
              <a:t>memtables</a:t>
            </a:r>
            <a:r>
              <a:rPr lang="en-US" sz="2200" dirty="0"/>
              <a:t> (see the following section on configuring Cassandra). </a:t>
            </a:r>
          </a:p>
          <a:p>
            <a:pPr marL="342900" lvl="0" indent="-342900">
              <a:buFont typeface="Arial" panose="020B0604020202020204" pitchFamily="34" charset="0"/>
              <a:buChar char="•"/>
            </a:pPr>
            <a:r>
              <a:rPr lang="en-US" sz="2200" dirty="0"/>
              <a:t>And of course, the operating system needs to have its share of RAM as well.</a:t>
            </a:r>
            <a:endParaRPr kumimoji="0" lang="en-US" sz="22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Evaluating instance requirements</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spTree>
    <p:extLst>
      <p:ext uri="{BB962C8B-B14F-4D97-AF65-F5344CB8AC3E}">
        <p14:creationId xmlns:p14="http://schemas.microsoft.com/office/powerpoint/2010/main" val="3920585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91201"/>
            <a:ext cx="7596822" cy="2966838"/>
          </a:xfrm>
          <a:prstGeom prst="rect">
            <a:avLst/>
          </a:prstGeom>
        </p:spPr>
        <p:txBody>
          <a:bodyPr vert="horz" wrap="square" lIns="0" tIns="12065" rIns="0" bIns="0" rtlCol="0">
            <a:spAutoFit/>
          </a:bodyPr>
          <a:lstStyle/>
          <a:p>
            <a:pPr lvl="0" algn="ctr"/>
            <a:r>
              <a:rPr lang="en-US" sz="2400" b="1" dirty="0">
                <a:solidFill>
                  <a:srgbClr val="ED7D31"/>
                </a:solidFill>
              </a:rPr>
              <a:t>CPU</a:t>
            </a:r>
          </a:p>
          <a:p>
            <a:pPr marL="342900" lvl="0" indent="-342900">
              <a:buFont typeface="Arial" panose="020B0604020202020204" pitchFamily="34" charset="0"/>
              <a:buChar char="•"/>
            </a:pPr>
            <a:endParaRPr lang="en-US" sz="2400" dirty="0"/>
          </a:p>
          <a:p>
            <a:pPr marL="342900" lvl="0" indent="-342900">
              <a:buFont typeface="Arial" panose="020B0604020202020204" pitchFamily="34" charset="0"/>
              <a:buChar char="•"/>
            </a:pPr>
            <a:r>
              <a:rPr lang="en-US" sz="2400" dirty="0"/>
              <a:t>The CPU is still the heart of the instance, and today most have multiple CPU cores. </a:t>
            </a:r>
          </a:p>
          <a:p>
            <a:pPr marL="342900" lvl="0" indent="-342900">
              <a:buFont typeface="Arial" panose="020B0604020202020204" pitchFamily="34" charset="0"/>
              <a:buChar char="•"/>
            </a:pPr>
            <a:endParaRPr lang="en-US" sz="2400" dirty="0"/>
          </a:p>
          <a:p>
            <a:pPr marL="342900" lvl="0" indent="-342900">
              <a:buFont typeface="Arial" panose="020B0604020202020204" pitchFamily="34" charset="0"/>
              <a:buChar char="•"/>
            </a:pPr>
            <a:r>
              <a:rPr lang="en-US" sz="2400" dirty="0"/>
              <a:t>While CPU is not typically a bottleneck with Cassandra, having more available processing power can give a boost to heavy operational workloads. </a:t>
            </a: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Evaluating instance requirements</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5" name="Picture 4">
            <a:extLst>
              <a:ext uri="{FF2B5EF4-FFF2-40B4-BE49-F238E27FC236}">
                <a16:creationId xmlns:a16="http://schemas.microsoft.com/office/drawing/2014/main" xmlns="" id="{3E906713-B6D1-42C1-B719-378A7ECBEA23}"/>
              </a:ext>
            </a:extLst>
          </p:cNvPr>
          <p:cNvPicPr>
            <a:picLocks noChangeAspect="1"/>
          </p:cNvPicPr>
          <p:nvPr/>
        </p:nvPicPr>
        <p:blipFill>
          <a:blip r:embed="rId3"/>
          <a:stretch>
            <a:fillRect/>
          </a:stretch>
        </p:blipFill>
        <p:spPr>
          <a:xfrm>
            <a:off x="7200900" y="36964"/>
            <a:ext cx="2045970" cy="2045970"/>
          </a:xfrm>
          <a:prstGeom prst="rect">
            <a:avLst/>
          </a:prstGeom>
        </p:spPr>
      </p:pic>
      <p:pic>
        <p:nvPicPr>
          <p:cNvPr id="2" name="Picture 1">
            <a:extLst>
              <a:ext uri="{FF2B5EF4-FFF2-40B4-BE49-F238E27FC236}">
                <a16:creationId xmlns:a16="http://schemas.microsoft.com/office/drawing/2014/main" xmlns="" id="{BB8D1424-3F5E-42E9-BB7A-F6663564E1FA}"/>
              </a:ext>
            </a:extLst>
          </p:cNvPr>
          <p:cNvPicPr>
            <a:picLocks noChangeAspect="1"/>
          </p:cNvPicPr>
          <p:nvPr/>
        </p:nvPicPr>
        <p:blipFill rotWithShape="1">
          <a:blip r:embed="rId4"/>
          <a:srcRect l="21891" t="10147" r="16836"/>
          <a:stretch/>
        </p:blipFill>
        <p:spPr>
          <a:xfrm>
            <a:off x="7981634" y="3783330"/>
            <a:ext cx="934323" cy="911762"/>
          </a:xfrm>
          <a:prstGeom prst="rect">
            <a:avLst/>
          </a:prstGeom>
        </p:spPr>
      </p:pic>
    </p:spTree>
    <p:extLst>
      <p:ext uri="{BB962C8B-B14F-4D97-AF65-F5344CB8AC3E}">
        <p14:creationId xmlns:p14="http://schemas.microsoft.com/office/powerpoint/2010/main" val="68977803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928697"/>
            <a:ext cx="7596822" cy="3705502"/>
          </a:xfrm>
          <a:prstGeom prst="rect">
            <a:avLst/>
          </a:prstGeom>
        </p:spPr>
        <p:txBody>
          <a:bodyPr vert="horz" wrap="square" lIns="0" tIns="12065" rIns="0" bIns="0" rtlCol="0">
            <a:spAutoFit/>
          </a:bodyPr>
          <a:lstStyle/>
          <a:p>
            <a:pPr lvl="0" algn="ctr"/>
            <a:r>
              <a:rPr lang="en-US" sz="2000" b="1" dirty="0">
                <a:solidFill>
                  <a:srgbClr val="ED7D31"/>
                </a:solidFill>
              </a:rPr>
              <a:t>Disk</a:t>
            </a:r>
          </a:p>
          <a:p>
            <a:pPr lvl="0" algn="ctr"/>
            <a:endParaRPr lang="en-US" sz="2000" b="1" dirty="0">
              <a:solidFill>
                <a:srgbClr val="ED7D31"/>
              </a:solidFill>
            </a:endParaRPr>
          </a:p>
          <a:p>
            <a:pPr lvl="0"/>
            <a:r>
              <a:rPr lang="en-US" sz="2000" dirty="0"/>
              <a:t>This is the one resource that probably has the most room for variance. Several factors can help to determine the optimal disk size:</a:t>
            </a:r>
          </a:p>
          <a:p>
            <a:pPr marL="342900" lvl="0" indent="-342900">
              <a:buFont typeface="Arial" panose="020B0604020202020204" pitchFamily="34" charset="0"/>
              <a:buChar char="•"/>
            </a:pPr>
            <a:r>
              <a:rPr lang="en-US" sz="2000" dirty="0"/>
              <a:t>Anticipated size of a single copy of the dataset</a:t>
            </a:r>
          </a:p>
          <a:p>
            <a:pPr marL="342900" lvl="0" indent="-342900">
              <a:buFont typeface="Arial" panose="020B0604020202020204" pitchFamily="34" charset="0"/>
              <a:buChar char="•"/>
            </a:pPr>
            <a:r>
              <a:rPr lang="en-US" sz="2000" dirty="0"/>
              <a:t>Replication Factor (RF)</a:t>
            </a:r>
          </a:p>
          <a:p>
            <a:pPr marL="342900" lvl="0" indent="-342900">
              <a:buFont typeface="Arial" panose="020B0604020202020204" pitchFamily="34" charset="0"/>
              <a:buChar char="•"/>
            </a:pPr>
            <a:r>
              <a:rPr lang="en-US" sz="2000" dirty="0"/>
              <a:t>Operational throughput requirements</a:t>
            </a:r>
          </a:p>
          <a:p>
            <a:pPr marL="342900" lvl="0" indent="-342900">
              <a:buFont typeface="Arial" panose="020B0604020202020204" pitchFamily="34" charset="0"/>
              <a:buChar char="•"/>
            </a:pPr>
            <a:r>
              <a:rPr lang="en-US" sz="2000" dirty="0"/>
              <a:t>Cost of cloud volumes (usually per hour)</a:t>
            </a:r>
          </a:p>
          <a:p>
            <a:pPr marL="342900" lvl="0" indent="-342900">
              <a:buFont typeface="Arial" panose="020B0604020202020204" pitchFamily="34" charset="0"/>
              <a:buChar char="•"/>
            </a:pPr>
            <a:r>
              <a:rPr lang="en-US" sz="2000" dirty="0"/>
              <a:t>Compaction strategy used on the larger tables</a:t>
            </a:r>
          </a:p>
          <a:p>
            <a:pPr marL="342900" lvl="0" indent="-342900">
              <a:buFont typeface="Arial" panose="020B0604020202020204" pitchFamily="34" charset="0"/>
              <a:buChar char="•"/>
            </a:pPr>
            <a:r>
              <a:rPr lang="en-US" sz="2000" dirty="0"/>
              <a:t>Whether the size of the dataset will be static, or grow over time</a:t>
            </a:r>
          </a:p>
          <a:p>
            <a:pPr marL="342900" lvl="0" indent="-342900">
              <a:buFont typeface="Arial" panose="020B0604020202020204" pitchFamily="34" charset="0"/>
              <a:buChar char="•"/>
            </a:pPr>
            <a:r>
              <a:rPr lang="en-US" sz="2000" dirty="0"/>
              <a:t>Whether the application team has an archival strategy</a:t>
            </a:r>
            <a:endParaRPr kumimoji="0" lang="en-US" sz="20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Evaluating instance requirements</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5" name="Picture 4">
            <a:extLst>
              <a:ext uri="{FF2B5EF4-FFF2-40B4-BE49-F238E27FC236}">
                <a16:creationId xmlns:a16="http://schemas.microsoft.com/office/drawing/2014/main" xmlns="" id="{B13D1E4C-627D-4566-A39C-378BBC23DD1C}"/>
              </a:ext>
            </a:extLst>
          </p:cNvPr>
          <p:cNvPicPr>
            <a:picLocks noChangeAspect="1"/>
          </p:cNvPicPr>
          <p:nvPr/>
        </p:nvPicPr>
        <p:blipFill>
          <a:blip r:embed="rId3"/>
          <a:stretch>
            <a:fillRect/>
          </a:stretch>
        </p:blipFill>
        <p:spPr>
          <a:xfrm>
            <a:off x="6949440" y="2028825"/>
            <a:ext cx="2045970" cy="2045970"/>
          </a:xfrm>
          <a:prstGeom prst="rect">
            <a:avLst/>
          </a:prstGeom>
        </p:spPr>
      </p:pic>
    </p:spTree>
    <p:extLst>
      <p:ext uri="{BB962C8B-B14F-4D97-AF65-F5344CB8AC3E}">
        <p14:creationId xmlns:p14="http://schemas.microsoft.com/office/powerpoint/2010/main" val="2298135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22</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dirty="0"/>
              <a:t>Cassandra Cluster Manager</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697807"/>
            <a:ext cx="7596822"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To shut down your cluster, go back and send the stop command to each node:</a:t>
            </a:r>
          </a:p>
          <a:p>
            <a:pPr marL="342900" indent="-342900">
              <a:buFont typeface="Arial" panose="020B0604020202020204" pitchFamily="34" charset="0"/>
              <a:buChar char="•"/>
            </a:pPr>
            <a:endParaRPr lang="en-US" sz="2400" dirty="0"/>
          </a:p>
          <a:p>
            <a:r>
              <a:rPr lang="en-US" sz="2400" dirty="0" err="1">
                <a:solidFill>
                  <a:srgbClr val="ED7D31"/>
                </a:solidFill>
              </a:rPr>
              <a:t>ccm</a:t>
            </a:r>
            <a:r>
              <a:rPr lang="en-US" sz="2400" dirty="0">
                <a:solidFill>
                  <a:srgbClr val="ED7D31"/>
                </a:solidFill>
              </a:rPr>
              <a:t> stop node1</a:t>
            </a:r>
          </a:p>
          <a:p>
            <a:r>
              <a:rPr lang="en-US" sz="2400" dirty="0" err="1">
                <a:solidFill>
                  <a:srgbClr val="ED7D31"/>
                </a:solidFill>
              </a:rPr>
              <a:t>ccm</a:t>
            </a:r>
            <a:r>
              <a:rPr lang="en-US" sz="2400" dirty="0">
                <a:solidFill>
                  <a:srgbClr val="ED7D31"/>
                </a:solidFill>
              </a:rPr>
              <a:t> stop node2</a:t>
            </a:r>
          </a:p>
          <a:p>
            <a:r>
              <a:rPr lang="en-US" sz="2400" dirty="0" err="1">
                <a:solidFill>
                  <a:srgbClr val="ED7D31"/>
                </a:solidFill>
              </a:rPr>
              <a:t>ccm</a:t>
            </a:r>
            <a:r>
              <a:rPr lang="en-US" sz="2400" dirty="0">
                <a:solidFill>
                  <a:srgbClr val="ED7D31"/>
                </a:solidFill>
              </a:rPr>
              <a:t> stop node3</a:t>
            </a:r>
          </a:p>
        </p:txBody>
      </p:sp>
      <p:pic>
        <p:nvPicPr>
          <p:cNvPr id="3" name="Picture 2">
            <a:extLst>
              <a:ext uri="{FF2B5EF4-FFF2-40B4-BE49-F238E27FC236}">
                <a16:creationId xmlns:a16="http://schemas.microsoft.com/office/drawing/2014/main" xmlns="" id="{B1D7FEA4-8D7E-4BA4-B79C-CCA8F20681A0}"/>
              </a:ext>
            </a:extLst>
          </p:cNvPr>
          <p:cNvPicPr>
            <a:picLocks noChangeAspect="1"/>
          </p:cNvPicPr>
          <p:nvPr/>
        </p:nvPicPr>
        <p:blipFill>
          <a:blip r:embed="rId3"/>
          <a:stretch>
            <a:fillRect/>
          </a:stretch>
        </p:blipFill>
        <p:spPr>
          <a:xfrm>
            <a:off x="5989320" y="2160807"/>
            <a:ext cx="2903220" cy="2904291"/>
          </a:xfrm>
          <a:prstGeom prst="rect">
            <a:avLst/>
          </a:prstGeom>
        </p:spPr>
      </p:pic>
    </p:spTree>
    <p:extLst>
      <p:ext uri="{BB962C8B-B14F-4D97-AF65-F5344CB8AC3E}">
        <p14:creationId xmlns:p14="http://schemas.microsoft.com/office/powerpoint/2010/main" val="30127447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lvl="0" algn="ctr"/>
            <a:r>
              <a:rPr lang="en-US" sz="2400" b="1" dirty="0">
                <a:solidFill>
                  <a:srgbClr val="ED7D31"/>
                </a:solidFill>
              </a:rPr>
              <a:t>Solid state drives</a:t>
            </a:r>
          </a:p>
          <a:p>
            <a:pPr lvl="0" algn="ctr"/>
            <a:endParaRPr lang="en-US" sz="2400" b="1" dirty="0">
              <a:solidFill>
                <a:srgbClr val="ED7D31"/>
              </a:solidFill>
            </a:endParaRPr>
          </a:p>
          <a:p>
            <a:pPr marL="342900" lvl="0" indent="-342900">
              <a:buFont typeface="Arial" panose="020B0604020202020204" pitchFamily="34" charset="0"/>
              <a:buChar char="•"/>
            </a:pPr>
            <a:r>
              <a:rPr lang="en-US" sz="2400" dirty="0"/>
              <a:t>Disk I/O tends to be the main bottleneck with Cassandra. </a:t>
            </a:r>
          </a:p>
          <a:p>
            <a:pPr marL="342900" lvl="0" indent="-342900">
              <a:buFont typeface="Arial" panose="020B0604020202020204" pitchFamily="34" charset="0"/>
              <a:buChar char="•"/>
            </a:pPr>
            <a:r>
              <a:rPr lang="en-US" sz="2400" dirty="0"/>
              <a:t>Therefore, if money isn't a barrier, you should always use solid state drives (SSDs). </a:t>
            </a:r>
          </a:p>
          <a:p>
            <a:pPr marL="342900" lvl="0" indent="-342900">
              <a:buFont typeface="Arial" panose="020B0604020202020204" pitchFamily="34" charset="0"/>
              <a:buChar char="•"/>
            </a:pPr>
            <a:r>
              <a:rPr lang="en-US" sz="2400" dirty="0"/>
              <a:t>Cassandra has configuration properties that can help to take advantage of the increased read times that SSDs can offer.</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Evaluating instance requirements</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5" name="Picture 4">
            <a:extLst>
              <a:ext uri="{FF2B5EF4-FFF2-40B4-BE49-F238E27FC236}">
                <a16:creationId xmlns:a16="http://schemas.microsoft.com/office/drawing/2014/main" xmlns="" id="{5FD0133A-E5EE-4EFC-B2ED-20247CE2A8EE}"/>
              </a:ext>
            </a:extLst>
          </p:cNvPr>
          <p:cNvPicPr>
            <a:picLocks noChangeAspect="1"/>
          </p:cNvPicPr>
          <p:nvPr/>
        </p:nvPicPr>
        <p:blipFill>
          <a:blip r:embed="rId3"/>
          <a:stretch>
            <a:fillRect/>
          </a:stretch>
        </p:blipFill>
        <p:spPr>
          <a:xfrm>
            <a:off x="7098030" y="120824"/>
            <a:ext cx="2045970" cy="2045970"/>
          </a:xfrm>
          <a:prstGeom prst="rect">
            <a:avLst/>
          </a:prstGeom>
        </p:spPr>
      </p:pic>
      <p:pic>
        <p:nvPicPr>
          <p:cNvPr id="2" name="Picture 1">
            <a:extLst>
              <a:ext uri="{FF2B5EF4-FFF2-40B4-BE49-F238E27FC236}">
                <a16:creationId xmlns:a16="http://schemas.microsoft.com/office/drawing/2014/main" xmlns="" id="{28FFE7F4-AC28-4D2B-8CCA-A1948A33805A}"/>
              </a:ext>
            </a:extLst>
          </p:cNvPr>
          <p:cNvPicPr>
            <a:picLocks noChangeAspect="1"/>
          </p:cNvPicPr>
          <p:nvPr/>
        </p:nvPicPr>
        <p:blipFill>
          <a:blip r:embed="rId4"/>
          <a:stretch>
            <a:fillRect/>
          </a:stretch>
        </p:blipFill>
        <p:spPr>
          <a:xfrm>
            <a:off x="773589" y="928696"/>
            <a:ext cx="1342988" cy="885593"/>
          </a:xfrm>
          <a:prstGeom prst="rect">
            <a:avLst/>
          </a:prstGeom>
        </p:spPr>
      </p:pic>
    </p:spTree>
    <p:extLst>
      <p:ext uri="{BB962C8B-B14F-4D97-AF65-F5344CB8AC3E}">
        <p14:creationId xmlns:p14="http://schemas.microsoft.com/office/powerpoint/2010/main" val="162254661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989590"/>
            <a:ext cx="7596822" cy="3705502"/>
          </a:xfrm>
          <a:prstGeom prst="rect">
            <a:avLst/>
          </a:prstGeom>
        </p:spPr>
        <p:txBody>
          <a:bodyPr vert="horz" wrap="square" lIns="0" tIns="12065" rIns="0" bIns="0" rtlCol="0">
            <a:spAutoFit/>
          </a:bodyPr>
          <a:lstStyle/>
          <a:p>
            <a:pPr lvl="0" algn="ctr"/>
            <a:r>
              <a:rPr lang="en-US" sz="2400" b="1" dirty="0">
                <a:solidFill>
                  <a:srgbClr val="ED7D31"/>
                </a:solidFill>
              </a:rPr>
              <a:t>Firewall considerations</a:t>
            </a:r>
          </a:p>
          <a:p>
            <a:pPr lvl="0"/>
            <a:r>
              <a:rPr lang="en-US" sz="2400" dirty="0"/>
              <a:t>Once the network is properly configured, it is possible that you may have to open firewall rules to allow traffic between Cassandra nodes and clients. Remember that Cassandra requires the following ports to be opened for TCP traffic:</a:t>
            </a:r>
          </a:p>
          <a:p>
            <a:pPr marL="342900" lvl="0" indent="-342900">
              <a:buFont typeface="Arial" panose="020B0604020202020204" pitchFamily="34" charset="0"/>
              <a:buChar char="•"/>
            </a:pPr>
            <a:r>
              <a:rPr lang="en-US" sz="2400" dirty="0"/>
              <a:t>9042 native binary client protocol</a:t>
            </a:r>
          </a:p>
          <a:p>
            <a:pPr marL="342900" lvl="0" indent="-342900">
              <a:buFont typeface="Arial" panose="020B0604020202020204" pitchFamily="34" charset="0"/>
              <a:buChar char="•"/>
            </a:pPr>
            <a:r>
              <a:rPr lang="en-US" sz="2400" dirty="0"/>
              <a:t>7199 JMX</a:t>
            </a:r>
          </a:p>
          <a:p>
            <a:pPr marL="342900" lvl="0" indent="-342900">
              <a:buFont typeface="Arial" panose="020B0604020202020204" pitchFamily="34" charset="0"/>
              <a:buChar char="•"/>
            </a:pPr>
            <a:r>
              <a:rPr lang="en-US" sz="2400" dirty="0"/>
              <a:t>7000 internode communication</a:t>
            </a:r>
          </a:p>
          <a:p>
            <a:pPr marL="342900" lvl="0" indent="-342900">
              <a:buFont typeface="Arial" panose="020B0604020202020204" pitchFamily="34" charset="0"/>
              <a:buChar char="•"/>
            </a:pPr>
            <a:r>
              <a:rPr lang="en-US" sz="2400" dirty="0"/>
              <a:t>7001 internode communication via SSL</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Evaluating instance requirements</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3" name="Picture 2">
            <a:extLst>
              <a:ext uri="{FF2B5EF4-FFF2-40B4-BE49-F238E27FC236}">
                <a16:creationId xmlns:a16="http://schemas.microsoft.com/office/drawing/2014/main" xmlns="" id="{610FA144-C326-40CA-8FB5-FE235C98F286}"/>
              </a:ext>
            </a:extLst>
          </p:cNvPr>
          <p:cNvPicPr>
            <a:picLocks noChangeAspect="1"/>
          </p:cNvPicPr>
          <p:nvPr/>
        </p:nvPicPr>
        <p:blipFill>
          <a:blip r:embed="rId3"/>
          <a:stretch>
            <a:fillRect/>
          </a:stretch>
        </p:blipFill>
        <p:spPr>
          <a:xfrm>
            <a:off x="6876699" y="2688003"/>
            <a:ext cx="2060611" cy="2061372"/>
          </a:xfrm>
          <a:prstGeom prst="rect">
            <a:avLst/>
          </a:prstGeom>
        </p:spPr>
      </p:pic>
    </p:spTree>
    <p:extLst>
      <p:ext uri="{BB962C8B-B14F-4D97-AF65-F5344CB8AC3E}">
        <p14:creationId xmlns:p14="http://schemas.microsoft.com/office/powerpoint/2010/main" val="70906062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lvl="0" algn="ctr"/>
            <a:r>
              <a:rPr lang="en-US" sz="2400" dirty="0">
                <a:solidFill>
                  <a:srgbClr val="ED7D31"/>
                </a:solidFill>
              </a:rPr>
              <a:t>Strategy for many small instances versus few large instances</a:t>
            </a:r>
          </a:p>
          <a:p>
            <a:pPr lvl="0" algn="ctr"/>
            <a:endParaRPr lang="en-US" sz="2400" dirty="0">
              <a:solidFill>
                <a:srgbClr val="ED7D31"/>
              </a:solidFill>
            </a:endParaRPr>
          </a:p>
          <a:p>
            <a:pPr marL="342900" lvl="0" indent="-342900">
              <a:buFont typeface="Arial" panose="020B0604020202020204" pitchFamily="34" charset="0"/>
              <a:buChar char="•"/>
            </a:pPr>
            <a:r>
              <a:rPr lang="en-US" sz="2400" dirty="0"/>
              <a:t>One aspect to consider when planning Cassandra node instances is to take the approach of many, smaller instances versus fewer, larger instances.</a:t>
            </a:r>
          </a:p>
          <a:p>
            <a:pPr marL="342900" lvl="0" indent="-342900">
              <a:buFont typeface="Arial" panose="020B0604020202020204" pitchFamily="34" charset="0"/>
              <a:buChar char="•"/>
            </a:pPr>
            <a:endParaRPr lang="en-US" sz="2400" dirty="0"/>
          </a:p>
          <a:p>
            <a:pPr marL="342900" lvl="0" indent="-342900">
              <a:buFont typeface="Arial" panose="020B0604020202020204" pitchFamily="34" charset="0"/>
              <a:buChar char="•"/>
            </a:pPr>
            <a:r>
              <a:rPr lang="en-US" sz="2400" dirty="0"/>
              <a:t>Each approach has its share of advantages and shortcomings.</a:t>
            </a: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Evaluating instance requirements</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spTree>
    <p:extLst>
      <p:ext uri="{BB962C8B-B14F-4D97-AF65-F5344CB8AC3E}">
        <p14:creationId xmlns:p14="http://schemas.microsoft.com/office/powerpoint/2010/main" val="68982778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2400" dirty="0"/>
              <a:t>Apache Cassandra has a long-standing presence on Linux-based operating systems (OS), and will run just fine on many flavors of Linux (both RHEL and Debian-based), UNIX, and BSD. </a:t>
            </a:r>
          </a:p>
          <a:p>
            <a:pPr marL="342900" lvl="0" indent="-342900">
              <a:buFont typeface="Arial" panose="020B0604020202020204" pitchFamily="34" charset="0"/>
              <a:buChar char="•"/>
            </a:pPr>
            <a:endParaRPr lang="en-US" sz="2400" dirty="0"/>
          </a:p>
          <a:p>
            <a:pPr marL="342900" lvl="0" indent="-342900">
              <a:buFont typeface="Arial" panose="020B0604020202020204" pitchFamily="34" charset="0"/>
              <a:buChar char="•"/>
            </a:pPr>
            <a:r>
              <a:rPr lang="en-US" sz="2400" dirty="0"/>
              <a:t>As of Apache Cassandra 2.2, Windows is now supported as a host operating system.</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Operating system optimizations</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7" name="Picture 6">
            <a:extLst>
              <a:ext uri="{FF2B5EF4-FFF2-40B4-BE49-F238E27FC236}">
                <a16:creationId xmlns:a16="http://schemas.microsoft.com/office/drawing/2014/main" xmlns="" id="{CBF467EC-881A-4A45-A6F6-0A6E08AFBF54}"/>
              </a:ext>
            </a:extLst>
          </p:cNvPr>
          <p:cNvPicPr>
            <a:picLocks noChangeAspect="1"/>
          </p:cNvPicPr>
          <p:nvPr/>
        </p:nvPicPr>
        <p:blipFill>
          <a:blip r:embed="rId3"/>
          <a:stretch>
            <a:fillRect/>
          </a:stretch>
        </p:blipFill>
        <p:spPr>
          <a:xfrm>
            <a:off x="7446036" y="3257549"/>
            <a:ext cx="1491274" cy="1491825"/>
          </a:xfrm>
          <a:prstGeom prst="rect">
            <a:avLst/>
          </a:prstGeom>
        </p:spPr>
      </p:pic>
    </p:spTree>
    <p:extLst>
      <p:ext uri="{BB962C8B-B14F-4D97-AF65-F5344CB8AC3E}">
        <p14:creationId xmlns:p14="http://schemas.microsoft.com/office/powerpoint/2010/main" val="24001493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lvl="0" algn="ctr"/>
            <a:r>
              <a:rPr lang="en-US" sz="2400" b="1" dirty="0">
                <a:solidFill>
                  <a:srgbClr val="ED7D31"/>
                </a:solidFill>
              </a:rPr>
              <a:t>Disable swap</a:t>
            </a:r>
          </a:p>
          <a:p>
            <a:pPr marL="342900" lvl="0" indent="-342900">
              <a:buFont typeface="Arial" panose="020B0604020202020204" pitchFamily="34" charset="0"/>
              <a:buChar char="•"/>
            </a:pPr>
            <a:endParaRPr lang="en-US" sz="2400" dirty="0"/>
          </a:p>
          <a:p>
            <a:pPr marL="342900" lvl="0" indent="-342900">
              <a:buFont typeface="Arial" panose="020B0604020202020204" pitchFamily="34" charset="0"/>
              <a:buChar char="•"/>
            </a:pPr>
            <a:r>
              <a:rPr lang="en-US" sz="2400" dirty="0"/>
              <a:t>Disabling swap is fairly simple, and can be done with this command:</a:t>
            </a:r>
          </a:p>
          <a:p>
            <a:pPr lvl="0"/>
            <a:endParaRPr lang="en-US" sz="2400" dirty="0">
              <a:solidFill>
                <a:srgbClr val="ED7D31"/>
              </a:solidFill>
            </a:endParaRPr>
          </a:p>
          <a:p>
            <a:pPr lvl="0"/>
            <a:r>
              <a:rPr lang="en-US" sz="2400" dirty="0" err="1">
                <a:solidFill>
                  <a:srgbClr val="ED7D31"/>
                </a:solidFill>
              </a:rPr>
              <a:t>sudo</a:t>
            </a:r>
            <a:r>
              <a:rPr lang="en-US" sz="2400" dirty="0">
                <a:solidFill>
                  <a:srgbClr val="ED7D31"/>
                </a:solidFill>
              </a:rPr>
              <a:t> </a:t>
            </a:r>
            <a:r>
              <a:rPr lang="en-US" sz="2400" dirty="0" err="1">
                <a:solidFill>
                  <a:srgbClr val="ED7D31"/>
                </a:solidFill>
              </a:rPr>
              <a:t>swapoff</a:t>
            </a:r>
            <a:r>
              <a:rPr lang="en-US" sz="2400" dirty="0">
                <a:solidFill>
                  <a:srgbClr val="ED7D31"/>
                </a:solidFill>
              </a:rPr>
              <a:t> –all</a:t>
            </a:r>
          </a:p>
          <a:p>
            <a:pPr lvl="0"/>
            <a:endParaRPr lang="en-US" sz="2400" dirty="0">
              <a:solidFill>
                <a:srgbClr val="ED7D31"/>
              </a:solidFill>
            </a:endParaRPr>
          </a:p>
          <a:p>
            <a:pPr marL="342900" lvl="0" indent="-342900">
              <a:buFont typeface="Arial" panose="020B0604020202020204" pitchFamily="34" charset="0"/>
              <a:buChar char="•"/>
            </a:pPr>
            <a:r>
              <a:rPr lang="en-US" sz="2400" dirty="0"/>
              <a:t>Persisting this change after a reboot is done by editing /</a:t>
            </a:r>
            <a:r>
              <a:rPr lang="en-US" sz="2400" dirty="0" err="1"/>
              <a:t>etc</a:t>
            </a:r>
            <a:r>
              <a:rPr lang="en-US" sz="2400" dirty="0"/>
              <a:t>/</a:t>
            </a:r>
            <a:r>
              <a:rPr lang="en-US" sz="2400" dirty="0" err="1"/>
              <a:t>fstab</a:t>
            </a:r>
            <a:r>
              <a:rPr lang="en-US" sz="2400" dirty="0"/>
              <a:t> and removing the swap entries.</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Operating system optimizations</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5" name="Picture 4">
            <a:extLst>
              <a:ext uri="{FF2B5EF4-FFF2-40B4-BE49-F238E27FC236}">
                <a16:creationId xmlns:a16="http://schemas.microsoft.com/office/drawing/2014/main" xmlns="" id="{CC83DBCB-8B1E-4705-8F54-86E9D587E362}"/>
              </a:ext>
            </a:extLst>
          </p:cNvPr>
          <p:cNvPicPr>
            <a:picLocks noChangeAspect="1"/>
          </p:cNvPicPr>
          <p:nvPr/>
        </p:nvPicPr>
        <p:blipFill>
          <a:blip r:embed="rId3"/>
          <a:stretch>
            <a:fillRect/>
          </a:stretch>
        </p:blipFill>
        <p:spPr>
          <a:xfrm>
            <a:off x="6983730" y="2047923"/>
            <a:ext cx="1953580" cy="1954301"/>
          </a:xfrm>
          <a:prstGeom prst="rect">
            <a:avLst/>
          </a:prstGeom>
        </p:spPr>
      </p:pic>
    </p:spTree>
    <p:extLst>
      <p:ext uri="{BB962C8B-B14F-4D97-AF65-F5344CB8AC3E}">
        <p14:creationId xmlns:p14="http://schemas.microsoft.com/office/powerpoint/2010/main" val="279011353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620598" y="928697"/>
            <a:ext cx="7902804" cy="3736279"/>
          </a:xfrm>
          <a:prstGeom prst="rect">
            <a:avLst/>
          </a:prstGeom>
        </p:spPr>
        <p:txBody>
          <a:bodyPr vert="horz" wrap="square" lIns="0" tIns="12065" rIns="0" bIns="0" rtlCol="0">
            <a:spAutoFit/>
          </a:bodyPr>
          <a:lstStyle/>
          <a:p>
            <a:pPr lvl="0" algn="ctr"/>
            <a:r>
              <a:rPr lang="en-US" sz="2200" b="1" dirty="0" err="1">
                <a:solidFill>
                  <a:srgbClr val="ED7D31"/>
                </a:solidFill>
              </a:rPr>
              <a:t>limits.conf</a:t>
            </a:r>
            <a:endParaRPr lang="en-US" sz="2200" b="1" dirty="0">
              <a:solidFill>
                <a:srgbClr val="ED7D31"/>
              </a:solidFill>
            </a:endParaRPr>
          </a:p>
          <a:p>
            <a:pPr lvl="0" algn="ctr"/>
            <a:endParaRPr lang="en-US" sz="2200" dirty="0"/>
          </a:p>
          <a:p>
            <a:pPr marL="342900" lvl="0" indent="-342900">
              <a:buFont typeface="Arial" panose="020B0604020202020204" pitchFamily="34" charset="0"/>
              <a:buChar char="•"/>
            </a:pPr>
            <a:r>
              <a:rPr lang="en-US" sz="2200" dirty="0"/>
              <a:t>It is not recommended to have Cassandra running as the root user. </a:t>
            </a:r>
          </a:p>
          <a:p>
            <a:pPr marL="342900" lvl="0" indent="-342900">
              <a:buFont typeface="Arial" panose="020B0604020202020204" pitchFamily="34" charset="0"/>
              <a:buChar char="•"/>
            </a:pPr>
            <a:r>
              <a:rPr lang="en-US" sz="2200" dirty="0"/>
              <a:t>Part of the deployment process should be to create a </a:t>
            </a:r>
            <a:r>
              <a:rPr lang="en-US" sz="2200" dirty="0" err="1"/>
              <a:t>cassandra</a:t>
            </a:r>
            <a:r>
              <a:rPr lang="en-US" sz="2200" dirty="0"/>
              <a:t> user, which Cassandra should be made to run as. </a:t>
            </a:r>
          </a:p>
          <a:p>
            <a:pPr marL="342900" lvl="0" indent="-342900">
              <a:buFont typeface="Arial" panose="020B0604020202020204" pitchFamily="34" charset="0"/>
              <a:buChar char="•"/>
            </a:pPr>
            <a:r>
              <a:rPr lang="en-US" sz="2200" dirty="0"/>
              <a:t>These entries should be made to the file:</a:t>
            </a:r>
          </a:p>
          <a:p>
            <a:pPr lvl="0"/>
            <a:r>
              <a:rPr lang="en-US" sz="2200" dirty="0" err="1">
                <a:solidFill>
                  <a:srgbClr val="ED7D31"/>
                </a:solidFill>
              </a:rPr>
              <a:t>cassandra</a:t>
            </a:r>
            <a:r>
              <a:rPr lang="en-US" sz="2200" dirty="0">
                <a:solidFill>
                  <a:srgbClr val="ED7D31"/>
                </a:solidFill>
              </a:rPr>
              <a:t> - </a:t>
            </a:r>
            <a:r>
              <a:rPr lang="en-US" sz="2200" dirty="0" err="1">
                <a:solidFill>
                  <a:srgbClr val="ED7D31"/>
                </a:solidFill>
              </a:rPr>
              <a:t>memlock</a:t>
            </a:r>
            <a:r>
              <a:rPr lang="en-US" sz="2200" dirty="0">
                <a:solidFill>
                  <a:srgbClr val="ED7D31"/>
                </a:solidFill>
              </a:rPr>
              <a:t> unlimited</a:t>
            </a:r>
          </a:p>
          <a:p>
            <a:pPr lvl="0"/>
            <a:r>
              <a:rPr lang="en-US" sz="2200" dirty="0" err="1">
                <a:solidFill>
                  <a:srgbClr val="ED7D31"/>
                </a:solidFill>
              </a:rPr>
              <a:t>cassandra</a:t>
            </a:r>
            <a:r>
              <a:rPr lang="en-US" sz="2200" dirty="0">
                <a:solidFill>
                  <a:srgbClr val="ED7D31"/>
                </a:solidFill>
              </a:rPr>
              <a:t> - </a:t>
            </a:r>
            <a:r>
              <a:rPr lang="en-US" sz="2200" dirty="0" err="1">
                <a:solidFill>
                  <a:srgbClr val="ED7D31"/>
                </a:solidFill>
              </a:rPr>
              <a:t>nofile</a:t>
            </a:r>
            <a:r>
              <a:rPr lang="en-US" sz="2200" dirty="0">
                <a:solidFill>
                  <a:srgbClr val="ED7D31"/>
                </a:solidFill>
              </a:rPr>
              <a:t> 100000</a:t>
            </a:r>
          </a:p>
          <a:p>
            <a:pPr lvl="0"/>
            <a:r>
              <a:rPr lang="en-US" sz="2200" dirty="0" err="1">
                <a:solidFill>
                  <a:srgbClr val="ED7D31"/>
                </a:solidFill>
              </a:rPr>
              <a:t>cassandra</a:t>
            </a:r>
            <a:r>
              <a:rPr lang="en-US" sz="2200" dirty="0">
                <a:solidFill>
                  <a:srgbClr val="ED7D31"/>
                </a:solidFill>
              </a:rPr>
              <a:t> - </a:t>
            </a:r>
            <a:r>
              <a:rPr lang="en-US" sz="2200" dirty="0" err="1">
                <a:solidFill>
                  <a:srgbClr val="ED7D31"/>
                </a:solidFill>
              </a:rPr>
              <a:t>nproc</a:t>
            </a:r>
            <a:r>
              <a:rPr lang="en-US" sz="2200" dirty="0">
                <a:solidFill>
                  <a:srgbClr val="ED7D31"/>
                </a:solidFill>
              </a:rPr>
              <a:t> 32768</a:t>
            </a:r>
          </a:p>
          <a:p>
            <a:pPr lvl="0"/>
            <a:r>
              <a:rPr lang="en-US" sz="2200" dirty="0" err="1">
                <a:solidFill>
                  <a:srgbClr val="ED7D31"/>
                </a:solidFill>
              </a:rPr>
              <a:t>cassandra</a:t>
            </a:r>
            <a:r>
              <a:rPr lang="en-US" sz="2200" dirty="0">
                <a:solidFill>
                  <a:srgbClr val="ED7D31"/>
                </a:solidFill>
              </a:rPr>
              <a:t> - as unlimited</a:t>
            </a:r>
            <a:endParaRPr kumimoji="0" lang="en-US" sz="22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Operating system optimizations</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3" name="Picture 2">
            <a:extLst>
              <a:ext uri="{FF2B5EF4-FFF2-40B4-BE49-F238E27FC236}">
                <a16:creationId xmlns:a16="http://schemas.microsoft.com/office/drawing/2014/main" xmlns="" id="{5C3B51F7-5534-49CE-B5D4-D4D46FD2603F}"/>
              </a:ext>
            </a:extLst>
          </p:cNvPr>
          <p:cNvPicPr>
            <a:picLocks noChangeAspect="1"/>
          </p:cNvPicPr>
          <p:nvPr/>
        </p:nvPicPr>
        <p:blipFill>
          <a:blip r:embed="rId3"/>
          <a:stretch>
            <a:fillRect/>
          </a:stretch>
        </p:blipFill>
        <p:spPr>
          <a:xfrm>
            <a:off x="6878089" y="3034114"/>
            <a:ext cx="1645313" cy="1645920"/>
          </a:xfrm>
          <a:prstGeom prst="rect">
            <a:avLst/>
          </a:prstGeom>
        </p:spPr>
      </p:pic>
    </p:spTree>
    <p:extLst>
      <p:ext uri="{BB962C8B-B14F-4D97-AF65-F5344CB8AC3E}">
        <p14:creationId xmlns:p14="http://schemas.microsoft.com/office/powerpoint/2010/main" val="367872213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049869"/>
            <a:ext cx="7596822" cy="3336170"/>
          </a:xfrm>
          <a:prstGeom prst="rect">
            <a:avLst/>
          </a:prstGeom>
        </p:spPr>
        <p:txBody>
          <a:bodyPr vert="horz" wrap="square" lIns="0" tIns="12065" rIns="0" bIns="0" rtlCol="0">
            <a:spAutoFit/>
          </a:bodyPr>
          <a:lstStyle/>
          <a:p>
            <a:pPr lvl="0" algn="ctr"/>
            <a:r>
              <a:rPr lang="en-US" sz="2400" b="1" dirty="0" err="1">
                <a:solidFill>
                  <a:srgbClr val="ED7D31"/>
                </a:solidFill>
              </a:rPr>
              <a:t>sysctl.conf</a:t>
            </a:r>
            <a:endParaRPr lang="en-US" sz="2400" b="1" dirty="0">
              <a:solidFill>
                <a:srgbClr val="ED7D31"/>
              </a:solidFill>
            </a:endParaRPr>
          </a:p>
          <a:p>
            <a:pPr lvl="0" algn="ctr"/>
            <a:endParaRPr lang="en-US" sz="2400" b="1" dirty="0">
              <a:solidFill>
                <a:srgbClr val="ED7D31"/>
              </a:solidFill>
            </a:endParaRPr>
          </a:p>
          <a:p>
            <a:pPr marL="342900" lvl="0" indent="-342900">
              <a:buFont typeface="Arial" panose="020B0604020202020204" pitchFamily="34" charset="0"/>
              <a:buChar char="•"/>
            </a:pPr>
            <a:r>
              <a:rPr lang="en-US" sz="2400" dirty="0"/>
              <a:t>The following adjustments to /</a:t>
            </a:r>
            <a:r>
              <a:rPr lang="en-US" sz="2400" dirty="0" err="1"/>
              <a:t>etc</a:t>
            </a:r>
            <a:r>
              <a:rPr lang="en-US" sz="2400" dirty="0"/>
              <a:t>/</a:t>
            </a:r>
            <a:r>
              <a:rPr lang="en-US" sz="2400" dirty="0" err="1"/>
              <a:t>sysctl.conf</a:t>
            </a:r>
            <a:r>
              <a:rPr lang="en-US" sz="2400" dirty="0"/>
              <a:t> are recommended. </a:t>
            </a:r>
          </a:p>
          <a:p>
            <a:pPr marL="342900" lvl="0" indent="-342900">
              <a:buFont typeface="Arial" panose="020B0604020202020204" pitchFamily="34" charset="0"/>
              <a:buChar char="•"/>
            </a:pPr>
            <a:r>
              <a:rPr lang="en-US" sz="2400" dirty="0"/>
              <a:t>For starters, the default kernel value on max map counts will be too low, so adjust that to the following value:</a:t>
            </a:r>
          </a:p>
          <a:p>
            <a:pPr marL="342900" lvl="0" indent="-342900">
              <a:buFont typeface="Arial" panose="020B0604020202020204" pitchFamily="34" charset="0"/>
              <a:buChar char="•"/>
            </a:pPr>
            <a:endParaRPr lang="en-US" sz="2400" dirty="0"/>
          </a:p>
          <a:p>
            <a:pPr lvl="0"/>
            <a:r>
              <a:rPr lang="en-US" sz="2400" dirty="0" err="1">
                <a:solidFill>
                  <a:srgbClr val="ED7D31"/>
                </a:solidFill>
              </a:rPr>
              <a:t>vm.max_map_count</a:t>
            </a:r>
            <a:r>
              <a:rPr lang="en-US" sz="2400" dirty="0">
                <a:solidFill>
                  <a:srgbClr val="ED7D31"/>
                </a:solidFill>
              </a:rPr>
              <a:t> = 1048575</a:t>
            </a:r>
            <a:endParaRPr kumimoji="0" lang="en-US" sz="24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Operating system optimizations</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5" name="Picture 4">
            <a:extLst>
              <a:ext uri="{FF2B5EF4-FFF2-40B4-BE49-F238E27FC236}">
                <a16:creationId xmlns:a16="http://schemas.microsoft.com/office/drawing/2014/main" xmlns="" id="{5FAD9F72-D8A3-499F-B755-634F64F67A3B}"/>
              </a:ext>
            </a:extLst>
          </p:cNvPr>
          <p:cNvPicPr>
            <a:picLocks noChangeAspect="1"/>
          </p:cNvPicPr>
          <p:nvPr/>
        </p:nvPicPr>
        <p:blipFill>
          <a:blip r:embed="rId3"/>
          <a:stretch>
            <a:fillRect/>
          </a:stretch>
        </p:blipFill>
        <p:spPr>
          <a:xfrm>
            <a:off x="6878089" y="3034114"/>
            <a:ext cx="1645313" cy="1645920"/>
          </a:xfrm>
          <a:prstGeom prst="rect">
            <a:avLst/>
          </a:prstGeom>
        </p:spPr>
      </p:pic>
    </p:spTree>
    <p:extLst>
      <p:ext uri="{BB962C8B-B14F-4D97-AF65-F5344CB8AC3E}">
        <p14:creationId xmlns:p14="http://schemas.microsoft.com/office/powerpoint/2010/main" val="136180998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2400" dirty="0"/>
              <a:t>These keep connections between nodes, data centers, and client apps from being forcibly disconnected:</a:t>
            </a:r>
          </a:p>
          <a:p>
            <a:pPr marL="342900" lvl="0" indent="-342900">
              <a:buFont typeface="Arial" panose="020B0604020202020204" pitchFamily="34" charset="0"/>
              <a:buChar char="•"/>
            </a:pPr>
            <a:endParaRPr lang="en-US" sz="2400" dirty="0"/>
          </a:p>
          <a:p>
            <a:pPr lvl="0"/>
            <a:r>
              <a:rPr lang="en-US" sz="2400" dirty="0">
                <a:solidFill>
                  <a:srgbClr val="ED7D31"/>
                </a:solidFill>
              </a:rPr>
              <a:t>net.ipv4.tcp_keepalive_time=60</a:t>
            </a:r>
          </a:p>
          <a:p>
            <a:pPr lvl="0"/>
            <a:r>
              <a:rPr lang="en-US" sz="2400" dirty="0">
                <a:solidFill>
                  <a:srgbClr val="ED7D31"/>
                </a:solidFill>
              </a:rPr>
              <a:t>net.ipv4.tcp_keepalive_probes=3</a:t>
            </a:r>
          </a:p>
          <a:p>
            <a:pPr lvl="0"/>
            <a:r>
              <a:rPr lang="en-US" sz="2400" dirty="0">
                <a:solidFill>
                  <a:srgbClr val="ED7D31"/>
                </a:solidFill>
              </a:rPr>
              <a:t>net.ipv4.tcp_keepalive_intvl=10</a:t>
            </a:r>
            <a:endParaRPr kumimoji="0" lang="en-US" sz="24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Operating system optimizations</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5" name="Picture 4">
            <a:extLst>
              <a:ext uri="{FF2B5EF4-FFF2-40B4-BE49-F238E27FC236}">
                <a16:creationId xmlns:a16="http://schemas.microsoft.com/office/drawing/2014/main" xmlns="" id="{4E94D58E-3162-468B-BDF5-E7DD002D340A}"/>
              </a:ext>
            </a:extLst>
          </p:cNvPr>
          <p:cNvPicPr>
            <a:picLocks noChangeAspect="1"/>
          </p:cNvPicPr>
          <p:nvPr/>
        </p:nvPicPr>
        <p:blipFill>
          <a:blip r:embed="rId3"/>
          <a:stretch>
            <a:fillRect/>
          </a:stretch>
        </p:blipFill>
        <p:spPr>
          <a:xfrm>
            <a:off x="5955031" y="2110714"/>
            <a:ext cx="2568372" cy="2569320"/>
          </a:xfrm>
          <a:prstGeom prst="rect">
            <a:avLst/>
          </a:prstGeom>
        </p:spPr>
      </p:pic>
    </p:spTree>
    <p:extLst>
      <p:ext uri="{BB962C8B-B14F-4D97-AF65-F5344CB8AC3E}">
        <p14:creationId xmlns:p14="http://schemas.microsoft.com/office/powerpoint/2010/main" val="111893308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876459" y="958813"/>
            <a:ext cx="7596822" cy="3736279"/>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2200" dirty="0"/>
              <a:t>Additionally, adjusting the following settings allows the instance to be better equipped to handle the multitude of concurrent connections required by Cassandra (DataStax, 2018):</a:t>
            </a:r>
          </a:p>
          <a:p>
            <a:pPr lvl="0"/>
            <a:r>
              <a:rPr lang="en-US" sz="2200" dirty="0" err="1">
                <a:solidFill>
                  <a:srgbClr val="ED7D31"/>
                </a:solidFill>
              </a:rPr>
              <a:t>net.core.rmem_max</a:t>
            </a:r>
            <a:r>
              <a:rPr lang="en-US" sz="2200" dirty="0">
                <a:solidFill>
                  <a:srgbClr val="ED7D31"/>
                </a:solidFill>
              </a:rPr>
              <a:t>=16777216</a:t>
            </a:r>
          </a:p>
          <a:p>
            <a:pPr lvl="0"/>
            <a:r>
              <a:rPr lang="en-US" sz="2200" dirty="0" err="1">
                <a:solidFill>
                  <a:srgbClr val="ED7D31"/>
                </a:solidFill>
              </a:rPr>
              <a:t>net.core.wmem_max</a:t>
            </a:r>
            <a:r>
              <a:rPr lang="en-US" sz="2200" dirty="0">
                <a:solidFill>
                  <a:srgbClr val="ED7D31"/>
                </a:solidFill>
              </a:rPr>
              <a:t>=16777216</a:t>
            </a:r>
          </a:p>
          <a:p>
            <a:pPr lvl="0"/>
            <a:r>
              <a:rPr lang="en-US" sz="2200" dirty="0" err="1">
                <a:solidFill>
                  <a:srgbClr val="ED7D31"/>
                </a:solidFill>
              </a:rPr>
              <a:t>net.core.rmem_default</a:t>
            </a:r>
            <a:r>
              <a:rPr lang="en-US" sz="2200" dirty="0">
                <a:solidFill>
                  <a:srgbClr val="ED7D31"/>
                </a:solidFill>
              </a:rPr>
              <a:t>= 6777216</a:t>
            </a:r>
          </a:p>
          <a:p>
            <a:pPr lvl="0"/>
            <a:r>
              <a:rPr lang="en-US" sz="2200" dirty="0" err="1">
                <a:solidFill>
                  <a:srgbClr val="ED7D31"/>
                </a:solidFill>
              </a:rPr>
              <a:t>net.core.wmem_default</a:t>
            </a:r>
            <a:r>
              <a:rPr lang="en-US" sz="2200" dirty="0">
                <a:solidFill>
                  <a:srgbClr val="ED7D31"/>
                </a:solidFill>
              </a:rPr>
              <a:t>=16777216</a:t>
            </a:r>
          </a:p>
          <a:p>
            <a:pPr lvl="0"/>
            <a:r>
              <a:rPr lang="en-US" sz="2200" dirty="0" err="1">
                <a:solidFill>
                  <a:srgbClr val="ED7D31"/>
                </a:solidFill>
              </a:rPr>
              <a:t>net.core.optmem_max</a:t>
            </a:r>
            <a:r>
              <a:rPr lang="en-US" sz="2200" dirty="0">
                <a:solidFill>
                  <a:srgbClr val="ED7D31"/>
                </a:solidFill>
              </a:rPr>
              <a:t>=40960</a:t>
            </a:r>
          </a:p>
          <a:p>
            <a:pPr lvl="0"/>
            <a:r>
              <a:rPr lang="en-US" sz="2200" dirty="0">
                <a:solidFill>
                  <a:srgbClr val="ED7D31"/>
                </a:solidFill>
              </a:rPr>
              <a:t>net.ipv4.tcp_rmem=4096 87380 16777216</a:t>
            </a:r>
          </a:p>
          <a:p>
            <a:pPr lvl="0"/>
            <a:r>
              <a:rPr lang="en-US" sz="2200" dirty="0">
                <a:solidFill>
                  <a:srgbClr val="ED7D31"/>
                </a:solidFill>
              </a:rPr>
              <a:t>net.ipv4.tcp_wmem= 096 65536 16777216</a:t>
            </a:r>
            <a:endParaRPr kumimoji="0" lang="en-US" sz="22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Operating system optimizations</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5" name="Picture 4">
            <a:extLst>
              <a:ext uri="{FF2B5EF4-FFF2-40B4-BE49-F238E27FC236}">
                <a16:creationId xmlns:a16="http://schemas.microsoft.com/office/drawing/2014/main" xmlns="" id="{2F5391C1-E796-49A1-818C-44390D38C664}"/>
              </a:ext>
            </a:extLst>
          </p:cNvPr>
          <p:cNvPicPr>
            <a:picLocks noChangeAspect="1"/>
          </p:cNvPicPr>
          <p:nvPr/>
        </p:nvPicPr>
        <p:blipFill>
          <a:blip r:embed="rId3"/>
          <a:stretch>
            <a:fillRect/>
          </a:stretch>
        </p:blipFill>
        <p:spPr>
          <a:xfrm>
            <a:off x="6389371" y="2423062"/>
            <a:ext cx="2271192" cy="2272030"/>
          </a:xfrm>
          <a:prstGeom prst="rect">
            <a:avLst/>
          </a:prstGeom>
        </p:spPr>
      </p:pic>
    </p:spTree>
    <p:extLst>
      <p:ext uri="{BB962C8B-B14F-4D97-AF65-F5344CB8AC3E}">
        <p14:creationId xmlns:p14="http://schemas.microsoft.com/office/powerpoint/2010/main" val="215110093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844374"/>
            <a:ext cx="7596822" cy="1489510"/>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2400" dirty="0"/>
              <a:t>Restart the instance to make sure these changes are active, or execute the following command:</a:t>
            </a:r>
          </a:p>
          <a:p>
            <a:pPr marL="342900" lvl="0" indent="-342900">
              <a:buFont typeface="Arial" panose="020B0604020202020204" pitchFamily="34" charset="0"/>
              <a:buChar char="•"/>
            </a:pPr>
            <a:endParaRPr lang="en-US" sz="2400" dirty="0"/>
          </a:p>
          <a:p>
            <a:pPr lvl="0"/>
            <a:r>
              <a:rPr lang="en-US" sz="2400" dirty="0" err="1">
                <a:solidFill>
                  <a:srgbClr val="ED7D31"/>
                </a:solidFill>
              </a:rPr>
              <a:t>sudo</a:t>
            </a:r>
            <a:r>
              <a:rPr lang="en-US" sz="2400" dirty="0">
                <a:solidFill>
                  <a:srgbClr val="ED7D31"/>
                </a:solidFill>
              </a:rPr>
              <a:t> </a:t>
            </a:r>
            <a:r>
              <a:rPr lang="en-US" sz="2400" dirty="0" err="1">
                <a:solidFill>
                  <a:srgbClr val="ED7D31"/>
                </a:solidFill>
              </a:rPr>
              <a:t>sysctl</a:t>
            </a:r>
            <a:r>
              <a:rPr lang="en-US" sz="2400" dirty="0">
                <a:solidFill>
                  <a:srgbClr val="ED7D31"/>
                </a:solidFill>
              </a:rPr>
              <a:t> -p</a:t>
            </a:r>
            <a:endParaRPr kumimoji="0" lang="en-US" sz="24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Operating system optimizations</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5" name="Picture 4">
            <a:extLst>
              <a:ext uri="{FF2B5EF4-FFF2-40B4-BE49-F238E27FC236}">
                <a16:creationId xmlns:a16="http://schemas.microsoft.com/office/drawing/2014/main" xmlns="" id="{55CAED2F-477C-49EA-82DB-30C153B07D0B}"/>
              </a:ext>
            </a:extLst>
          </p:cNvPr>
          <p:cNvPicPr>
            <a:picLocks noChangeAspect="1"/>
          </p:cNvPicPr>
          <p:nvPr/>
        </p:nvPicPr>
        <p:blipFill>
          <a:blip r:embed="rId3"/>
          <a:stretch>
            <a:fillRect/>
          </a:stretch>
        </p:blipFill>
        <p:spPr>
          <a:xfrm>
            <a:off x="6263641" y="2589129"/>
            <a:ext cx="2259762" cy="2260596"/>
          </a:xfrm>
          <a:prstGeom prst="rect">
            <a:avLst/>
          </a:prstGeom>
        </p:spPr>
      </p:pic>
    </p:spTree>
    <p:extLst>
      <p:ext uri="{BB962C8B-B14F-4D97-AF65-F5344CB8AC3E}">
        <p14:creationId xmlns:p14="http://schemas.microsoft.com/office/powerpoint/2010/main" val="40644443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dirty="0"/>
              <a:t>Using Cassandra with </a:t>
            </a:r>
            <a:r>
              <a:rPr lang="en-US" sz="3600" dirty="0" err="1"/>
              <a:t>cqlsh</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610200" y="1036088"/>
            <a:ext cx="7596822" cy="3551613"/>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000" dirty="0"/>
              <a:t>To start working with Cassandra, let's start the Cassandra Query Language (CQL) shell . </a:t>
            </a:r>
          </a:p>
          <a:p>
            <a:pPr marL="342900" indent="-342900">
              <a:buFont typeface="Arial" panose="020B0604020202020204" pitchFamily="34" charset="0"/>
              <a:buChar char="•"/>
            </a:pPr>
            <a:r>
              <a:rPr lang="en-US" sz="2000" dirty="0"/>
              <a:t>The shell interface will allow us to execute CQL commands to define, query, and modify our data. </a:t>
            </a:r>
          </a:p>
          <a:p>
            <a:pPr marL="342900" indent="-342900">
              <a:buFont typeface="Arial" panose="020B0604020202020204" pitchFamily="34" charset="0"/>
              <a:buChar char="•"/>
            </a:pPr>
            <a:r>
              <a:rPr lang="en-US" sz="2000" dirty="0"/>
              <a:t>As this is a new cluster and we have turned on authentication and authorization, we will use the default cassandra and cassandra username and password, as follows:</a:t>
            </a:r>
          </a:p>
          <a:p>
            <a:r>
              <a:rPr lang="en-US" sz="1800" dirty="0">
                <a:solidFill>
                  <a:srgbClr val="ED7D31"/>
                </a:solidFill>
              </a:rPr>
              <a:t>bin/</a:t>
            </a:r>
            <a:r>
              <a:rPr lang="en-US" sz="1800" dirty="0" err="1">
                <a:solidFill>
                  <a:srgbClr val="ED7D31"/>
                </a:solidFill>
              </a:rPr>
              <a:t>cqlsh</a:t>
            </a:r>
            <a:r>
              <a:rPr lang="en-US" sz="1800" dirty="0">
                <a:solidFill>
                  <a:srgbClr val="ED7D31"/>
                </a:solidFill>
              </a:rPr>
              <a:t> 192.168.0.101 -u cassandra -p cassandra</a:t>
            </a:r>
          </a:p>
          <a:p>
            <a:r>
              <a:rPr lang="en-US" sz="1800" dirty="0">
                <a:solidFill>
                  <a:srgbClr val="ED7D31"/>
                </a:solidFill>
              </a:rPr>
              <a:t>Connected to </a:t>
            </a:r>
            <a:r>
              <a:rPr lang="en-US" sz="1800" dirty="0" err="1">
                <a:solidFill>
                  <a:srgbClr val="ED7D31"/>
                </a:solidFill>
              </a:rPr>
              <a:t>PermanentWaves</a:t>
            </a:r>
            <a:r>
              <a:rPr lang="en-US" sz="1800" dirty="0">
                <a:solidFill>
                  <a:srgbClr val="ED7D31"/>
                </a:solidFill>
              </a:rPr>
              <a:t> at 192.168.0.101:9042.</a:t>
            </a:r>
          </a:p>
          <a:p>
            <a:r>
              <a:rPr lang="en-US" sz="1800" dirty="0">
                <a:solidFill>
                  <a:srgbClr val="ED7D31"/>
                </a:solidFill>
              </a:rPr>
              <a:t>[</a:t>
            </a:r>
            <a:r>
              <a:rPr lang="en-US" sz="1800" dirty="0" err="1">
                <a:solidFill>
                  <a:srgbClr val="ED7D31"/>
                </a:solidFill>
              </a:rPr>
              <a:t>cqlsh</a:t>
            </a:r>
            <a:r>
              <a:rPr lang="en-US" sz="1800" dirty="0">
                <a:solidFill>
                  <a:srgbClr val="ED7D31"/>
                </a:solidFill>
              </a:rPr>
              <a:t> 5.0.1 | Cassandra 3.11.2 | CQL spec 3.4.4 | Native protocol v4]</a:t>
            </a:r>
          </a:p>
          <a:p>
            <a:r>
              <a:rPr lang="en-US" sz="1800" dirty="0">
                <a:solidFill>
                  <a:srgbClr val="ED7D31"/>
                </a:solidFill>
              </a:rPr>
              <a:t>Use HELP for help.</a:t>
            </a:r>
          </a:p>
          <a:p>
            <a:r>
              <a:rPr lang="en-US" sz="1800" dirty="0" err="1">
                <a:solidFill>
                  <a:srgbClr val="ED7D31"/>
                </a:solidFill>
              </a:rPr>
              <a:t>cassandra@cqlsh</a:t>
            </a:r>
            <a:r>
              <a:rPr lang="en-US" sz="1800" dirty="0">
                <a:solidFill>
                  <a:srgbClr val="ED7D31"/>
                </a:solidFill>
              </a:rPr>
              <a:t>&gt;</a:t>
            </a:r>
          </a:p>
        </p:txBody>
      </p:sp>
      <p:pic>
        <p:nvPicPr>
          <p:cNvPr id="6" name="Picture 5">
            <a:extLst>
              <a:ext uri="{FF2B5EF4-FFF2-40B4-BE49-F238E27FC236}">
                <a16:creationId xmlns:a16="http://schemas.microsoft.com/office/drawing/2014/main" xmlns="" id="{6AB1E935-3533-47B9-8EF1-824368C43FCB}"/>
              </a:ext>
            </a:extLst>
          </p:cNvPr>
          <p:cNvPicPr>
            <a:picLocks noChangeAspect="1"/>
          </p:cNvPicPr>
          <p:nvPr/>
        </p:nvPicPr>
        <p:blipFill>
          <a:blip r:embed="rId3"/>
          <a:stretch>
            <a:fillRect/>
          </a:stretch>
        </p:blipFill>
        <p:spPr>
          <a:xfrm>
            <a:off x="7589802" y="2607046"/>
            <a:ext cx="1234440" cy="1234895"/>
          </a:xfrm>
          <a:prstGeom prst="rect">
            <a:avLst/>
          </a:prstGeom>
        </p:spPr>
      </p:pic>
    </p:spTree>
    <p:extLst>
      <p:ext uri="{BB962C8B-B14F-4D97-AF65-F5344CB8AC3E}">
        <p14:creationId xmlns:p14="http://schemas.microsoft.com/office/powerpoint/2010/main" val="260431691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230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Operating system optimizations</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2" name="Picture 1">
            <a:extLst>
              <a:ext uri="{FF2B5EF4-FFF2-40B4-BE49-F238E27FC236}">
                <a16:creationId xmlns:a16="http://schemas.microsoft.com/office/drawing/2014/main" xmlns="" id="{973E3206-F677-47C5-8984-FB01E26C6D4E}"/>
              </a:ext>
            </a:extLst>
          </p:cNvPr>
          <p:cNvPicPr>
            <a:picLocks noChangeAspect="1"/>
          </p:cNvPicPr>
          <p:nvPr/>
        </p:nvPicPr>
        <p:blipFill>
          <a:blip r:embed="rId3"/>
          <a:stretch>
            <a:fillRect/>
          </a:stretch>
        </p:blipFill>
        <p:spPr>
          <a:xfrm>
            <a:off x="1998974" y="1170400"/>
            <a:ext cx="5146051" cy="3524692"/>
          </a:xfrm>
          <a:prstGeom prst="rect">
            <a:avLst/>
          </a:prstGeom>
        </p:spPr>
      </p:pic>
    </p:spTree>
    <p:extLst>
      <p:ext uri="{BB962C8B-B14F-4D97-AF65-F5344CB8AC3E}">
        <p14:creationId xmlns:p14="http://schemas.microsoft.com/office/powerpoint/2010/main" val="289956781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231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2400" dirty="0"/>
              <a:t>Let's say I run the following CQL to create a simple table:</a:t>
            </a:r>
          </a:p>
          <a:p>
            <a:pPr marL="342900" lvl="0" indent="-342900">
              <a:buFont typeface="Arial" panose="020B0604020202020204" pitchFamily="34" charset="0"/>
              <a:buChar char="•"/>
            </a:pPr>
            <a:endParaRPr lang="en-US" sz="2400" dirty="0"/>
          </a:p>
          <a:p>
            <a:pPr lvl="0"/>
            <a:r>
              <a:rPr lang="en-US" sz="2400" dirty="0" err="1">
                <a:solidFill>
                  <a:srgbClr val="ED7D31"/>
                </a:solidFill>
              </a:rPr>
              <a:t>cassdba@cqlsh:packt</a:t>
            </a:r>
            <a:r>
              <a:rPr lang="en-US" sz="2400" dirty="0">
                <a:solidFill>
                  <a:srgbClr val="ED7D31"/>
                </a:solidFill>
              </a:rPr>
              <a:t>&gt; CREATE TABLE </a:t>
            </a:r>
            <a:r>
              <a:rPr lang="en-US" sz="2400" dirty="0" err="1">
                <a:solidFill>
                  <a:srgbClr val="ED7D31"/>
                </a:solidFill>
              </a:rPr>
              <a:t>keyvalue</a:t>
            </a:r>
            <a:r>
              <a:rPr lang="en-US" sz="2400" dirty="0">
                <a:solidFill>
                  <a:srgbClr val="ED7D31"/>
                </a:solidFill>
              </a:rPr>
              <a:t> (key TEXT PRIMARY KEY, value TEXT);</a:t>
            </a:r>
          </a:p>
          <a:p>
            <a:pPr lvl="0"/>
            <a:r>
              <a:rPr lang="en-US" sz="2400" dirty="0" err="1">
                <a:solidFill>
                  <a:srgbClr val="ED7D31"/>
                </a:solidFill>
              </a:rPr>
              <a:t>cassdba@cqlsh:packt</a:t>
            </a:r>
            <a:r>
              <a:rPr lang="en-US" sz="2400" dirty="0">
                <a:solidFill>
                  <a:srgbClr val="ED7D31"/>
                </a:solidFill>
              </a:rPr>
              <a:t>&gt; INSERT INTO </a:t>
            </a:r>
            <a:r>
              <a:rPr lang="en-US" sz="2400" dirty="0" err="1">
                <a:solidFill>
                  <a:srgbClr val="ED7D31"/>
                </a:solidFill>
              </a:rPr>
              <a:t>keyvalue</a:t>
            </a:r>
            <a:r>
              <a:rPr lang="en-US" sz="2400" dirty="0">
                <a:solidFill>
                  <a:srgbClr val="ED7D31"/>
                </a:solidFill>
              </a:rPr>
              <a:t>(</a:t>
            </a:r>
            <a:r>
              <a:rPr lang="en-US" sz="2400" dirty="0" err="1">
                <a:solidFill>
                  <a:srgbClr val="ED7D31"/>
                </a:solidFill>
              </a:rPr>
              <a:t>key,value</a:t>
            </a:r>
            <a:r>
              <a:rPr lang="en-US" sz="2400" dirty="0">
                <a:solidFill>
                  <a:srgbClr val="ED7D31"/>
                </a:solidFill>
              </a:rPr>
              <a:t>) VALUES('</a:t>
            </a:r>
            <a:r>
              <a:rPr lang="en-US" sz="2400" dirty="0" err="1">
                <a:solidFill>
                  <a:srgbClr val="ED7D31"/>
                </a:solidFill>
              </a:rPr>
              <a:t>timetest</a:t>
            </a:r>
            <a:r>
              <a:rPr lang="en-US" sz="2400" dirty="0">
                <a:solidFill>
                  <a:srgbClr val="ED7D31"/>
                </a:solidFill>
              </a:rPr>
              <a:t>','blue');</a:t>
            </a:r>
            <a:endParaRPr kumimoji="0" lang="en-US" sz="24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Operating system optimizations</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spTree>
    <p:extLst>
      <p:ext uri="{BB962C8B-B14F-4D97-AF65-F5344CB8AC3E}">
        <p14:creationId xmlns:p14="http://schemas.microsoft.com/office/powerpoint/2010/main" val="50965480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232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1113032"/>
            <a:ext cx="7596822" cy="3397725"/>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2200" dirty="0"/>
              <a:t>These requests are handled by Node 1, and, with an RF of three, replicate out to Node 0 and Node 2. Selecting the key, value, and </a:t>
            </a:r>
            <a:r>
              <a:rPr lang="en-US" sz="2200" dirty="0" err="1"/>
              <a:t>writetime</a:t>
            </a:r>
            <a:r>
              <a:rPr lang="en-US" sz="2200" dirty="0"/>
              <a:t> of that value returns this result:</a:t>
            </a:r>
          </a:p>
          <a:p>
            <a:pPr marL="342900" lvl="0" indent="-342900">
              <a:buFont typeface="Arial" panose="020B0604020202020204" pitchFamily="34" charset="0"/>
              <a:buChar char="•"/>
            </a:pPr>
            <a:endParaRPr lang="en-US" sz="2200" dirty="0"/>
          </a:p>
          <a:p>
            <a:pPr lvl="0"/>
            <a:r>
              <a:rPr lang="en-US" sz="2200" dirty="0" err="1">
                <a:solidFill>
                  <a:srgbClr val="ED7D31"/>
                </a:solidFill>
              </a:rPr>
              <a:t>cassdba@cqlsh:packt</a:t>
            </a:r>
            <a:r>
              <a:rPr lang="en-US" sz="2200" dirty="0">
                <a:solidFill>
                  <a:srgbClr val="ED7D31"/>
                </a:solidFill>
              </a:rPr>
              <a:t>&gt; SELECT </a:t>
            </a:r>
            <a:r>
              <a:rPr lang="en-US" sz="2200" dirty="0" err="1">
                <a:solidFill>
                  <a:srgbClr val="ED7D31"/>
                </a:solidFill>
              </a:rPr>
              <a:t>key,value,writetime</a:t>
            </a:r>
            <a:r>
              <a:rPr lang="en-US" sz="2200" dirty="0">
                <a:solidFill>
                  <a:srgbClr val="ED7D31"/>
                </a:solidFill>
              </a:rPr>
              <a:t>(value) FROM </a:t>
            </a:r>
            <a:r>
              <a:rPr lang="en-US" sz="2200" dirty="0" err="1">
                <a:solidFill>
                  <a:srgbClr val="ED7D31"/>
                </a:solidFill>
              </a:rPr>
              <a:t>keyvalue</a:t>
            </a:r>
            <a:r>
              <a:rPr lang="en-US" sz="2200" dirty="0">
                <a:solidFill>
                  <a:srgbClr val="ED7D31"/>
                </a:solidFill>
              </a:rPr>
              <a:t> WHERE key='</a:t>
            </a:r>
            <a:r>
              <a:rPr lang="en-US" sz="2200" dirty="0" err="1">
                <a:solidFill>
                  <a:srgbClr val="ED7D31"/>
                </a:solidFill>
              </a:rPr>
              <a:t>timetest</a:t>
            </a:r>
            <a:r>
              <a:rPr lang="en-US" sz="2200" dirty="0">
                <a:solidFill>
                  <a:srgbClr val="ED7D31"/>
                </a:solidFill>
              </a:rPr>
              <a:t>';</a:t>
            </a:r>
          </a:p>
          <a:p>
            <a:pPr lvl="0"/>
            <a:endParaRPr lang="en-US" sz="2200" dirty="0">
              <a:solidFill>
                <a:srgbClr val="ED7D31"/>
              </a:solidFill>
            </a:endParaRPr>
          </a:p>
          <a:p>
            <a:pPr lvl="0"/>
            <a:r>
              <a:rPr lang="en-US" sz="2200" dirty="0">
                <a:solidFill>
                  <a:srgbClr val="ED7D31"/>
                </a:solidFill>
              </a:rPr>
              <a:t> key       | value | </a:t>
            </a:r>
            <a:r>
              <a:rPr lang="en-US" sz="2200" dirty="0" err="1">
                <a:solidFill>
                  <a:srgbClr val="ED7D31"/>
                </a:solidFill>
              </a:rPr>
              <a:t>writetime</a:t>
            </a:r>
            <a:r>
              <a:rPr lang="en-US" sz="2200" dirty="0">
                <a:solidFill>
                  <a:srgbClr val="ED7D31"/>
                </a:solidFill>
              </a:rPr>
              <a:t>(value)</a:t>
            </a:r>
          </a:p>
          <a:p>
            <a:pPr lvl="0"/>
            <a:r>
              <a:rPr lang="en-US" sz="2200" dirty="0">
                <a:solidFill>
                  <a:srgbClr val="ED7D31"/>
                </a:solidFill>
              </a:rPr>
              <a:t>-----------+-------+------------------</a:t>
            </a:r>
          </a:p>
          <a:p>
            <a:pPr lvl="0"/>
            <a:r>
              <a:rPr lang="en-US" sz="2200" dirty="0">
                <a:solidFill>
                  <a:srgbClr val="ED7D31"/>
                </a:solidFill>
              </a:rPr>
              <a:t>  </a:t>
            </a:r>
            <a:r>
              <a:rPr lang="en-US" sz="2200" dirty="0" err="1">
                <a:solidFill>
                  <a:srgbClr val="ED7D31"/>
                </a:solidFill>
              </a:rPr>
              <a:t>timetest</a:t>
            </a:r>
            <a:r>
              <a:rPr lang="en-US" sz="2200" dirty="0">
                <a:solidFill>
                  <a:srgbClr val="ED7D31"/>
                </a:solidFill>
              </a:rPr>
              <a:t> |  blue | 1524929184866290</a:t>
            </a:r>
            <a:endParaRPr kumimoji="0" lang="en-US" sz="22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Operating system optimizations</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5" name="Picture 4">
            <a:extLst>
              <a:ext uri="{FF2B5EF4-FFF2-40B4-BE49-F238E27FC236}">
                <a16:creationId xmlns:a16="http://schemas.microsoft.com/office/drawing/2014/main" xmlns="" id="{DBD02D0B-EF3E-4C29-B81A-30275F94EB45}"/>
              </a:ext>
            </a:extLst>
          </p:cNvPr>
          <p:cNvPicPr>
            <a:picLocks noChangeAspect="1"/>
          </p:cNvPicPr>
          <p:nvPr/>
        </p:nvPicPr>
        <p:blipFill>
          <a:blip r:embed="rId3"/>
          <a:stretch>
            <a:fillRect/>
          </a:stretch>
        </p:blipFill>
        <p:spPr>
          <a:xfrm>
            <a:off x="6878089" y="3034114"/>
            <a:ext cx="1645313" cy="1645920"/>
          </a:xfrm>
          <a:prstGeom prst="rect">
            <a:avLst/>
          </a:prstGeom>
        </p:spPr>
      </p:pic>
    </p:spTree>
    <p:extLst>
      <p:ext uri="{BB962C8B-B14F-4D97-AF65-F5344CB8AC3E}">
        <p14:creationId xmlns:p14="http://schemas.microsoft.com/office/powerpoint/2010/main" val="380683467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233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Operating system optimizations</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5" name="Picture 4">
            <a:extLst>
              <a:ext uri="{FF2B5EF4-FFF2-40B4-BE49-F238E27FC236}">
                <a16:creationId xmlns:a16="http://schemas.microsoft.com/office/drawing/2014/main" xmlns="" id="{C9F66F9E-600C-412A-9834-F84ADA2B132A}"/>
              </a:ext>
            </a:extLst>
          </p:cNvPr>
          <p:cNvPicPr>
            <a:picLocks noChangeAspect="1"/>
          </p:cNvPicPr>
          <p:nvPr/>
        </p:nvPicPr>
        <p:blipFill>
          <a:blip r:embed="rId3"/>
          <a:stretch>
            <a:fillRect/>
          </a:stretch>
        </p:blipFill>
        <p:spPr>
          <a:xfrm>
            <a:off x="6878089" y="3034114"/>
            <a:ext cx="1645313" cy="1645920"/>
          </a:xfrm>
          <a:prstGeom prst="rect">
            <a:avLst/>
          </a:prstGeom>
        </p:spPr>
      </p:pic>
      <p:sp>
        <p:nvSpPr>
          <p:cNvPr id="4" name="object 2">
            <a:extLst>
              <a:ext uri="{FF2B5EF4-FFF2-40B4-BE49-F238E27FC236}">
                <a16:creationId xmlns:a16="http://schemas.microsoft.com/office/drawing/2014/main" xmlns="" id="{59C6EB5B-81CF-43FA-BC18-BF25A7F8CDD9}"/>
              </a:ext>
            </a:extLst>
          </p:cNvPr>
          <p:cNvSpPr txBox="1"/>
          <p:nvPr/>
        </p:nvSpPr>
        <p:spPr>
          <a:xfrm>
            <a:off x="700102" y="1882473"/>
            <a:ext cx="7596822" cy="1858842"/>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2400" dirty="0"/>
              <a:t>So far, so good. Now, let's say about 5 seconds later, I run another INSERT request:</a:t>
            </a:r>
          </a:p>
          <a:p>
            <a:pPr marL="342900" lvl="0" indent="-342900">
              <a:buFont typeface="Arial" panose="020B0604020202020204" pitchFamily="34" charset="0"/>
              <a:buChar char="•"/>
            </a:pPr>
            <a:endParaRPr lang="en-US" sz="2400" dirty="0"/>
          </a:p>
          <a:p>
            <a:pPr lvl="0"/>
            <a:r>
              <a:rPr lang="en-US" sz="2400" dirty="0" err="1">
                <a:solidFill>
                  <a:srgbClr val="ED7D31"/>
                </a:solidFill>
              </a:rPr>
              <a:t>cassdba@cqlsh:packt</a:t>
            </a:r>
            <a:r>
              <a:rPr lang="en-US" sz="2400" dirty="0">
                <a:solidFill>
                  <a:srgbClr val="ED7D31"/>
                </a:solidFill>
              </a:rPr>
              <a:t>&gt; INSERT INTO </a:t>
            </a:r>
            <a:r>
              <a:rPr lang="en-US" sz="2400" dirty="0" err="1">
                <a:solidFill>
                  <a:srgbClr val="ED7D31"/>
                </a:solidFill>
              </a:rPr>
              <a:t>keyvalue</a:t>
            </a:r>
            <a:r>
              <a:rPr lang="en-US" sz="2400" dirty="0">
                <a:solidFill>
                  <a:srgbClr val="ED7D31"/>
                </a:solidFill>
              </a:rPr>
              <a:t>(</a:t>
            </a:r>
            <a:r>
              <a:rPr lang="en-US" sz="2400" dirty="0" err="1">
                <a:solidFill>
                  <a:srgbClr val="ED7D31"/>
                </a:solidFill>
              </a:rPr>
              <a:t>key,value</a:t>
            </a:r>
            <a:r>
              <a:rPr lang="en-US" sz="2400" dirty="0">
                <a:solidFill>
                  <a:srgbClr val="ED7D31"/>
                </a:solidFill>
              </a:rPr>
              <a:t>) VALUES('</a:t>
            </a:r>
            <a:r>
              <a:rPr lang="en-US" sz="2400" dirty="0" err="1">
                <a:solidFill>
                  <a:srgbClr val="ED7D31"/>
                </a:solidFill>
              </a:rPr>
              <a:t>timetest</a:t>
            </a:r>
            <a:r>
              <a:rPr lang="en-US" sz="2400" dirty="0">
                <a:solidFill>
                  <a:srgbClr val="ED7D31"/>
                </a:solidFill>
              </a:rPr>
              <a:t>','green');</a:t>
            </a:r>
            <a:endParaRPr kumimoji="0" lang="en-US" sz="2400" b="0" i="0" u="none" strike="noStrike" kern="0" cap="none" spc="0" normalizeH="0" baseline="0" noProof="0" dirty="0">
              <a:ln>
                <a:noFill/>
              </a:ln>
              <a:solidFill>
                <a:srgbClr val="ED7D31"/>
              </a:solidFill>
              <a:effectLst/>
              <a:uLnTx/>
              <a:uFillTx/>
              <a:sym typeface="Arial"/>
            </a:endParaRPr>
          </a:p>
        </p:txBody>
      </p:sp>
    </p:spTree>
    <p:extLst>
      <p:ext uri="{BB962C8B-B14F-4D97-AF65-F5344CB8AC3E}">
        <p14:creationId xmlns:p14="http://schemas.microsoft.com/office/powerpoint/2010/main" val="42959038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234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1347049"/>
            <a:ext cx="7596822" cy="3151504"/>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2400" dirty="0"/>
              <a:t>Let's see what happens when we re-run our SELECT query:</a:t>
            </a:r>
          </a:p>
          <a:p>
            <a:pPr marL="342900" lvl="0" indent="-342900">
              <a:buFont typeface="Arial" panose="020B0604020202020204" pitchFamily="34" charset="0"/>
              <a:buChar char="•"/>
            </a:pPr>
            <a:endParaRPr lang="en-US" sz="2400" dirty="0"/>
          </a:p>
          <a:p>
            <a:pPr lvl="0"/>
            <a:r>
              <a:rPr lang="en-US" sz="2200" dirty="0" err="1">
                <a:solidFill>
                  <a:srgbClr val="ED7D31"/>
                </a:solidFill>
              </a:rPr>
              <a:t>cassdba@cqlsh:packt</a:t>
            </a:r>
            <a:r>
              <a:rPr lang="en-US" sz="2200" dirty="0">
                <a:solidFill>
                  <a:srgbClr val="ED7D31"/>
                </a:solidFill>
              </a:rPr>
              <a:t>&gt; SELECT </a:t>
            </a:r>
            <a:r>
              <a:rPr lang="en-US" sz="2200" dirty="0" err="1">
                <a:solidFill>
                  <a:srgbClr val="ED7D31"/>
                </a:solidFill>
              </a:rPr>
              <a:t>key,value,writetime</a:t>
            </a:r>
            <a:r>
              <a:rPr lang="en-US" sz="2200" dirty="0">
                <a:solidFill>
                  <a:srgbClr val="ED7D31"/>
                </a:solidFill>
              </a:rPr>
              <a:t>(value) FROM </a:t>
            </a:r>
            <a:r>
              <a:rPr lang="en-US" sz="2200" dirty="0" err="1">
                <a:solidFill>
                  <a:srgbClr val="ED7D31"/>
                </a:solidFill>
              </a:rPr>
              <a:t>keyvalue</a:t>
            </a:r>
            <a:r>
              <a:rPr lang="en-US" sz="2200" dirty="0">
                <a:solidFill>
                  <a:srgbClr val="ED7D31"/>
                </a:solidFill>
              </a:rPr>
              <a:t> WHERE key='</a:t>
            </a:r>
            <a:r>
              <a:rPr lang="en-US" sz="2200" dirty="0" err="1">
                <a:solidFill>
                  <a:srgbClr val="ED7D31"/>
                </a:solidFill>
              </a:rPr>
              <a:t>timetest</a:t>
            </a:r>
            <a:r>
              <a:rPr lang="en-US" sz="2200" dirty="0">
                <a:solidFill>
                  <a:srgbClr val="ED7D31"/>
                </a:solidFill>
              </a:rPr>
              <a:t>';</a:t>
            </a:r>
          </a:p>
          <a:p>
            <a:pPr lvl="0"/>
            <a:endParaRPr lang="en-US" sz="2200" dirty="0">
              <a:solidFill>
                <a:srgbClr val="ED7D31"/>
              </a:solidFill>
            </a:endParaRPr>
          </a:p>
          <a:p>
            <a:pPr lvl="0"/>
            <a:r>
              <a:rPr lang="en-US" sz="2200" dirty="0">
                <a:solidFill>
                  <a:srgbClr val="ED7D31"/>
                </a:solidFill>
              </a:rPr>
              <a:t> key       | value | </a:t>
            </a:r>
            <a:r>
              <a:rPr lang="en-US" sz="2200" dirty="0" err="1">
                <a:solidFill>
                  <a:srgbClr val="ED7D31"/>
                </a:solidFill>
              </a:rPr>
              <a:t>writetime</a:t>
            </a:r>
            <a:r>
              <a:rPr lang="en-US" sz="2200" dirty="0">
                <a:solidFill>
                  <a:srgbClr val="ED7D31"/>
                </a:solidFill>
              </a:rPr>
              <a:t>(value)</a:t>
            </a:r>
          </a:p>
          <a:p>
            <a:pPr lvl="0"/>
            <a:r>
              <a:rPr lang="en-US" sz="2200" dirty="0">
                <a:solidFill>
                  <a:srgbClr val="ED7D31"/>
                </a:solidFill>
              </a:rPr>
              <a:t>-----------+-------+------------------</a:t>
            </a:r>
          </a:p>
          <a:p>
            <a:pPr lvl="0"/>
            <a:r>
              <a:rPr lang="en-US" sz="2200" dirty="0">
                <a:solidFill>
                  <a:srgbClr val="ED7D31"/>
                </a:solidFill>
              </a:rPr>
              <a:t>  </a:t>
            </a:r>
            <a:r>
              <a:rPr lang="en-US" sz="2200" dirty="0" err="1">
                <a:solidFill>
                  <a:srgbClr val="ED7D31"/>
                </a:solidFill>
              </a:rPr>
              <a:t>timetest</a:t>
            </a:r>
            <a:r>
              <a:rPr lang="en-US" sz="2200" dirty="0">
                <a:solidFill>
                  <a:srgbClr val="ED7D31"/>
                </a:solidFill>
              </a:rPr>
              <a:t> |  blue | 1524929184866290</a:t>
            </a:r>
            <a:endParaRPr kumimoji="0" lang="en-US" sz="22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Operating system optimizations</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5" name="Picture 4">
            <a:extLst>
              <a:ext uri="{FF2B5EF4-FFF2-40B4-BE49-F238E27FC236}">
                <a16:creationId xmlns:a16="http://schemas.microsoft.com/office/drawing/2014/main" xmlns="" id="{7772761C-D0BD-4355-AE19-23B0E3F04DB5}"/>
              </a:ext>
            </a:extLst>
          </p:cNvPr>
          <p:cNvPicPr>
            <a:picLocks noChangeAspect="1"/>
          </p:cNvPicPr>
          <p:nvPr/>
        </p:nvPicPr>
        <p:blipFill>
          <a:blip r:embed="rId3"/>
          <a:stretch>
            <a:fillRect/>
          </a:stretch>
        </p:blipFill>
        <p:spPr>
          <a:xfrm>
            <a:off x="6878089" y="3034114"/>
            <a:ext cx="1645313" cy="1645920"/>
          </a:xfrm>
          <a:prstGeom prst="rect">
            <a:avLst/>
          </a:prstGeom>
        </p:spPr>
      </p:pic>
    </p:spTree>
    <p:extLst>
      <p:ext uri="{BB962C8B-B14F-4D97-AF65-F5344CB8AC3E}">
        <p14:creationId xmlns:p14="http://schemas.microsoft.com/office/powerpoint/2010/main" val="293454652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235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2400" dirty="0"/>
              <a:t>Apache Cassandra was written in Java, and therefore requires a JVM to run. </a:t>
            </a:r>
          </a:p>
          <a:p>
            <a:pPr marL="342900" lvl="0" indent="-342900">
              <a:buFont typeface="Arial" panose="020B0604020202020204" pitchFamily="34" charset="0"/>
              <a:buChar char="•"/>
            </a:pPr>
            <a:endParaRPr lang="en-US" sz="2400" dirty="0"/>
          </a:p>
          <a:p>
            <a:pPr marL="342900" lvl="0" indent="-342900">
              <a:buFont typeface="Arial" panose="020B0604020202020204" pitchFamily="34" charset="0"/>
              <a:buChar char="•"/>
            </a:pPr>
            <a:r>
              <a:rPr lang="en-US" sz="2400" dirty="0"/>
              <a:t>Make sure to download a Java Runtime Environment (JRE) or Java Development Kit (JDK) to include as a part of your Cassandra installation. </a:t>
            </a:r>
          </a:p>
          <a:p>
            <a:pPr marL="342900" lvl="0" indent="-342900">
              <a:buFont typeface="Arial" panose="020B0604020202020204" pitchFamily="34" charset="0"/>
              <a:buChar char="•"/>
            </a:pPr>
            <a:endParaRPr lang="en-US" sz="2400" dirty="0"/>
          </a:p>
          <a:p>
            <a:pPr marL="342900" lvl="0" indent="-342900">
              <a:buFont typeface="Arial" panose="020B0604020202020204" pitchFamily="34" charset="0"/>
              <a:buChar char="•"/>
            </a:pPr>
            <a:r>
              <a:rPr lang="en-US" sz="2400" dirty="0"/>
              <a:t>Unless otherwise noted, the latest patch of version 8 of the Oracle JDK or OpenJDK should be used.</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Configuring the JVM</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spTree>
    <p:extLst>
      <p:ext uri="{BB962C8B-B14F-4D97-AF65-F5344CB8AC3E}">
        <p14:creationId xmlns:p14="http://schemas.microsoft.com/office/powerpoint/2010/main" val="78287401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236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8" y="1404199"/>
            <a:ext cx="7919149" cy="1489510"/>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2400" dirty="0"/>
              <a:t>When certain conditions arise, the garbage collector runs and reclaims heap space by collecting unused objects, and promoting the remaining objects (survivors) to a different generation:</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Configuring the JVM</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2" name="Picture 1">
            <a:extLst>
              <a:ext uri="{FF2B5EF4-FFF2-40B4-BE49-F238E27FC236}">
                <a16:creationId xmlns:a16="http://schemas.microsoft.com/office/drawing/2014/main" xmlns="" id="{DBE11EA9-B269-4A87-BF6E-EEF025E7109E}"/>
              </a:ext>
            </a:extLst>
          </p:cNvPr>
          <p:cNvPicPr>
            <a:picLocks noChangeAspect="1"/>
          </p:cNvPicPr>
          <p:nvPr/>
        </p:nvPicPr>
        <p:blipFill>
          <a:blip r:embed="rId3"/>
          <a:stretch>
            <a:fillRect/>
          </a:stretch>
        </p:blipFill>
        <p:spPr>
          <a:xfrm>
            <a:off x="142535" y="3131560"/>
            <a:ext cx="9001465" cy="1068924"/>
          </a:xfrm>
          <a:prstGeom prst="rect">
            <a:avLst/>
          </a:prstGeom>
        </p:spPr>
      </p:pic>
    </p:spTree>
    <p:extLst>
      <p:ext uri="{BB962C8B-B14F-4D97-AF65-F5344CB8AC3E}">
        <p14:creationId xmlns:p14="http://schemas.microsoft.com/office/powerpoint/2010/main" val="380754309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237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170438" y="2313284"/>
            <a:ext cx="3581241" cy="1243289"/>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2000" dirty="0"/>
              <a:t>Let's examine a graph which exhibits a common, healthy heap usage pattern with the CMS garbage collector:</a:t>
            </a:r>
            <a:endParaRPr kumimoji="0" lang="en-US" sz="20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Configuring the JVM</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2" name="Picture 1">
            <a:extLst>
              <a:ext uri="{FF2B5EF4-FFF2-40B4-BE49-F238E27FC236}">
                <a16:creationId xmlns:a16="http://schemas.microsoft.com/office/drawing/2014/main" xmlns="" id="{384C44E2-DDD7-40D5-B545-AF90D86EA862}"/>
              </a:ext>
            </a:extLst>
          </p:cNvPr>
          <p:cNvPicPr>
            <a:picLocks noChangeAspect="1"/>
          </p:cNvPicPr>
          <p:nvPr/>
        </p:nvPicPr>
        <p:blipFill>
          <a:blip r:embed="rId3"/>
          <a:stretch>
            <a:fillRect/>
          </a:stretch>
        </p:blipFill>
        <p:spPr>
          <a:xfrm>
            <a:off x="4035018" y="1542373"/>
            <a:ext cx="4846091" cy="2785110"/>
          </a:xfrm>
          <a:prstGeom prst="rect">
            <a:avLst/>
          </a:prstGeom>
        </p:spPr>
      </p:pic>
    </p:spTree>
    <p:extLst>
      <p:ext uri="{BB962C8B-B14F-4D97-AF65-F5344CB8AC3E}">
        <p14:creationId xmlns:p14="http://schemas.microsoft.com/office/powerpoint/2010/main" val="107438935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238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1383357"/>
            <a:ext cx="7596822" cy="2228174"/>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2400" dirty="0"/>
              <a:t>When configuring a CMS heap for use with Apache Cassandra, the cassandra-env.sh file will compute the default size of your heap.</a:t>
            </a:r>
          </a:p>
          <a:p>
            <a:pPr marL="342900" lvl="0" indent="-342900">
              <a:buFont typeface="Arial" panose="020B0604020202020204" pitchFamily="34" charset="0"/>
              <a:buChar char="•"/>
            </a:pPr>
            <a:endParaRPr lang="en-US" sz="2400" dirty="0"/>
          </a:p>
          <a:p>
            <a:pPr marL="342900" lvl="0" indent="-342900">
              <a:buFont typeface="Arial" panose="020B0604020202020204" pitchFamily="34" charset="0"/>
              <a:buChar char="•"/>
            </a:pPr>
            <a:r>
              <a:rPr lang="en-US" sz="2400" dirty="0"/>
              <a:t> First, the maximum heap size is calculated, based on the following formula:</a:t>
            </a: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Configuring the JVM</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1026" name="Picture 2">
            <a:extLst>
              <a:ext uri="{FF2B5EF4-FFF2-40B4-BE49-F238E27FC236}">
                <a16:creationId xmlns:a16="http://schemas.microsoft.com/office/drawing/2014/main" xmlns="" id="{F2012DA8-A065-4D6F-8265-319E9534FC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547" y="3906002"/>
            <a:ext cx="7993339" cy="309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14046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239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1891193"/>
            <a:ext cx="7596822" cy="750847"/>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2400" dirty="0"/>
              <a:t>Similarly, the size of the Young Gen is computed with this formula:</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Configuring the JVM</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1027" name="Picture 3">
            <a:extLst>
              <a:ext uri="{FF2B5EF4-FFF2-40B4-BE49-F238E27FC236}">
                <a16:creationId xmlns:a16="http://schemas.microsoft.com/office/drawing/2014/main" xmlns="" id="{B2BA45FD-34DC-4040-96F3-8330C13B0F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548" y="3198173"/>
            <a:ext cx="8136904" cy="38465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xmlns="" id="{F458E8FE-C15C-4C87-A860-7F5FBC6DBF36}"/>
              </a:ext>
            </a:extLst>
          </p:cNvPr>
          <p:cNvPicPr>
            <a:picLocks noChangeAspect="1"/>
          </p:cNvPicPr>
          <p:nvPr/>
        </p:nvPicPr>
        <p:blipFill>
          <a:blip r:embed="rId4"/>
          <a:stretch>
            <a:fillRect/>
          </a:stretch>
        </p:blipFill>
        <p:spPr>
          <a:xfrm>
            <a:off x="7633984" y="3369212"/>
            <a:ext cx="1325880" cy="1325880"/>
          </a:xfrm>
          <a:prstGeom prst="rect">
            <a:avLst/>
          </a:prstGeom>
        </p:spPr>
      </p:pic>
    </p:spTree>
    <p:extLst>
      <p:ext uri="{BB962C8B-B14F-4D97-AF65-F5344CB8AC3E}">
        <p14:creationId xmlns:p14="http://schemas.microsoft.com/office/powerpoint/2010/main" val="27712917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dirty="0"/>
              <a:t>Using Cassandra with </a:t>
            </a:r>
            <a:r>
              <a:rPr lang="en-US" sz="3600" dirty="0" err="1"/>
              <a:t>cqlsh</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240031" y="1079156"/>
            <a:ext cx="8903969" cy="3397725"/>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200" dirty="0"/>
              <a:t>New users can only be created if authentication and authorization are properly set in the </a:t>
            </a:r>
            <a:r>
              <a:rPr lang="en-US" sz="2200" dirty="0" err="1"/>
              <a:t>cassandra.yaml</a:t>
            </a:r>
            <a:r>
              <a:rPr lang="en-US" sz="2200" dirty="0"/>
              <a:t> file:</a:t>
            </a:r>
          </a:p>
          <a:p>
            <a:r>
              <a:rPr lang="en-US" sz="2200" dirty="0" err="1">
                <a:solidFill>
                  <a:srgbClr val="ED7D31"/>
                </a:solidFill>
              </a:rPr>
              <a:t>cassandra@cqlsh</a:t>
            </a:r>
            <a:r>
              <a:rPr lang="en-US" sz="2200" dirty="0">
                <a:solidFill>
                  <a:srgbClr val="ED7D31"/>
                </a:solidFill>
              </a:rPr>
              <a:t>&gt; CREATE ROLE </a:t>
            </a:r>
            <a:r>
              <a:rPr lang="en-US" sz="2200" dirty="0" err="1">
                <a:solidFill>
                  <a:srgbClr val="ED7D31"/>
                </a:solidFill>
              </a:rPr>
              <a:t>cassdba</a:t>
            </a:r>
            <a:r>
              <a:rPr lang="en-US" sz="2200" dirty="0">
                <a:solidFill>
                  <a:srgbClr val="ED7D31"/>
                </a:solidFill>
              </a:rPr>
              <a:t> WITH PASSWORD='</a:t>
            </a:r>
            <a:r>
              <a:rPr lang="en-US" sz="2200" dirty="0" err="1">
                <a:solidFill>
                  <a:srgbClr val="ED7D31"/>
                </a:solidFill>
              </a:rPr>
              <a:t>flynnLives</a:t>
            </a:r>
            <a:r>
              <a:rPr lang="en-US" sz="2200" dirty="0">
                <a:solidFill>
                  <a:srgbClr val="ED7D31"/>
                </a:solidFill>
              </a:rPr>
              <a:t>' AND LOGIN=true and SUPERUSER=true;</a:t>
            </a:r>
          </a:p>
          <a:p>
            <a:endParaRPr lang="en-US" sz="2200" dirty="0">
              <a:solidFill>
                <a:srgbClr val="ED7D31"/>
              </a:solidFill>
            </a:endParaRPr>
          </a:p>
          <a:p>
            <a:pPr marL="342900" indent="-342900">
              <a:buFont typeface="Arial" panose="020B0604020202020204" pitchFamily="34" charset="0"/>
              <a:buChar char="•"/>
            </a:pPr>
            <a:r>
              <a:rPr lang="en-US" sz="2200" dirty="0"/>
              <a:t>Now, set the default cassandra user to something long and indecipherable. </a:t>
            </a:r>
          </a:p>
          <a:p>
            <a:pPr marL="342900" indent="-342900">
              <a:buFont typeface="Arial" panose="020B0604020202020204" pitchFamily="34" charset="0"/>
              <a:buChar char="•"/>
            </a:pPr>
            <a:r>
              <a:rPr lang="en-US" sz="2200" dirty="0"/>
              <a:t>You shouldn't need to use it ever again:</a:t>
            </a:r>
          </a:p>
          <a:p>
            <a:r>
              <a:rPr lang="en-US" sz="2200" dirty="0" err="1">
                <a:solidFill>
                  <a:srgbClr val="ED7D31"/>
                </a:solidFill>
              </a:rPr>
              <a:t>cassandra@cqlsh</a:t>
            </a:r>
            <a:r>
              <a:rPr lang="en-US" sz="2200" dirty="0">
                <a:solidFill>
                  <a:srgbClr val="ED7D31"/>
                </a:solidFill>
              </a:rPr>
              <a:t>&gt; ALTER ROLE cassandra WITH PASSWORD='</a:t>
            </a:r>
            <a:r>
              <a:rPr lang="en-US" sz="2200" dirty="0" err="1">
                <a:solidFill>
                  <a:srgbClr val="ED7D31"/>
                </a:solidFill>
              </a:rPr>
              <a:t>dsfawesomethingdfhdfshdlongandindecipherabledfhdfh</a:t>
            </a:r>
            <a:r>
              <a:rPr lang="en-US" sz="2200" dirty="0">
                <a:solidFill>
                  <a:srgbClr val="ED7D31"/>
                </a:solidFill>
              </a:rPr>
              <a:t>';</a:t>
            </a:r>
          </a:p>
        </p:txBody>
      </p:sp>
    </p:spTree>
    <p:extLst>
      <p:ext uri="{BB962C8B-B14F-4D97-AF65-F5344CB8AC3E}">
        <p14:creationId xmlns:p14="http://schemas.microsoft.com/office/powerpoint/2010/main" val="3417901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240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lvl="0" algn="ctr"/>
            <a:r>
              <a:rPr lang="en-US" sz="2400" b="1" dirty="0">
                <a:solidFill>
                  <a:srgbClr val="ED7D31"/>
                </a:solidFill>
              </a:rPr>
              <a:t>G1GC</a:t>
            </a:r>
          </a:p>
          <a:p>
            <a:pPr lvl="0" algn="ctr"/>
            <a:endParaRPr lang="en-US" sz="2400" b="1" dirty="0">
              <a:solidFill>
                <a:srgbClr val="ED7D31"/>
              </a:solidFill>
            </a:endParaRPr>
          </a:p>
          <a:p>
            <a:pPr marL="342900" lvl="0" indent="-342900">
              <a:buFont typeface="Arial" panose="020B0604020202020204" pitchFamily="34" charset="0"/>
              <a:buChar char="•"/>
            </a:pPr>
            <a:r>
              <a:rPr lang="en-US" sz="2400" dirty="0"/>
              <a:t>A newer garbage collector innovated in the last few years is the G1GC. </a:t>
            </a:r>
          </a:p>
          <a:p>
            <a:pPr marL="342900" lvl="0" indent="-342900">
              <a:buFont typeface="Arial" panose="020B0604020202020204" pitchFamily="34" charset="0"/>
              <a:buChar char="•"/>
            </a:pPr>
            <a:endParaRPr lang="en-US" sz="2400" dirty="0"/>
          </a:p>
          <a:p>
            <a:pPr marL="342900" lvl="0" indent="-342900">
              <a:buFont typeface="Arial" panose="020B0604020202020204" pitchFamily="34" charset="0"/>
              <a:buChar char="•"/>
            </a:pPr>
            <a:r>
              <a:rPr lang="en-US" sz="2400" dirty="0"/>
              <a:t>The G1GC organizes its heap memory differently to the contiguous memory diagram previously seen, used for parallel collectors, such as CMS.</a:t>
            </a:r>
          </a:p>
          <a:p>
            <a:pPr marL="342900" lvl="0" indent="-342900">
              <a:buFont typeface="Arial" panose="020B0604020202020204" pitchFamily="34" charset="0"/>
              <a:buChar char="•"/>
            </a:pPr>
            <a:endParaRPr lang="en-US" sz="2400" dirty="0"/>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Configuring the JVM</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5" name="Picture 4">
            <a:extLst>
              <a:ext uri="{FF2B5EF4-FFF2-40B4-BE49-F238E27FC236}">
                <a16:creationId xmlns:a16="http://schemas.microsoft.com/office/drawing/2014/main" xmlns="" id="{5518ECA8-2D36-4664-90D8-95BC5805FC0B}"/>
              </a:ext>
            </a:extLst>
          </p:cNvPr>
          <p:cNvPicPr>
            <a:picLocks noChangeAspect="1"/>
          </p:cNvPicPr>
          <p:nvPr/>
        </p:nvPicPr>
        <p:blipFill>
          <a:blip r:embed="rId3"/>
          <a:stretch>
            <a:fillRect/>
          </a:stretch>
        </p:blipFill>
        <p:spPr>
          <a:xfrm>
            <a:off x="7720590" y="3542735"/>
            <a:ext cx="1299642" cy="1300121"/>
          </a:xfrm>
          <a:prstGeom prst="rect">
            <a:avLst/>
          </a:prstGeom>
        </p:spPr>
      </p:pic>
    </p:spTree>
    <p:extLst>
      <p:ext uri="{BB962C8B-B14F-4D97-AF65-F5344CB8AC3E}">
        <p14:creationId xmlns:p14="http://schemas.microsoft.com/office/powerpoint/2010/main" val="203155508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241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613569" y="2571750"/>
            <a:ext cx="3341211" cy="750847"/>
          </a:xfrm>
          <a:prstGeom prst="rect">
            <a:avLst/>
          </a:prstGeom>
        </p:spPr>
        <p:txBody>
          <a:bodyPr vert="horz" wrap="square" lIns="0" tIns="12065" rIns="0" bIns="0" rtlCol="0">
            <a:spAutoFit/>
          </a:bodyPr>
          <a:lstStyle/>
          <a:p>
            <a:pPr lvl="0"/>
            <a:r>
              <a:rPr lang="en-US" sz="2400" dirty="0"/>
              <a:t>This is demonstrated in the following diagram:</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Configuring the JVM</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2" name="Picture 1">
            <a:extLst>
              <a:ext uri="{FF2B5EF4-FFF2-40B4-BE49-F238E27FC236}">
                <a16:creationId xmlns:a16="http://schemas.microsoft.com/office/drawing/2014/main" xmlns="" id="{00ACF829-7AC9-4060-A10C-5992AA89C8C3}"/>
              </a:ext>
            </a:extLst>
          </p:cNvPr>
          <p:cNvPicPr>
            <a:picLocks noChangeAspect="1"/>
          </p:cNvPicPr>
          <p:nvPr/>
        </p:nvPicPr>
        <p:blipFill>
          <a:blip r:embed="rId3"/>
          <a:stretch>
            <a:fillRect/>
          </a:stretch>
        </p:blipFill>
        <p:spPr>
          <a:xfrm>
            <a:off x="4328160" y="1386183"/>
            <a:ext cx="4301490" cy="2909831"/>
          </a:xfrm>
          <a:prstGeom prst="rect">
            <a:avLst/>
          </a:prstGeom>
        </p:spPr>
      </p:pic>
    </p:spTree>
    <p:extLst>
      <p:ext uri="{BB962C8B-B14F-4D97-AF65-F5344CB8AC3E}">
        <p14:creationId xmlns:p14="http://schemas.microsoft.com/office/powerpoint/2010/main" val="222031721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242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502920" y="1049869"/>
            <a:ext cx="8275320" cy="381515"/>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2400" dirty="0"/>
              <a:t>The collection of other regions are then delayed until later:</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Configuring the JVM</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2" name="Picture 1">
            <a:extLst>
              <a:ext uri="{FF2B5EF4-FFF2-40B4-BE49-F238E27FC236}">
                <a16:creationId xmlns:a16="http://schemas.microsoft.com/office/drawing/2014/main" xmlns="" id="{014BF660-2739-428F-A3FC-30E943849333}"/>
              </a:ext>
            </a:extLst>
          </p:cNvPr>
          <p:cNvPicPr>
            <a:picLocks noChangeAspect="1"/>
          </p:cNvPicPr>
          <p:nvPr/>
        </p:nvPicPr>
        <p:blipFill>
          <a:blip r:embed="rId3"/>
          <a:stretch>
            <a:fillRect/>
          </a:stretch>
        </p:blipFill>
        <p:spPr>
          <a:xfrm>
            <a:off x="1894046" y="1527466"/>
            <a:ext cx="5355907" cy="3071543"/>
          </a:xfrm>
          <a:prstGeom prst="rect">
            <a:avLst/>
          </a:prstGeom>
        </p:spPr>
      </p:pic>
      <p:pic>
        <p:nvPicPr>
          <p:cNvPr id="5" name="Picture 4">
            <a:extLst>
              <a:ext uri="{FF2B5EF4-FFF2-40B4-BE49-F238E27FC236}">
                <a16:creationId xmlns:a16="http://schemas.microsoft.com/office/drawing/2014/main" xmlns="" id="{250CE11E-8899-41A1-9C85-11F846249C45}"/>
              </a:ext>
            </a:extLst>
          </p:cNvPr>
          <p:cNvPicPr>
            <a:picLocks noChangeAspect="1"/>
          </p:cNvPicPr>
          <p:nvPr/>
        </p:nvPicPr>
        <p:blipFill>
          <a:blip r:embed="rId4"/>
          <a:stretch>
            <a:fillRect/>
          </a:stretch>
        </p:blipFill>
        <p:spPr>
          <a:xfrm>
            <a:off x="6858000" y="1240626"/>
            <a:ext cx="1920240" cy="1920240"/>
          </a:xfrm>
          <a:prstGeom prst="rect">
            <a:avLst/>
          </a:prstGeom>
        </p:spPr>
      </p:pic>
    </p:spTree>
    <p:extLst>
      <p:ext uri="{BB962C8B-B14F-4D97-AF65-F5344CB8AC3E}">
        <p14:creationId xmlns:p14="http://schemas.microsoft.com/office/powerpoint/2010/main" val="51087544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243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lvl="0" algn="ctr"/>
            <a:r>
              <a:rPr lang="en-US" sz="2400" b="1" dirty="0">
                <a:solidFill>
                  <a:srgbClr val="ED7D31"/>
                </a:solidFill>
              </a:rPr>
              <a:t>Garbage collection with Cassandra</a:t>
            </a:r>
          </a:p>
          <a:p>
            <a:pPr marL="342900" lvl="0" indent="-342900">
              <a:buFont typeface="Arial" panose="020B0604020202020204" pitchFamily="34" charset="0"/>
              <a:buChar char="•"/>
            </a:pPr>
            <a:endParaRPr lang="en-US" sz="2400" dirty="0"/>
          </a:p>
          <a:p>
            <a:pPr marL="342900" lvl="0" indent="-342900">
              <a:buFont typeface="Arial" panose="020B0604020202020204" pitchFamily="34" charset="0"/>
              <a:buChar char="•"/>
            </a:pPr>
            <a:r>
              <a:rPr lang="en-US" sz="2400" dirty="0"/>
              <a:t>High throughput use cases will almost always generate garbage collection. </a:t>
            </a:r>
          </a:p>
          <a:p>
            <a:pPr marL="342900" lvl="0" indent="-342900">
              <a:buFont typeface="Arial" panose="020B0604020202020204" pitchFamily="34" charset="0"/>
              <a:buChar char="•"/>
            </a:pPr>
            <a:endParaRPr lang="en-US" sz="2400" dirty="0"/>
          </a:p>
          <a:p>
            <a:pPr marL="342900" lvl="0" indent="-342900">
              <a:buFont typeface="Arial" panose="020B0604020202020204" pitchFamily="34" charset="0"/>
              <a:buChar char="•"/>
            </a:pPr>
            <a:r>
              <a:rPr lang="en-US" sz="2400" dirty="0"/>
              <a:t>Even clusters with access patterns that tend to be mostly read-serving can see heavy collection activity when their batch loaders run. </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Configuring the JVM</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spTree>
    <p:extLst>
      <p:ext uri="{BB962C8B-B14F-4D97-AF65-F5344CB8AC3E}">
        <p14:creationId xmlns:p14="http://schemas.microsoft.com/office/powerpoint/2010/main" val="302331446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244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928366"/>
            <a:ext cx="7596822" cy="3767057"/>
          </a:xfrm>
          <a:prstGeom prst="rect">
            <a:avLst/>
          </a:prstGeom>
        </p:spPr>
        <p:txBody>
          <a:bodyPr vert="horz" wrap="square" lIns="0" tIns="12065" rIns="0" bIns="0" rtlCol="0">
            <a:spAutoFit/>
          </a:bodyPr>
          <a:lstStyle/>
          <a:p>
            <a:pPr lvl="0" algn="ctr"/>
            <a:r>
              <a:rPr lang="en-US" sz="2400" b="1" dirty="0">
                <a:solidFill>
                  <a:srgbClr val="ED7D31"/>
                </a:solidFill>
              </a:rPr>
              <a:t>Installation of JVM</a:t>
            </a:r>
          </a:p>
          <a:p>
            <a:pPr marL="342900" lvl="0" indent="-342900">
              <a:buFont typeface="Arial" panose="020B0604020202020204" pitchFamily="34" charset="0"/>
              <a:buChar char="•"/>
            </a:pPr>
            <a:r>
              <a:rPr lang="en-US" sz="2400" dirty="0"/>
              <a:t>With the JDK downloaded, </a:t>
            </a:r>
            <a:r>
              <a:rPr lang="en-US" sz="2400" dirty="0" err="1"/>
              <a:t>untar</a:t>
            </a:r>
            <a:r>
              <a:rPr lang="en-US" sz="2400" dirty="0"/>
              <a:t> it, and move it to a location other than your home directory. </a:t>
            </a:r>
          </a:p>
          <a:p>
            <a:pPr marL="342900" lvl="0" indent="-342900">
              <a:buFont typeface="Arial" panose="020B0604020202020204" pitchFamily="34" charset="0"/>
              <a:buChar char="•"/>
            </a:pPr>
            <a:r>
              <a:rPr lang="en-US" sz="2400" dirty="0"/>
              <a:t>For the purposes of this example, we'll put it in /</a:t>
            </a:r>
            <a:r>
              <a:rPr lang="en-US" sz="2400" dirty="0" err="1"/>
              <a:t>usr</a:t>
            </a:r>
            <a:r>
              <a:rPr lang="en-US" sz="2400" dirty="0"/>
              <a:t>/local/:</a:t>
            </a:r>
          </a:p>
          <a:p>
            <a:pPr marL="342900" lvl="0" indent="-342900">
              <a:buFont typeface="Arial" panose="020B0604020202020204" pitchFamily="34" charset="0"/>
              <a:buChar char="•"/>
            </a:pPr>
            <a:endParaRPr lang="en-US" sz="2400" dirty="0"/>
          </a:p>
          <a:p>
            <a:pPr lvl="0"/>
            <a:r>
              <a:rPr lang="en-US" sz="2000" dirty="0" err="1">
                <a:solidFill>
                  <a:srgbClr val="ED7D31"/>
                </a:solidFill>
              </a:rPr>
              <a:t>sudo</a:t>
            </a:r>
            <a:r>
              <a:rPr lang="en-US" sz="2000" dirty="0">
                <a:solidFill>
                  <a:srgbClr val="ED7D31"/>
                </a:solidFill>
              </a:rPr>
              <a:t> tar -</a:t>
            </a:r>
            <a:r>
              <a:rPr lang="en-US" sz="2000" dirty="0" err="1">
                <a:solidFill>
                  <a:srgbClr val="ED7D31"/>
                </a:solidFill>
              </a:rPr>
              <a:t>zxvf</a:t>
            </a:r>
            <a:r>
              <a:rPr lang="en-US" sz="2000" dirty="0">
                <a:solidFill>
                  <a:srgbClr val="ED7D31"/>
                </a:solidFill>
              </a:rPr>
              <a:t> jdk-8u171-linux-x64.tar.gz</a:t>
            </a:r>
          </a:p>
          <a:p>
            <a:pPr lvl="0"/>
            <a:r>
              <a:rPr lang="en-US" sz="2000" dirty="0" err="1">
                <a:solidFill>
                  <a:srgbClr val="ED7D31"/>
                </a:solidFill>
              </a:rPr>
              <a:t>sudo</a:t>
            </a:r>
            <a:r>
              <a:rPr lang="en-US" sz="2000" dirty="0">
                <a:solidFill>
                  <a:srgbClr val="ED7D31"/>
                </a:solidFill>
              </a:rPr>
              <a:t> mv jdk1.8.0_171 /</a:t>
            </a:r>
            <a:r>
              <a:rPr lang="en-US" sz="2000" dirty="0" err="1">
                <a:solidFill>
                  <a:srgbClr val="ED7D31"/>
                </a:solidFill>
              </a:rPr>
              <a:t>usr</a:t>
            </a:r>
            <a:r>
              <a:rPr lang="en-US" sz="2000" dirty="0">
                <a:solidFill>
                  <a:srgbClr val="ED7D31"/>
                </a:solidFill>
              </a:rPr>
              <a:t>/local</a:t>
            </a:r>
          </a:p>
          <a:p>
            <a:pPr lvl="0"/>
            <a:r>
              <a:rPr lang="en-US" sz="2000" dirty="0" err="1">
                <a:solidFill>
                  <a:srgbClr val="ED7D31"/>
                </a:solidFill>
              </a:rPr>
              <a:t>sudo</a:t>
            </a:r>
            <a:r>
              <a:rPr lang="en-US" sz="2000" dirty="0">
                <a:solidFill>
                  <a:srgbClr val="ED7D31"/>
                </a:solidFill>
              </a:rPr>
              <a:t> alternatives --install /</a:t>
            </a:r>
            <a:r>
              <a:rPr lang="en-US" sz="2000" dirty="0" err="1">
                <a:solidFill>
                  <a:srgbClr val="ED7D31"/>
                </a:solidFill>
              </a:rPr>
              <a:t>usr</a:t>
            </a:r>
            <a:r>
              <a:rPr lang="en-US" sz="2000" dirty="0">
                <a:solidFill>
                  <a:srgbClr val="ED7D31"/>
                </a:solidFill>
              </a:rPr>
              <a:t>/bin/java </a:t>
            </a:r>
            <a:r>
              <a:rPr lang="en-US" sz="2000" dirty="0" err="1">
                <a:solidFill>
                  <a:srgbClr val="ED7D31"/>
                </a:solidFill>
              </a:rPr>
              <a:t>java</a:t>
            </a:r>
            <a:r>
              <a:rPr lang="en-US" sz="2000" dirty="0">
                <a:solidFill>
                  <a:srgbClr val="ED7D31"/>
                </a:solidFill>
              </a:rPr>
              <a:t> /</a:t>
            </a:r>
            <a:r>
              <a:rPr lang="en-US" sz="2000" dirty="0" err="1">
                <a:solidFill>
                  <a:srgbClr val="ED7D31"/>
                </a:solidFill>
              </a:rPr>
              <a:t>usr</a:t>
            </a:r>
            <a:r>
              <a:rPr lang="en-US" sz="2000" dirty="0">
                <a:solidFill>
                  <a:srgbClr val="ED7D31"/>
                </a:solidFill>
              </a:rPr>
              <a:t>/local/jdk1.8.0_171/bin/java 1</a:t>
            </a:r>
          </a:p>
          <a:p>
            <a:pPr lvl="0"/>
            <a:r>
              <a:rPr lang="en-US" sz="2000" dirty="0" err="1">
                <a:solidFill>
                  <a:srgbClr val="ED7D31"/>
                </a:solidFill>
              </a:rPr>
              <a:t>sudo</a:t>
            </a:r>
            <a:r>
              <a:rPr lang="en-US" sz="2000" dirty="0">
                <a:solidFill>
                  <a:srgbClr val="ED7D31"/>
                </a:solidFill>
              </a:rPr>
              <a:t> alternatives --set java /</a:t>
            </a:r>
            <a:r>
              <a:rPr lang="en-US" sz="2000" dirty="0" err="1">
                <a:solidFill>
                  <a:srgbClr val="ED7D31"/>
                </a:solidFill>
              </a:rPr>
              <a:t>usr</a:t>
            </a:r>
            <a:r>
              <a:rPr lang="en-US" sz="2000" dirty="0">
                <a:solidFill>
                  <a:srgbClr val="ED7D31"/>
                </a:solidFill>
              </a:rPr>
              <a:t>/local/jdk1.8.0_171/bin/java</a:t>
            </a:r>
            <a:endParaRPr kumimoji="0" lang="en-US" sz="20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Configuring the JVM</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5" name="Picture 4">
            <a:extLst>
              <a:ext uri="{FF2B5EF4-FFF2-40B4-BE49-F238E27FC236}">
                <a16:creationId xmlns:a16="http://schemas.microsoft.com/office/drawing/2014/main" xmlns="" id="{64D20B00-D573-4C20-A8BA-41062EA3BF92}"/>
              </a:ext>
            </a:extLst>
          </p:cNvPr>
          <p:cNvPicPr>
            <a:picLocks noChangeAspect="1"/>
          </p:cNvPicPr>
          <p:nvPr/>
        </p:nvPicPr>
        <p:blipFill>
          <a:blip r:embed="rId3"/>
          <a:stretch>
            <a:fillRect/>
          </a:stretch>
        </p:blipFill>
        <p:spPr>
          <a:xfrm>
            <a:off x="6606541" y="2328087"/>
            <a:ext cx="2019732" cy="2020477"/>
          </a:xfrm>
          <a:prstGeom prst="rect">
            <a:avLst/>
          </a:prstGeom>
        </p:spPr>
      </p:pic>
    </p:spTree>
    <p:extLst>
      <p:ext uri="{BB962C8B-B14F-4D97-AF65-F5344CB8AC3E}">
        <p14:creationId xmlns:p14="http://schemas.microsoft.com/office/powerpoint/2010/main" val="89584858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245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255609"/>
            <a:ext cx="7596822" cy="3336170"/>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2400" dirty="0"/>
              <a:t>Alternatively, you can install the JDK via your Linux package management system.  </a:t>
            </a:r>
          </a:p>
          <a:p>
            <a:pPr marL="342900" lvl="0" indent="-342900">
              <a:buFont typeface="Arial" panose="020B0604020202020204" pitchFamily="34" charset="0"/>
              <a:buChar char="•"/>
            </a:pPr>
            <a:r>
              <a:rPr lang="en-US" sz="2400" dirty="0"/>
              <a:t>For Debian Linux, try:</a:t>
            </a:r>
          </a:p>
          <a:p>
            <a:pPr marL="342900" lvl="0" indent="-342900">
              <a:buFont typeface="Arial" panose="020B0604020202020204" pitchFamily="34" charset="0"/>
              <a:buChar char="•"/>
            </a:pPr>
            <a:endParaRPr lang="en-US" sz="2400" dirty="0"/>
          </a:p>
          <a:p>
            <a:pPr lvl="0"/>
            <a:r>
              <a:rPr lang="en-US" sz="2400" dirty="0" err="1">
                <a:solidFill>
                  <a:srgbClr val="ED7D31"/>
                </a:solidFill>
              </a:rPr>
              <a:t>sudo</a:t>
            </a:r>
            <a:r>
              <a:rPr lang="en-US" sz="2400" dirty="0">
                <a:solidFill>
                  <a:srgbClr val="ED7D31"/>
                </a:solidFill>
              </a:rPr>
              <a:t> apt-get install openjdk-8-jdk</a:t>
            </a:r>
          </a:p>
          <a:p>
            <a:pPr lvl="0"/>
            <a:endParaRPr lang="en-US" sz="2400" dirty="0"/>
          </a:p>
          <a:p>
            <a:pPr marL="342900" lvl="0" indent="-342900">
              <a:buFont typeface="Arial" panose="020B0604020202020204" pitchFamily="34" charset="0"/>
              <a:buChar char="•"/>
            </a:pPr>
            <a:r>
              <a:rPr lang="en-US" sz="2400" dirty="0"/>
              <a:t>Or for Red Hat Linux:</a:t>
            </a:r>
          </a:p>
          <a:p>
            <a:pPr marL="342900" lvl="0" indent="-342900">
              <a:buFont typeface="Arial" panose="020B0604020202020204" pitchFamily="34" charset="0"/>
              <a:buChar char="•"/>
            </a:pPr>
            <a:endParaRPr lang="en-US" sz="2400" dirty="0"/>
          </a:p>
          <a:p>
            <a:pPr lvl="0"/>
            <a:r>
              <a:rPr lang="en-US" sz="2400" dirty="0" err="1">
                <a:solidFill>
                  <a:srgbClr val="ED7D31"/>
                </a:solidFill>
              </a:rPr>
              <a:t>sudo</a:t>
            </a:r>
            <a:r>
              <a:rPr lang="en-US" sz="2400" dirty="0">
                <a:solidFill>
                  <a:srgbClr val="ED7D31"/>
                </a:solidFill>
              </a:rPr>
              <a:t> yum install java-1.8.0-openjdk</a:t>
            </a:r>
            <a:endParaRPr kumimoji="0" lang="en-US" sz="24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Configuring the JVM</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5" name="Picture 4">
            <a:extLst>
              <a:ext uri="{FF2B5EF4-FFF2-40B4-BE49-F238E27FC236}">
                <a16:creationId xmlns:a16="http://schemas.microsoft.com/office/drawing/2014/main" xmlns="" id="{E620DD2E-ACF3-46E3-B939-DD6576ABA0FE}"/>
              </a:ext>
            </a:extLst>
          </p:cNvPr>
          <p:cNvPicPr>
            <a:picLocks noChangeAspect="1"/>
          </p:cNvPicPr>
          <p:nvPr/>
        </p:nvPicPr>
        <p:blipFill>
          <a:blip r:embed="rId3"/>
          <a:stretch>
            <a:fillRect/>
          </a:stretch>
        </p:blipFill>
        <p:spPr>
          <a:xfrm>
            <a:off x="6035041" y="1916430"/>
            <a:ext cx="2499792" cy="2500714"/>
          </a:xfrm>
          <a:prstGeom prst="rect">
            <a:avLst/>
          </a:prstGeom>
        </p:spPr>
      </p:pic>
    </p:spTree>
    <p:extLst>
      <p:ext uri="{BB962C8B-B14F-4D97-AF65-F5344CB8AC3E}">
        <p14:creationId xmlns:p14="http://schemas.microsoft.com/office/powerpoint/2010/main" val="278681010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246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415629"/>
            <a:ext cx="7596822" cy="2966838"/>
          </a:xfrm>
          <a:prstGeom prst="rect">
            <a:avLst/>
          </a:prstGeom>
        </p:spPr>
        <p:txBody>
          <a:bodyPr vert="horz" wrap="square" lIns="0" tIns="12065" rIns="0" bIns="0" rtlCol="0">
            <a:spAutoFit/>
          </a:bodyPr>
          <a:lstStyle/>
          <a:p>
            <a:pPr lvl="0"/>
            <a:r>
              <a:rPr lang="en-US" sz="2400" dirty="0"/>
              <a:t>Now test your JDK by executing java -version:</a:t>
            </a:r>
          </a:p>
          <a:p>
            <a:pPr marL="342900" lvl="0" indent="-342900">
              <a:buFont typeface="Arial" panose="020B0604020202020204" pitchFamily="34" charset="0"/>
              <a:buChar char="•"/>
            </a:pPr>
            <a:endParaRPr lang="en-US" sz="2400" dirty="0"/>
          </a:p>
          <a:p>
            <a:pPr lvl="0"/>
            <a:r>
              <a:rPr lang="en-US" sz="2400" dirty="0">
                <a:solidFill>
                  <a:srgbClr val="ED7D31"/>
                </a:solidFill>
              </a:rPr>
              <a:t>java -version</a:t>
            </a:r>
          </a:p>
          <a:p>
            <a:pPr lvl="0"/>
            <a:endParaRPr lang="en-US" sz="2400" dirty="0">
              <a:solidFill>
                <a:srgbClr val="ED7D31"/>
              </a:solidFill>
            </a:endParaRPr>
          </a:p>
          <a:p>
            <a:pPr lvl="0"/>
            <a:r>
              <a:rPr lang="en-US" sz="2400" dirty="0" err="1">
                <a:solidFill>
                  <a:srgbClr val="ED7D31"/>
                </a:solidFill>
              </a:rPr>
              <a:t>openjdk</a:t>
            </a:r>
            <a:r>
              <a:rPr lang="en-US" sz="2400" dirty="0">
                <a:solidFill>
                  <a:srgbClr val="ED7D31"/>
                </a:solidFill>
              </a:rPr>
              <a:t> version "1.8.0_171"</a:t>
            </a:r>
          </a:p>
          <a:p>
            <a:pPr lvl="0"/>
            <a:r>
              <a:rPr lang="en-US" sz="2400" dirty="0">
                <a:solidFill>
                  <a:srgbClr val="ED7D31"/>
                </a:solidFill>
              </a:rPr>
              <a:t>OpenJDK Runtime Environment (build 1.8.0_171-b11)</a:t>
            </a:r>
          </a:p>
          <a:p>
            <a:pPr lvl="0"/>
            <a:r>
              <a:rPr lang="en-US" sz="2400" dirty="0">
                <a:solidFill>
                  <a:srgbClr val="ED7D31"/>
                </a:solidFill>
              </a:rPr>
              <a:t>OpenJDK 64-Bit Server VM (build 25.171-b11, mixed mode)</a:t>
            </a:r>
            <a:endParaRPr kumimoji="0" lang="en-US" sz="24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Configuring the JVM</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5" name="Picture 4">
            <a:extLst>
              <a:ext uri="{FF2B5EF4-FFF2-40B4-BE49-F238E27FC236}">
                <a16:creationId xmlns:a16="http://schemas.microsoft.com/office/drawing/2014/main" xmlns="" id="{C2A1DB07-47D1-4391-A7AB-01447E350386}"/>
              </a:ext>
            </a:extLst>
          </p:cNvPr>
          <p:cNvPicPr>
            <a:picLocks noChangeAspect="1"/>
          </p:cNvPicPr>
          <p:nvPr/>
        </p:nvPicPr>
        <p:blipFill>
          <a:blip r:embed="rId3"/>
          <a:stretch>
            <a:fillRect/>
          </a:stretch>
        </p:blipFill>
        <p:spPr>
          <a:xfrm>
            <a:off x="7072399" y="1536784"/>
            <a:ext cx="1645313" cy="1645920"/>
          </a:xfrm>
          <a:prstGeom prst="rect">
            <a:avLst/>
          </a:prstGeom>
        </p:spPr>
      </p:pic>
    </p:spTree>
    <p:extLst>
      <p:ext uri="{BB962C8B-B14F-4D97-AF65-F5344CB8AC3E}">
        <p14:creationId xmlns:p14="http://schemas.microsoft.com/office/powerpoint/2010/main" val="33922856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247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989590"/>
            <a:ext cx="7596822" cy="3705502"/>
          </a:xfrm>
          <a:prstGeom prst="rect">
            <a:avLst/>
          </a:prstGeom>
        </p:spPr>
        <p:txBody>
          <a:bodyPr vert="horz" wrap="square" lIns="0" tIns="12065" rIns="0" bIns="0" rtlCol="0">
            <a:spAutoFit/>
          </a:bodyPr>
          <a:lstStyle/>
          <a:p>
            <a:pPr lvl="0" algn="ctr"/>
            <a:r>
              <a:rPr lang="en-US" sz="2400" b="1" dirty="0">
                <a:solidFill>
                  <a:srgbClr val="ED7D31"/>
                </a:solidFill>
              </a:rPr>
              <a:t>JCE</a:t>
            </a:r>
          </a:p>
          <a:p>
            <a:pPr marL="342900" lvl="0" indent="-342900">
              <a:buFont typeface="Arial" panose="020B0604020202020204" pitchFamily="34" charset="0"/>
              <a:buChar cha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lvl="0" indent="-342900">
              <a:buFont typeface="Arial" panose="020B0604020202020204" pitchFamily="34" charset="0"/>
              <a:buChar char="•"/>
            </a:pPr>
            <a:r>
              <a:rPr lang="en-US" sz="2400" dirty="0"/>
              <a:t>Downloading and installing the JCE enables certain additional cipher suites to be used with Apache Cassandra.</a:t>
            </a:r>
          </a:p>
          <a:p>
            <a:pPr marL="342900" lvl="0" indent="-342900">
              <a:buFont typeface="Arial" panose="020B0604020202020204" pitchFamily="34" charset="0"/>
              <a:buChar char="•"/>
            </a:pPr>
            <a:endParaRPr lang="en-US" sz="2400" dirty="0"/>
          </a:p>
          <a:p>
            <a:pPr marL="342900" lvl="0" indent="-342900">
              <a:buFont typeface="Arial" panose="020B0604020202020204" pitchFamily="34" charset="0"/>
              <a:buChar char="•"/>
            </a:pPr>
            <a:r>
              <a:rPr lang="en-US" sz="2400" dirty="0"/>
              <a:t>With Ubuntu or another Debian Linux flavor, installing the JCE is as simple as this:</a:t>
            </a:r>
          </a:p>
          <a:p>
            <a:pPr marL="342900" lvl="0" indent="-342900">
              <a:buFont typeface="Arial" panose="020B0604020202020204" pitchFamily="34" charset="0"/>
              <a:buChar char="•"/>
            </a:pPr>
            <a:endParaRPr lang="en-US" sz="2400" dirty="0"/>
          </a:p>
          <a:p>
            <a:pPr lvl="0"/>
            <a:r>
              <a:rPr lang="en-US" sz="2400" dirty="0" err="1">
                <a:solidFill>
                  <a:srgbClr val="ED7D31"/>
                </a:solidFill>
              </a:rPr>
              <a:t>sudo</a:t>
            </a:r>
            <a:r>
              <a:rPr lang="en-US" sz="2400" dirty="0">
                <a:solidFill>
                  <a:srgbClr val="ED7D31"/>
                </a:solidFill>
              </a:rPr>
              <a:t> apt-get install oracle-java8-unlimited-jce-policy</a:t>
            </a:r>
            <a:endParaRPr kumimoji="0" lang="en-US" sz="24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Configuring the JVM</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spTree>
    <p:extLst>
      <p:ext uri="{BB962C8B-B14F-4D97-AF65-F5344CB8AC3E}">
        <p14:creationId xmlns:p14="http://schemas.microsoft.com/office/powerpoint/2010/main" val="115188805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248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747099"/>
            <a:ext cx="7596822" cy="2382062"/>
          </a:xfrm>
          <a:prstGeom prst="rect">
            <a:avLst/>
          </a:prstGeom>
        </p:spPr>
        <p:txBody>
          <a:bodyPr vert="horz" wrap="square" lIns="0" tIns="12065" rIns="0" bIns="0" rtlCol="0">
            <a:spAutoFit/>
          </a:bodyPr>
          <a:lstStyle/>
          <a:p>
            <a:pPr lvl="0"/>
            <a:r>
              <a:rPr lang="en-US" sz="2200">
                <a:solidFill>
                  <a:srgbClr val="ED7D31"/>
                </a:solidFill>
              </a:rPr>
              <a:t>unzip jce_policy-8.zip</a:t>
            </a:r>
          </a:p>
          <a:p>
            <a:pPr lvl="0"/>
            <a:endParaRPr lang="en-US" sz="2200">
              <a:solidFill>
                <a:srgbClr val="ED7D31"/>
              </a:solidFill>
            </a:endParaRPr>
          </a:p>
          <a:p>
            <a:pPr lvl="0"/>
            <a:r>
              <a:rPr lang="en-US" sz="2200">
                <a:solidFill>
                  <a:srgbClr val="ED7D31"/>
                </a:solidFill>
              </a:rPr>
              <a:t>Archive:  jce_policy-8.zip</a:t>
            </a:r>
          </a:p>
          <a:p>
            <a:pPr lvl="0"/>
            <a:r>
              <a:rPr lang="en-US" sz="2200">
                <a:solidFill>
                  <a:srgbClr val="ED7D31"/>
                </a:solidFill>
              </a:rPr>
              <a:t>  creating: UnlimitedJCEPolicyJDK8/</a:t>
            </a:r>
          </a:p>
          <a:p>
            <a:pPr lvl="0"/>
            <a:r>
              <a:rPr lang="en-US" sz="2200">
                <a:solidFill>
                  <a:srgbClr val="ED7D31"/>
                </a:solidFill>
              </a:rPr>
              <a:t> inflating: UnlimitedJCEPolicyJDK8/local_policy.jar  </a:t>
            </a:r>
          </a:p>
          <a:p>
            <a:pPr lvl="0"/>
            <a:r>
              <a:rPr lang="en-US" sz="2200">
                <a:solidFill>
                  <a:srgbClr val="ED7D31"/>
                </a:solidFill>
              </a:rPr>
              <a:t> inflating: UnlimitedJCEPolicyJDK8/README.txt  </a:t>
            </a:r>
          </a:p>
          <a:p>
            <a:pPr lvl="0"/>
            <a:r>
              <a:rPr lang="en-US" sz="2200">
                <a:solidFill>
                  <a:srgbClr val="ED7D31"/>
                </a:solidFill>
              </a:rPr>
              <a:t> inflating: UnlimitedJCEPolicyJDK8/US_export_policy.jar</a:t>
            </a:r>
            <a:endParaRPr kumimoji="0" lang="en-US" sz="22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Configuring the JVM</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3" name="Picture 2">
            <a:extLst>
              <a:ext uri="{FF2B5EF4-FFF2-40B4-BE49-F238E27FC236}">
                <a16:creationId xmlns:a16="http://schemas.microsoft.com/office/drawing/2014/main" xmlns="" id="{37F321AB-B098-4ED3-BBF9-8092A8A19322}"/>
              </a:ext>
            </a:extLst>
          </p:cNvPr>
          <p:cNvPicPr>
            <a:picLocks noChangeAspect="1"/>
          </p:cNvPicPr>
          <p:nvPr/>
        </p:nvPicPr>
        <p:blipFill>
          <a:blip r:embed="rId3"/>
          <a:stretch>
            <a:fillRect/>
          </a:stretch>
        </p:blipFill>
        <p:spPr>
          <a:xfrm>
            <a:off x="6424609" y="839034"/>
            <a:ext cx="2381183" cy="2382062"/>
          </a:xfrm>
          <a:prstGeom prst="rect">
            <a:avLst/>
          </a:prstGeom>
        </p:spPr>
      </p:pic>
    </p:spTree>
    <p:extLst>
      <p:ext uri="{BB962C8B-B14F-4D97-AF65-F5344CB8AC3E}">
        <p14:creationId xmlns:p14="http://schemas.microsoft.com/office/powerpoint/2010/main" val="100548001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249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743974"/>
            <a:ext cx="7596822" cy="2135841"/>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2400" dirty="0"/>
              <a:t>Once the file is unzipped, move the policy files to the </a:t>
            </a:r>
            <a:r>
              <a:rPr lang="en-US" sz="2400" dirty="0" err="1"/>
              <a:t>jre</a:t>
            </a:r>
            <a:r>
              <a:rPr lang="en-US" sz="2400" dirty="0"/>
              <a:t>/lib/security directory of your JDK ($JAVA_HOME):</a:t>
            </a:r>
          </a:p>
          <a:p>
            <a:pPr marL="342900" lvl="0" indent="-342900">
              <a:buFont typeface="Arial" panose="020B0604020202020204" pitchFamily="34" charset="0"/>
              <a:buChar char="•"/>
            </a:pPr>
            <a:endParaRPr lang="en-US" sz="2400" dirty="0"/>
          </a:p>
          <a:p>
            <a:pPr lvl="0"/>
            <a:r>
              <a:rPr lang="en-US" sz="2200" dirty="0">
                <a:solidFill>
                  <a:srgbClr val="ED7D31"/>
                </a:solidFill>
              </a:rPr>
              <a:t>cd /</a:t>
            </a:r>
            <a:r>
              <a:rPr lang="en-US" sz="2200" dirty="0" err="1">
                <a:solidFill>
                  <a:srgbClr val="ED7D31"/>
                </a:solidFill>
              </a:rPr>
              <a:t>usr</a:t>
            </a:r>
            <a:r>
              <a:rPr lang="en-US" sz="2200" dirty="0">
                <a:solidFill>
                  <a:srgbClr val="ED7D31"/>
                </a:solidFill>
              </a:rPr>
              <a:t>/local/jdk1.8.0_171/</a:t>
            </a:r>
            <a:r>
              <a:rPr lang="en-US" sz="2200" dirty="0" err="1">
                <a:solidFill>
                  <a:srgbClr val="ED7D31"/>
                </a:solidFill>
              </a:rPr>
              <a:t>jre</a:t>
            </a:r>
            <a:r>
              <a:rPr lang="en-US" sz="2200" dirty="0">
                <a:solidFill>
                  <a:srgbClr val="ED7D31"/>
                </a:solidFill>
              </a:rPr>
              <a:t>/lib/security/</a:t>
            </a:r>
          </a:p>
          <a:p>
            <a:pPr lvl="0"/>
            <a:r>
              <a:rPr lang="en-US" sz="2200" dirty="0" err="1">
                <a:solidFill>
                  <a:srgbClr val="ED7D31"/>
                </a:solidFill>
              </a:rPr>
              <a:t>sudo</a:t>
            </a:r>
            <a:r>
              <a:rPr lang="en-US" sz="2200" dirty="0">
                <a:solidFill>
                  <a:srgbClr val="ED7D31"/>
                </a:solidFill>
              </a:rPr>
              <a:t> cp ~/UnlimitedJCEPolicyJDK8/US_export_policy.jar .</a:t>
            </a:r>
          </a:p>
          <a:p>
            <a:pPr lvl="0"/>
            <a:r>
              <a:rPr lang="en-US" sz="2200" dirty="0" err="1">
                <a:solidFill>
                  <a:srgbClr val="ED7D31"/>
                </a:solidFill>
              </a:rPr>
              <a:t>sudo</a:t>
            </a:r>
            <a:r>
              <a:rPr lang="en-US" sz="2200" dirty="0">
                <a:solidFill>
                  <a:srgbClr val="ED7D31"/>
                </a:solidFill>
              </a:rPr>
              <a:t> cp ~/UnlimitedJCEPolicyJDK8/local_export_policy.jar .</a:t>
            </a:r>
            <a:endParaRPr kumimoji="0" lang="en-US" sz="22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Configuring the JVM</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spTree>
    <p:extLst>
      <p:ext uri="{BB962C8B-B14F-4D97-AF65-F5344CB8AC3E}">
        <p14:creationId xmlns:p14="http://schemas.microsoft.com/office/powerpoint/2010/main" val="31134625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D631ADF0-9511-498C-A2AD-9AE3A4862DF6}"/>
              </a:ext>
            </a:extLst>
          </p:cNvPr>
          <p:cNvPicPr>
            <a:picLocks noChangeAspect="1"/>
          </p:cNvPicPr>
          <p:nvPr/>
        </p:nvPicPr>
        <p:blipFill>
          <a:blip r:embed="rId3"/>
          <a:stretch>
            <a:fillRect/>
          </a:stretch>
        </p:blipFill>
        <p:spPr>
          <a:xfrm>
            <a:off x="6595110" y="2766820"/>
            <a:ext cx="2297430" cy="2298278"/>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dirty="0"/>
              <a:t>Using Cassandra with </a:t>
            </a:r>
            <a:r>
              <a:rPr lang="en-US" sz="3600" dirty="0" err="1"/>
              <a:t>cqlsh</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610200" y="1082254"/>
            <a:ext cx="7596822" cy="345928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Then, exit </a:t>
            </a:r>
            <a:r>
              <a:rPr lang="en-US" sz="2400" dirty="0" err="1"/>
              <a:t>cqlsh</a:t>
            </a:r>
            <a:r>
              <a:rPr lang="en-US" sz="2400" dirty="0"/>
              <a:t> using the exit command and log back in as the new </a:t>
            </a:r>
            <a:r>
              <a:rPr lang="en-US" sz="2400" dirty="0" err="1"/>
              <a:t>cassdba</a:t>
            </a:r>
            <a:r>
              <a:rPr lang="en-US" sz="2400" dirty="0"/>
              <a:t> user:</a:t>
            </a:r>
          </a:p>
          <a:p>
            <a:r>
              <a:rPr lang="en-US" sz="2200" dirty="0" err="1">
                <a:solidFill>
                  <a:srgbClr val="ED7D31"/>
                </a:solidFill>
              </a:rPr>
              <a:t>cassandra@cqlsh</a:t>
            </a:r>
            <a:r>
              <a:rPr lang="en-US" sz="2200" dirty="0">
                <a:solidFill>
                  <a:srgbClr val="ED7D31"/>
                </a:solidFill>
              </a:rPr>
              <a:t>&gt; exit</a:t>
            </a:r>
          </a:p>
          <a:p>
            <a:r>
              <a:rPr lang="en-US" sz="2200" dirty="0">
                <a:solidFill>
                  <a:srgbClr val="ED7D31"/>
                </a:solidFill>
              </a:rPr>
              <a:t>bin/</a:t>
            </a:r>
            <a:r>
              <a:rPr lang="en-US" sz="2200" dirty="0" err="1">
                <a:solidFill>
                  <a:srgbClr val="ED7D31"/>
                </a:solidFill>
              </a:rPr>
              <a:t>cqlsh</a:t>
            </a:r>
            <a:r>
              <a:rPr lang="en-US" sz="2200" dirty="0">
                <a:solidFill>
                  <a:srgbClr val="ED7D31"/>
                </a:solidFill>
              </a:rPr>
              <a:t> 192.168.0.101 -u </a:t>
            </a:r>
            <a:r>
              <a:rPr lang="en-US" sz="2200" dirty="0" err="1">
                <a:solidFill>
                  <a:srgbClr val="ED7D31"/>
                </a:solidFill>
              </a:rPr>
              <a:t>cassdba</a:t>
            </a:r>
            <a:r>
              <a:rPr lang="en-US" sz="2200" dirty="0">
                <a:solidFill>
                  <a:srgbClr val="ED7D31"/>
                </a:solidFill>
              </a:rPr>
              <a:t> -p </a:t>
            </a:r>
            <a:r>
              <a:rPr lang="en-US" sz="2200" dirty="0" err="1">
                <a:solidFill>
                  <a:srgbClr val="ED7D31"/>
                </a:solidFill>
              </a:rPr>
              <a:t>flynnLives</a:t>
            </a:r>
            <a:endParaRPr lang="en-US" sz="2200" dirty="0">
              <a:solidFill>
                <a:srgbClr val="ED7D31"/>
              </a:solidFill>
            </a:endParaRPr>
          </a:p>
          <a:p>
            <a:endParaRPr lang="en-US" sz="2200" dirty="0">
              <a:solidFill>
                <a:srgbClr val="ED7D31"/>
              </a:solidFill>
            </a:endParaRPr>
          </a:p>
          <a:p>
            <a:r>
              <a:rPr lang="en-US" sz="2200" dirty="0">
                <a:solidFill>
                  <a:srgbClr val="ED7D31"/>
                </a:solidFill>
              </a:rPr>
              <a:t>Connected to </a:t>
            </a:r>
            <a:r>
              <a:rPr lang="en-US" sz="2200" dirty="0" err="1">
                <a:solidFill>
                  <a:srgbClr val="ED7D31"/>
                </a:solidFill>
              </a:rPr>
              <a:t>PermanentWaves</a:t>
            </a:r>
            <a:r>
              <a:rPr lang="en-US" sz="2200" dirty="0">
                <a:solidFill>
                  <a:srgbClr val="ED7D31"/>
                </a:solidFill>
              </a:rPr>
              <a:t> at 192.168.0.101:9042.</a:t>
            </a:r>
          </a:p>
          <a:p>
            <a:r>
              <a:rPr lang="en-US" sz="2200" dirty="0">
                <a:solidFill>
                  <a:srgbClr val="ED7D31"/>
                </a:solidFill>
              </a:rPr>
              <a:t>[</a:t>
            </a:r>
            <a:r>
              <a:rPr lang="en-US" sz="2200" dirty="0" err="1">
                <a:solidFill>
                  <a:srgbClr val="ED7D31"/>
                </a:solidFill>
              </a:rPr>
              <a:t>cqlsh</a:t>
            </a:r>
            <a:r>
              <a:rPr lang="en-US" sz="2200" dirty="0">
                <a:solidFill>
                  <a:srgbClr val="ED7D31"/>
                </a:solidFill>
              </a:rPr>
              <a:t> 5.0.1 | Cassandra 3.11.2 | CQL spec 3.4.4 | Native protocol v4]</a:t>
            </a:r>
          </a:p>
          <a:p>
            <a:r>
              <a:rPr lang="en-US" sz="2200" dirty="0">
                <a:solidFill>
                  <a:srgbClr val="ED7D31"/>
                </a:solidFill>
              </a:rPr>
              <a:t>Use HELP for help.</a:t>
            </a:r>
          </a:p>
          <a:p>
            <a:r>
              <a:rPr lang="en-US" sz="2200" dirty="0" err="1">
                <a:solidFill>
                  <a:srgbClr val="ED7D31"/>
                </a:solidFill>
              </a:rPr>
              <a:t>cassdba@cqlsh</a:t>
            </a:r>
            <a:r>
              <a:rPr lang="en-US" sz="2200" dirty="0">
                <a:solidFill>
                  <a:srgbClr val="ED7D31"/>
                </a:solidFill>
              </a:rPr>
              <a:t>&gt;</a:t>
            </a:r>
          </a:p>
        </p:txBody>
      </p:sp>
    </p:spTree>
    <p:extLst>
      <p:ext uri="{BB962C8B-B14F-4D97-AF65-F5344CB8AC3E}">
        <p14:creationId xmlns:p14="http://schemas.microsoft.com/office/powerpoint/2010/main" val="192568191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250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632799"/>
            <a:ext cx="7596822" cy="2597506"/>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2400" dirty="0"/>
              <a:t>Configuring a single node for Apache Cassandra is done in a few files located in the conf directory of the instance's Cassandra installation. </a:t>
            </a:r>
          </a:p>
          <a:p>
            <a:pPr marL="342900" lvl="0" indent="-342900">
              <a:buFont typeface="Arial" panose="020B0604020202020204" pitchFamily="34" charset="0"/>
              <a:buChar char="•"/>
            </a:pPr>
            <a:endParaRPr lang="en-US" sz="2400" dirty="0"/>
          </a:p>
          <a:p>
            <a:pPr marL="342900" lvl="0" indent="-342900">
              <a:buFont typeface="Arial" panose="020B0604020202020204" pitchFamily="34" charset="0"/>
              <a:buChar char="•"/>
            </a:pPr>
            <a:r>
              <a:rPr lang="en-US" sz="2400" dirty="0"/>
              <a:t>Modification of many of these files can be optional for local instance, development deployments (the defaults should suffice). </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Configuring Cassandra</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spTree>
    <p:extLst>
      <p:ext uri="{BB962C8B-B14F-4D97-AF65-F5344CB8AC3E}">
        <p14:creationId xmlns:p14="http://schemas.microsoft.com/office/powerpoint/2010/main" val="39267523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251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959143"/>
            <a:ext cx="7596822" cy="3705502"/>
          </a:xfrm>
          <a:prstGeom prst="rect">
            <a:avLst/>
          </a:prstGeom>
        </p:spPr>
        <p:txBody>
          <a:bodyPr vert="horz" wrap="square" lIns="0" tIns="12065" rIns="0" bIns="0" rtlCol="0">
            <a:spAutoFit/>
          </a:bodyPr>
          <a:lstStyle/>
          <a:p>
            <a:pPr lvl="0" algn="ctr"/>
            <a:r>
              <a:rPr lang="en-US" sz="2400" b="1" dirty="0" err="1">
                <a:solidFill>
                  <a:srgbClr val="ED7D31"/>
                </a:solidFill>
              </a:rPr>
              <a:t>cassandra.yaml</a:t>
            </a:r>
            <a:endParaRPr lang="en-US" sz="2400" b="1" dirty="0">
              <a:solidFill>
                <a:srgbClr val="ED7D31"/>
              </a:solidFill>
            </a:endParaRPr>
          </a:p>
          <a:p>
            <a:pPr lvl="0" algn="ctr"/>
            <a:endParaRPr lang="en-US" sz="2400" b="1" dirty="0">
              <a:solidFill>
                <a:srgbClr val="ED7D31"/>
              </a:solidFill>
            </a:endParaRPr>
          </a:p>
          <a:p>
            <a:pPr marL="342900" lvl="0" indent="-342900">
              <a:buFont typeface="Arial" panose="020B0604020202020204" pitchFamily="34" charset="0"/>
              <a:buChar char="•"/>
            </a:pPr>
            <a:r>
              <a:rPr lang="en-US" sz="2400" dirty="0"/>
              <a:t>The </a:t>
            </a:r>
            <a:r>
              <a:rPr lang="en-US" sz="2400" dirty="0" err="1"/>
              <a:t>cassandra.yaml</a:t>
            </a:r>
            <a:r>
              <a:rPr lang="en-US" sz="2400" dirty="0"/>
              <a:t> file is the main configuration file for each node in a Cassandra cluster. </a:t>
            </a:r>
          </a:p>
          <a:p>
            <a:pPr marL="342900" lvl="0" indent="-342900">
              <a:buFont typeface="Arial" panose="020B0604020202020204" pitchFamily="34" charset="0"/>
              <a:buChar char="•"/>
            </a:pPr>
            <a:r>
              <a:rPr lang="en-US" sz="2400" dirty="0"/>
              <a:t>Many of the behaviors of a node can be controlled or influenced from this file.</a:t>
            </a:r>
          </a:p>
          <a:p>
            <a:pPr marL="342900" lvl="0" indent="-342900">
              <a:buFont typeface="Arial" panose="020B0604020202020204" pitchFamily="34" charset="0"/>
              <a:buChar char="•"/>
            </a:pPr>
            <a:r>
              <a:rPr lang="en-US" sz="2400" dirty="0"/>
              <a:t>While the settings in </a:t>
            </a:r>
            <a:r>
              <a:rPr lang="en-US" sz="2400" dirty="0" err="1"/>
              <a:t>cassandra.yaml</a:t>
            </a:r>
            <a:r>
              <a:rPr lang="en-US" sz="2400" dirty="0"/>
              <a:t> are specific to the node on which the file resides, some settings do need to be the same throughout the cluster (these will be noted).</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Configuring Cassandra</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spTree>
    <p:extLst>
      <p:ext uri="{BB962C8B-B14F-4D97-AF65-F5344CB8AC3E}">
        <p14:creationId xmlns:p14="http://schemas.microsoft.com/office/powerpoint/2010/main" val="259197004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252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877261" y="989590"/>
            <a:ext cx="7798911" cy="3705502"/>
          </a:xfrm>
          <a:prstGeom prst="rect">
            <a:avLst/>
          </a:prstGeom>
        </p:spPr>
        <p:txBody>
          <a:bodyPr vert="horz" wrap="square" lIns="0" tIns="12065" rIns="0" bIns="0" rtlCol="0">
            <a:spAutoFit/>
          </a:bodyPr>
          <a:lstStyle/>
          <a:p>
            <a:pPr lvl="0"/>
            <a:r>
              <a:rPr lang="en-US" sz="2000" b="1" dirty="0" err="1"/>
              <a:t>hints_compression</a:t>
            </a:r>
            <a:r>
              <a:rPr lang="en-US" sz="2000" b="1" dirty="0"/>
              <a:t>: </a:t>
            </a:r>
            <a:r>
              <a:rPr lang="en-US" sz="2000" dirty="0"/>
              <a:t>This indicates the compression class and options to be used for on-disk hint storage. </a:t>
            </a:r>
          </a:p>
          <a:p>
            <a:pPr marL="342900" lvl="0" indent="-342900">
              <a:buFont typeface="Arial" panose="020B0604020202020204" pitchFamily="34" charset="0"/>
              <a:buChar char="•"/>
            </a:pPr>
            <a:r>
              <a:rPr lang="en-US" sz="2000" dirty="0"/>
              <a:t>The default is none, which means hints will be written uncompressed. </a:t>
            </a:r>
          </a:p>
          <a:p>
            <a:pPr marL="342900" lvl="0" indent="-342900">
              <a:buFont typeface="Arial" panose="020B0604020202020204" pitchFamily="34" charset="0"/>
              <a:buChar char="•"/>
            </a:pPr>
            <a:r>
              <a:rPr lang="en-US" sz="2000" dirty="0"/>
              <a:t>The available compression classes are LZ4Compressor, </a:t>
            </a:r>
            <a:r>
              <a:rPr lang="en-US" sz="2000" dirty="0" err="1"/>
              <a:t>SnappyCompressor</a:t>
            </a:r>
            <a:r>
              <a:rPr lang="en-US" sz="2000" dirty="0"/>
              <a:t>, and </a:t>
            </a:r>
            <a:r>
              <a:rPr lang="en-US" sz="2000" dirty="0" err="1"/>
              <a:t>DeflateCompressor</a:t>
            </a:r>
            <a:r>
              <a:rPr lang="en-US" sz="2000" dirty="0"/>
              <a:t>. </a:t>
            </a:r>
          </a:p>
          <a:p>
            <a:pPr marL="342900" lvl="0" indent="-342900">
              <a:buFont typeface="Arial" panose="020B0604020202020204" pitchFamily="34" charset="0"/>
              <a:buChar char="•"/>
            </a:pPr>
            <a:r>
              <a:rPr lang="en-US" sz="2000" dirty="0"/>
              <a:t>Additional properties can also be added, as follows:</a:t>
            </a:r>
          </a:p>
          <a:p>
            <a:pPr lvl="0"/>
            <a:r>
              <a:rPr lang="en-US" sz="2000" dirty="0" err="1">
                <a:solidFill>
                  <a:srgbClr val="ED7D31"/>
                </a:solidFill>
              </a:rPr>
              <a:t>hints_compression</a:t>
            </a:r>
            <a:r>
              <a:rPr lang="en-US" sz="2000" dirty="0">
                <a:solidFill>
                  <a:srgbClr val="ED7D31"/>
                </a:solidFill>
              </a:rPr>
              <a:t>:</a:t>
            </a:r>
          </a:p>
          <a:p>
            <a:pPr lvl="0"/>
            <a:r>
              <a:rPr lang="en-US" sz="2000" dirty="0">
                <a:solidFill>
                  <a:srgbClr val="ED7D31"/>
                </a:solidFill>
              </a:rPr>
              <a:t>  - </a:t>
            </a:r>
            <a:r>
              <a:rPr lang="en-US" sz="2000" dirty="0" err="1">
                <a:solidFill>
                  <a:srgbClr val="ED7D31"/>
                </a:solidFill>
              </a:rPr>
              <a:t>class_name</a:t>
            </a:r>
            <a:r>
              <a:rPr lang="en-US" sz="2000" dirty="0">
                <a:solidFill>
                  <a:srgbClr val="ED7D31"/>
                </a:solidFill>
              </a:rPr>
              <a:t>: LZ4Compressor</a:t>
            </a:r>
          </a:p>
          <a:p>
            <a:pPr lvl="0"/>
            <a:r>
              <a:rPr lang="en-US" sz="2000" dirty="0">
                <a:solidFill>
                  <a:srgbClr val="ED7D31"/>
                </a:solidFill>
              </a:rPr>
              <a:t>    parameters:</a:t>
            </a:r>
          </a:p>
          <a:p>
            <a:pPr lvl="0"/>
            <a:r>
              <a:rPr lang="en-US" sz="2000" dirty="0">
                <a:solidFill>
                  <a:srgbClr val="ED7D31"/>
                </a:solidFill>
              </a:rPr>
              <a:t>        - </a:t>
            </a:r>
            <a:r>
              <a:rPr lang="en-US" sz="2000" dirty="0" err="1">
                <a:solidFill>
                  <a:srgbClr val="ED7D31"/>
                </a:solidFill>
              </a:rPr>
              <a:t>chunk_length_kb</a:t>
            </a:r>
            <a:r>
              <a:rPr lang="en-US" sz="2000" dirty="0">
                <a:solidFill>
                  <a:srgbClr val="ED7D31"/>
                </a:solidFill>
              </a:rPr>
              <a:t>: 64</a:t>
            </a:r>
          </a:p>
          <a:p>
            <a:pPr lvl="0"/>
            <a:r>
              <a:rPr lang="en-US" sz="2000" dirty="0">
                <a:solidFill>
                  <a:srgbClr val="ED7D31"/>
                </a:solidFill>
              </a:rPr>
              <a:t>        - </a:t>
            </a:r>
            <a:r>
              <a:rPr lang="en-US" sz="2000" dirty="0" err="1">
                <a:solidFill>
                  <a:srgbClr val="ED7D31"/>
                </a:solidFill>
              </a:rPr>
              <a:t>crc_check_chance</a:t>
            </a:r>
            <a:r>
              <a:rPr lang="en-US" sz="2000" dirty="0">
                <a:solidFill>
                  <a:srgbClr val="ED7D31"/>
                </a:solidFill>
              </a:rPr>
              <a:t>: 1.0</a:t>
            </a:r>
            <a:endParaRPr kumimoji="0" lang="en-US" sz="20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Configuring Cassandra</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5" name="Picture 4">
            <a:extLst>
              <a:ext uri="{FF2B5EF4-FFF2-40B4-BE49-F238E27FC236}">
                <a16:creationId xmlns:a16="http://schemas.microsoft.com/office/drawing/2014/main" xmlns="" id="{91F8CC71-9EA8-403A-AFB0-0A437D939397}"/>
              </a:ext>
            </a:extLst>
          </p:cNvPr>
          <p:cNvPicPr>
            <a:picLocks noChangeAspect="1"/>
          </p:cNvPicPr>
          <p:nvPr/>
        </p:nvPicPr>
        <p:blipFill>
          <a:blip r:embed="rId3"/>
          <a:stretch>
            <a:fillRect/>
          </a:stretch>
        </p:blipFill>
        <p:spPr>
          <a:xfrm>
            <a:off x="6808548" y="2774250"/>
            <a:ext cx="2008674" cy="2009415"/>
          </a:xfrm>
          <a:prstGeom prst="rect">
            <a:avLst/>
          </a:prstGeom>
        </p:spPr>
      </p:pic>
    </p:spTree>
    <p:extLst>
      <p:ext uri="{BB962C8B-B14F-4D97-AF65-F5344CB8AC3E}">
        <p14:creationId xmlns:p14="http://schemas.microsoft.com/office/powerpoint/2010/main" val="110471252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253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958813"/>
            <a:ext cx="7596822" cy="3736279"/>
          </a:xfrm>
          <a:prstGeom prst="rect">
            <a:avLst/>
          </a:prstGeom>
        </p:spPr>
        <p:txBody>
          <a:bodyPr vert="horz" wrap="square" lIns="0" tIns="12065" rIns="0" bIns="0" rtlCol="0">
            <a:spAutoFit/>
          </a:bodyPr>
          <a:lstStyle/>
          <a:p>
            <a:pPr lvl="0"/>
            <a:r>
              <a:rPr lang="en-US" sz="2200" b="1" dirty="0" err="1"/>
              <a:t>data_file_directories</a:t>
            </a:r>
            <a:r>
              <a:rPr lang="en-US" sz="2200" b="1" dirty="0"/>
              <a:t>: </a:t>
            </a:r>
            <a:r>
              <a:rPr lang="en-US" sz="2200" dirty="0"/>
              <a:t>This specifies where on-disk the data for the node's </a:t>
            </a:r>
            <a:r>
              <a:rPr lang="en-US" sz="2200" dirty="0" err="1"/>
              <a:t>keyspaces</a:t>
            </a:r>
            <a:r>
              <a:rPr lang="en-US" sz="2200" dirty="0"/>
              <a:t> and tables should be stored. </a:t>
            </a:r>
          </a:p>
          <a:p>
            <a:pPr lvl="0"/>
            <a:endParaRPr lang="en-US" sz="2200" dirty="0"/>
          </a:p>
          <a:p>
            <a:pPr marL="342900" lvl="0" indent="-342900">
              <a:buFont typeface="Arial" panose="020B0604020202020204" pitchFamily="34" charset="0"/>
              <a:buChar char="•"/>
            </a:pPr>
            <a:r>
              <a:rPr lang="en-US" sz="2200" dirty="0"/>
              <a:t>The default location is $CASSANDRA_HOME/data/data. </a:t>
            </a:r>
          </a:p>
          <a:p>
            <a:pPr marL="342900" lvl="0" indent="-342900">
              <a:buFont typeface="Arial" panose="020B0604020202020204" pitchFamily="34" charset="0"/>
              <a:buChar char="•"/>
            </a:pPr>
            <a:r>
              <a:rPr lang="en-US" sz="2200" dirty="0"/>
              <a:t>If multiple directories are specified, the data will be spread across them evenly; for example:</a:t>
            </a:r>
          </a:p>
          <a:p>
            <a:pPr marL="342900" lvl="0" indent="-342900">
              <a:buFont typeface="Arial" panose="020B0604020202020204" pitchFamily="34" charset="0"/>
              <a:buChar char="•"/>
            </a:pPr>
            <a:endParaRPr lang="en-US" sz="2200" dirty="0"/>
          </a:p>
          <a:p>
            <a:pPr lvl="0"/>
            <a:r>
              <a:rPr lang="en-US" sz="2200" dirty="0" err="1">
                <a:solidFill>
                  <a:srgbClr val="ED7D31"/>
                </a:solidFill>
              </a:rPr>
              <a:t>data_file_directories</a:t>
            </a:r>
            <a:r>
              <a:rPr lang="en-US" sz="2200" dirty="0">
                <a:solidFill>
                  <a:srgbClr val="ED7D31"/>
                </a:solidFill>
              </a:rPr>
              <a:t>:</a:t>
            </a:r>
          </a:p>
          <a:p>
            <a:pPr lvl="0"/>
            <a:r>
              <a:rPr lang="en-US" sz="2200" dirty="0">
                <a:solidFill>
                  <a:srgbClr val="ED7D31"/>
                </a:solidFill>
              </a:rPr>
              <a:t>    - /cass_ssd_data0</a:t>
            </a:r>
          </a:p>
          <a:p>
            <a:pPr lvl="0"/>
            <a:r>
              <a:rPr lang="en-US" sz="2200" dirty="0">
                <a:solidFill>
                  <a:srgbClr val="ED7D31"/>
                </a:solidFill>
              </a:rPr>
              <a:t>    - /cass_ssd_data1</a:t>
            </a:r>
          </a:p>
          <a:p>
            <a:pPr lvl="0"/>
            <a:r>
              <a:rPr lang="en-US" sz="2200" dirty="0">
                <a:solidFill>
                  <a:srgbClr val="ED7D31"/>
                </a:solidFill>
              </a:rPr>
              <a:t>    - /cass_ssd_data2</a:t>
            </a:r>
            <a:endParaRPr kumimoji="0" lang="en-US" sz="22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Configuring Cassandra</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5" name="Picture 4">
            <a:extLst>
              <a:ext uri="{FF2B5EF4-FFF2-40B4-BE49-F238E27FC236}">
                <a16:creationId xmlns:a16="http://schemas.microsoft.com/office/drawing/2014/main" xmlns="" id="{944016F5-86F7-46DD-956E-5A3270E8F5DB}"/>
              </a:ext>
            </a:extLst>
          </p:cNvPr>
          <p:cNvPicPr>
            <a:picLocks noChangeAspect="1"/>
          </p:cNvPicPr>
          <p:nvPr/>
        </p:nvPicPr>
        <p:blipFill>
          <a:blip r:embed="rId3"/>
          <a:stretch>
            <a:fillRect/>
          </a:stretch>
        </p:blipFill>
        <p:spPr>
          <a:xfrm>
            <a:off x="6447469" y="2467663"/>
            <a:ext cx="2381183" cy="2382062"/>
          </a:xfrm>
          <a:prstGeom prst="rect">
            <a:avLst/>
          </a:prstGeom>
        </p:spPr>
      </p:pic>
    </p:spTree>
    <p:extLst>
      <p:ext uri="{BB962C8B-B14F-4D97-AF65-F5344CB8AC3E}">
        <p14:creationId xmlns:p14="http://schemas.microsoft.com/office/powerpoint/2010/main" val="116854014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254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547622" y="928697"/>
            <a:ext cx="7901781" cy="3736279"/>
          </a:xfrm>
          <a:prstGeom prst="rect">
            <a:avLst/>
          </a:prstGeom>
        </p:spPr>
        <p:txBody>
          <a:bodyPr vert="horz" wrap="square" lIns="0" tIns="12065" rIns="0" bIns="0" rtlCol="0">
            <a:spAutoFit/>
          </a:bodyPr>
          <a:lstStyle/>
          <a:p>
            <a:pPr lvl="0"/>
            <a:r>
              <a:rPr lang="en-US" sz="2200" b="1" dirty="0" err="1"/>
              <a:t>commitlog_compression</a:t>
            </a:r>
            <a:r>
              <a:rPr lang="en-US" sz="2200" b="1" dirty="0"/>
              <a:t>: </a:t>
            </a:r>
            <a:r>
              <a:rPr lang="en-US" sz="2200" dirty="0"/>
              <a:t>The </a:t>
            </a:r>
            <a:r>
              <a:rPr lang="en-US" sz="2200" dirty="0" err="1"/>
              <a:t>commitlog</a:t>
            </a:r>
            <a:r>
              <a:rPr lang="en-US" sz="2200" dirty="0"/>
              <a:t> can be compressed by specifying the compression class and options to be used.</a:t>
            </a:r>
          </a:p>
          <a:p>
            <a:pPr marL="342900" lvl="0" indent="-342900">
              <a:buFont typeface="Arial" panose="020B0604020202020204" pitchFamily="34" charset="0"/>
              <a:buChar char="•"/>
            </a:pPr>
            <a:r>
              <a:rPr lang="en-US" sz="2200" dirty="0"/>
              <a:t>The default is none, which means the </a:t>
            </a:r>
            <a:r>
              <a:rPr lang="en-US" sz="2200" dirty="0" err="1"/>
              <a:t>commitlog</a:t>
            </a:r>
            <a:r>
              <a:rPr lang="en-US" sz="2200" dirty="0"/>
              <a:t> will be uncompressed. </a:t>
            </a:r>
          </a:p>
          <a:p>
            <a:pPr marL="342900" lvl="0" indent="-342900">
              <a:buFont typeface="Arial" panose="020B0604020202020204" pitchFamily="34" charset="0"/>
              <a:buChar char="•"/>
            </a:pPr>
            <a:r>
              <a:rPr lang="en-US" sz="2200" dirty="0"/>
              <a:t>Available compression classes are LZ4Compressor, </a:t>
            </a:r>
            <a:r>
              <a:rPr lang="en-US" sz="2200" dirty="0" err="1"/>
              <a:t>SnappyCompressor</a:t>
            </a:r>
            <a:r>
              <a:rPr lang="en-US" sz="2200" dirty="0"/>
              <a:t>, and </a:t>
            </a:r>
            <a:r>
              <a:rPr lang="en-US" sz="2200" dirty="0" err="1"/>
              <a:t>DeflateCompressor</a:t>
            </a:r>
            <a:r>
              <a:rPr lang="en-US" sz="2200" dirty="0"/>
              <a:t>, as follows:</a:t>
            </a:r>
          </a:p>
          <a:p>
            <a:pPr lvl="0"/>
            <a:r>
              <a:rPr lang="en-US" sz="2200" dirty="0" err="1">
                <a:solidFill>
                  <a:srgbClr val="ED7D31"/>
                </a:solidFill>
              </a:rPr>
              <a:t>commitlog_compression</a:t>
            </a:r>
            <a:r>
              <a:rPr lang="en-US" sz="2200" dirty="0">
                <a:solidFill>
                  <a:srgbClr val="ED7D31"/>
                </a:solidFill>
              </a:rPr>
              <a:t>:</a:t>
            </a:r>
          </a:p>
          <a:p>
            <a:pPr lvl="0"/>
            <a:r>
              <a:rPr lang="en-US" sz="2200" dirty="0">
                <a:solidFill>
                  <a:srgbClr val="ED7D31"/>
                </a:solidFill>
              </a:rPr>
              <a:t>  - </a:t>
            </a:r>
            <a:r>
              <a:rPr lang="en-US" sz="2200" dirty="0" err="1">
                <a:solidFill>
                  <a:srgbClr val="ED7D31"/>
                </a:solidFill>
              </a:rPr>
              <a:t>class_name</a:t>
            </a:r>
            <a:r>
              <a:rPr lang="en-US" sz="2200" dirty="0">
                <a:solidFill>
                  <a:srgbClr val="ED7D31"/>
                </a:solidFill>
              </a:rPr>
              <a:t>: LZ4Compressor</a:t>
            </a:r>
          </a:p>
          <a:p>
            <a:pPr lvl="0"/>
            <a:r>
              <a:rPr lang="en-US" sz="2200" dirty="0">
                <a:solidFill>
                  <a:srgbClr val="ED7D31"/>
                </a:solidFill>
              </a:rPr>
              <a:t>    parameters:</a:t>
            </a:r>
          </a:p>
          <a:p>
            <a:pPr lvl="0"/>
            <a:r>
              <a:rPr lang="en-US" sz="2200" dirty="0">
                <a:solidFill>
                  <a:srgbClr val="ED7D31"/>
                </a:solidFill>
              </a:rPr>
              <a:t>        - </a:t>
            </a:r>
            <a:r>
              <a:rPr lang="en-US" sz="2200" dirty="0" err="1">
                <a:solidFill>
                  <a:srgbClr val="ED7D31"/>
                </a:solidFill>
              </a:rPr>
              <a:t>chunk_length_kb</a:t>
            </a:r>
            <a:r>
              <a:rPr lang="en-US" sz="2200" dirty="0">
                <a:solidFill>
                  <a:srgbClr val="ED7D31"/>
                </a:solidFill>
              </a:rPr>
              <a:t>: 64</a:t>
            </a:r>
          </a:p>
          <a:p>
            <a:pPr lvl="0"/>
            <a:r>
              <a:rPr lang="en-US" sz="2200" dirty="0">
                <a:solidFill>
                  <a:srgbClr val="ED7D31"/>
                </a:solidFill>
              </a:rPr>
              <a:t>        - </a:t>
            </a:r>
            <a:r>
              <a:rPr lang="en-US" sz="2200" dirty="0" err="1">
                <a:solidFill>
                  <a:srgbClr val="ED7D31"/>
                </a:solidFill>
              </a:rPr>
              <a:t>crc_check_chance</a:t>
            </a:r>
            <a:r>
              <a:rPr lang="en-US" sz="2200" dirty="0">
                <a:solidFill>
                  <a:srgbClr val="ED7D31"/>
                </a:solidFill>
              </a:rPr>
              <a:t>: 1.0</a:t>
            </a:r>
            <a:endParaRPr kumimoji="0" lang="en-US" sz="22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Configuring Cassandra</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5" name="Picture 4">
            <a:extLst>
              <a:ext uri="{FF2B5EF4-FFF2-40B4-BE49-F238E27FC236}">
                <a16:creationId xmlns:a16="http://schemas.microsoft.com/office/drawing/2014/main" xmlns="" id="{9CA89919-11E6-4ACD-B62C-C98E740A0870}"/>
              </a:ext>
            </a:extLst>
          </p:cNvPr>
          <p:cNvPicPr>
            <a:picLocks noChangeAspect="1"/>
          </p:cNvPicPr>
          <p:nvPr/>
        </p:nvPicPr>
        <p:blipFill>
          <a:blip r:embed="rId3"/>
          <a:stretch>
            <a:fillRect/>
          </a:stretch>
        </p:blipFill>
        <p:spPr>
          <a:xfrm>
            <a:off x="6572250" y="2747122"/>
            <a:ext cx="2256402" cy="2257235"/>
          </a:xfrm>
          <a:prstGeom prst="rect">
            <a:avLst/>
          </a:prstGeom>
        </p:spPr>
      </p:pic>
    </p:spTree>
    <p:extLst>
      <p:ext uri="{BB962C8B-B14F-4D97-AF65-F5344CB8AC3E}">
        <p14:creationId xmlns:p14="http://schemas.microsoft.com/office/powerpoint/2010/main" val="59255492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255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518499"/>
            <a:ext cx="7596822" cy="2966838"/>
          </a:xfrm>
          <a:prstGeom prst="rect">
            <a:avLst/>
          </a:prstGeom>
        </p:spPr>
        <p:txBody>
          <a:bodyPr vert="horz" wrap="square" lIns="0" tIns="12065" rIns="0" bIns="0" rtlCol="0">
            <a:spAutoFit/>
          </a:bodyPr>
          <a:lstStyle/>
          <a:p>
            <a:pPr lvl="0"/>
            <a:r>
              <a:rPr lang="en-US" sz="2400" b="1" dirty="0"/>
              <a:t>seeds: </a:t>
            </a:r>
            <a:r>
              <a:rPr lang="en-US" sz="2400" dirty="0"/>
              <a:t>A parameter of </a:t>
            </a:r>
            <a:r>
              <a:rPr lang="en-US" sz="2400" dirty="0" err="1"/>
              <a:t>SimpleSeedProvider</a:t>
            </a:r>
            <a:r>
              <a:rPr lang="en-US" sz="2400" dirty="0"/>
              <a:t>, this is where you specify your list of seed nodes (in double quotes, comma-delimited). </a:t>
            </a:r>
          </a:p>
          <a:p>
            <a:pPr marL="342900" lvl="0" indent="-342900">
              <a:buFont typeface="Arial" panose="020B0604020202020204" pitchFamily="34" charset="0"/>
              <a:buChar char="•"/>
            </a:pPr>
            <a:endParaRPr lang="en-US" sz="2400" dirty="0"/>
          </a:p>
          <a:p>
            <a:pPr marL="342900" lvl="0" indent="-342900">
              <a:buFont typeface="Arial" panose="020B0604020202020204" pitchFamily="34" charset="0"/>
              <a:buChar char="•"/>
            </a:pPr>
            <a:r>
              <a:rPr lang="en-US" sz="2400" dirty="0"/>
              <a:t>The default value is 127.0.0.1, which is always wrong in a plural node configuration, for example:</a:t>
            </a:r>
          </a:p>
          <a:p>
            <a:pPr marL="342900" lvl="0" indent="-342900">
              <a:buFont typeface="Arial" panose="020B0604020202020204" pitchFamily="34" charset="0"/>
              <a:buChar char="•"/>
            </a:pPr>
            <a:endParaRPr lang="en-US" sz="2400" dirty="0"/>
          </a:p>
          <a:p>
            <a:pPr lvl="0"/>
            <a:r>
              <a:rPr lang="en-US" sz="2000" dirty="0">
                <a:solidFill>
                  <a:srgbClr val="ED7D31"/>
                </a:solidFill>
              </a:rPr>
              <a:t>seeds: "192.168.0.101,192.168.0.102,192.168.1.21,192.168.1.22"</a:t>
            </a:r>
            <a:endParaRPr kumimoji="0" lang="en-US" sz="20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Configuring Cassandra</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spTree>
    <p:extLst>
      <p:ext uri="{BB962C8B-B14F-4D97-AF65-F5344CB8AC3E}">
        <p14:creationId xmlns:p14="http://schemas.microsoft.com/office/powerpoint/2010/main" val="24769599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256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928697"/>
            <a:ext cx="7596822" cy="3705502"/>
          </a:xfrm>
          <a:prstGeom prst="rect">
            <a:avLst/>
          </a:prstGeom>
        </p:spPr>
        <p:txBody>
          <a:bodyPr vert="horz" wrap="square" lIns="0" tIns="12065" rIns="0" bIns="0" rtlCol="0">
            <a:spAutoFit/>
          </a:bodyPr>
          <a:lstStyle/>
          <a:p>
            <a:pPr lvl="0" algn="ctr"/>
            <a:r>
              <a:rPr lang="en-US" sz="2400" b="1" dirty="0">
                <a:solidFill>
                  <a:srgbClr val="ED7D31"/>
                </a:solidFill>
              </a:rPr>
              <a:t>cassandra-env.sh</a:t>
            </a:r>
          </a:p>
          <a:p>
            <a:pPr lvl="0" algn="ctr"/>
            <a:endParaRPr lang="en-US" sz="2400" b="1" dirty="0">
              <a:solidFill>
                <a:srgbClr val="ED7D31"/>
              </a:solidFill>
            </a:endParaRPr>
          </a:p>
          <a:p>
            <a:pPr marL="342900" lvl="0" indent="-342900">
              <a:buFont typeface="Arial" panose="020B0604020202020204" pitchFamily="34" charset="0"/>
              <a:buChar char="•"/>
            </a:pPr>
            <a:r>
              <a:rPr lang="en-US" sz="2400" dirty="0"/>
              <a:t>The </a:t>
            </a:r>
            <a:r>
              <a:rPr lang="en-US" sz="2400" dirty="0" err="1"/>
              <a:t>cassandra-env.shfile</a:t>
            </a:r>
            <a:r>
              <a:rPr lang="en-US" sz="2400" dirty="0"/>
              <a:t> is where much of the JVM configuration used to happen, before it was moved to </a:t>
            </a:r>
            <a:r>
              <a:rPr lang="en-US" sz="2400" dirty="0" err="1"/>
              <a:t>thejvm.optionsfile</a:t>
            </a:r>
            <a:r>
              <a:rPr lang="en-US" sz="2400" dirty="0"/>
              <a:t> (to be explained in a following section). </a:t>
            </a:r>
          </a:p>
          <a:p>
            <a:pPr marL="342900" lvl="0" indent="-342900">
              <a:buFont typeface="Arial" panose="020B0604020202020204" pitchFamily="34" charset="0"/>
              <a:buChar char="•"/>
            </a:pPr>
            <a:endParaRPr lang="en-US" sz="2400" dirty="0"/>
          </a:p>
          <a:p>
            <a:pPr marL="342900" lvl="0" indent="-342900">
              <a:buFont typeface="Arial" panose="020B0604020202020204" pitchFamily="34" charset="0"/>
              <a:buChar char="•"/>
            </a:pPr>
            <a:r>
              <a:rPr lang="en-US" sz="2400" dirty="0"/>
              <a:t>Currently, it is invoked when the node is started to ensure that Cassandra has the environment variables it needs.</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Configuring Cassandra</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spTree>
    <p:extLst>
      <p:ext uri="{BB962C8B-B14F-4D97-AF65-F5344CB8AC3E}">
        <p14:creationId xmlns:p14="http://schemas.microsoft.com/office/powerpoint/2010/main" val="1457218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257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1143809"/>
            <a:ext cx="7596822" cy="3336170"/>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2400" dirty="0"/>
              <a:t>-</a:t>
            </a:r>
            <a:r>
              <a:rPr lang="en-US" sz="2400" dirty="0" err="1"/>
              <a:t>Dcom.sun.management.jmxremote.password.file</a:t>
            </a:r>
            <a:r>
              <a:rPr lang="en-US" sz="2400" dirty="0"/>
              <a:t>: This specifies the location of the password file to use when JMX authentication is activated. </a:t>
            </a:r>
          </a:p>
          <a:p>
            <a:pPr marL="342900" lvl="0" indent="-342900">
              <a:buFont typeface="Arial" panose="020B0604020202020204" pitchFamily="34" charset="0"/>
              <a:buChar char="•"/>
            </a:pPr>
            <a:r>
              <a:rPr lang="en-US" sz="2400" dirty="0"/>
              <a:t>By default, it is set to /</a:t>
            </a:r>
            <a:r>
              <a:rPr lang="en-US" sz="2400" dirty="0" err="1"/>
              <a:t>etc</a:t>
            </a:r>
            <a:r>
              <a:rPr lang="en-US" sz="2400" dirty="0"/>
              <a:t>/</a:t>
            </a:r>
            <a:r>
              <a:rPr lang="en-US" sz="2400" dirty="0" err="1"/>
              <a:t>cassandra</a:t>
            </a:r>
            <a:r>
              <a:rPr lang="en-US" sz="2400" dirty="0"/>
              <a:t>/</a:t>
            </a:r>
            <a:r>
              <a:rPr lang="en-US" sz="2400" dirty="0" err="1"/>
              <a:t>jmxremote.password</a:t>
            </a:r>
            <a:r>
              <a:rPr lang="en-US" sz="2400" dirty="0"/>
              <a:t>. </a:t>
            </a:r>
          </a:p>
          <a:p>
            <a:pPr marL="342900" lvl="0" indent="-342900">
              <a:buFont typeface="Arial" panose="020B0604020202020204" pitchFamily="34" charset="0"/>
              <a:buChar char="•"/>
            </a:pPr>
            <a:r>
              <a:rPr lang="en-US" sz="2400" dirty="0"/>
              <a:t>Here is an example of a JMX password file:</a:t>
            </a:r>
          </a:p>
          <a:p>
            <a:pPr marL="342900" lvl="0" indent="-342900">
              <a:buFont typeface="Arial" panose="020B0604020202020204" pitchFamily="34" charset="0"/>
              <a:buChar char="•"/>
            </a:pPr>
            <a:endParaRPr lang="en-US" sz="2400" dirty="0"/>
          </a:p>
          <a:p>
            <a:pPr lvl="0"/>
            <a:r>
              <a:rPr lang="en-US" sz="2400" dirty="0" err="1">
                <a:solidFill>
                  <a:srgbClr val="ED7D31"/>
                </a:solidFill>
              </a:rPr>
              <a:t>cassdba</a:t>
            </a:r>
            <a:r>
              <a:rPr lang="en-US" sz="2400" dirty="0">
                <a:solidFill>
                  <a:srgbClr val="ED7D31"/>
                </a:solidFill>
              </a:rPr>
              <a:t>      </a:t>
            </a:r>
            <a:r>
              <a:rPr lang="en-US" sz="2400" dirty="0" err="1">
                <a:solidFill>
                  <a:srgbClr val="ED7D31"/>
                </a:solidFill>
              </a:rPr>
              <a:t>flynnLives</a:t>
            </a:r>
            <a:endParaRPr lang="en-US" sz="2400" dirty="0">
              <a:solidFill>
                <a:srgbClr val="ED7D31"/>
              </a:solidFill>
            </a:endParaRPr>
          </a:p>
          <a:p>
            <a:pPr lvl="0"/>
            <a:r>
              <a:rPr lang="en-US" sz="2400" dirty="0" err="1">
                <a:solidFill>
                  <a:srgbClr val="ED7D31"/>
                </a:solidFill>
              </a:rPr>
              <a:t>aploetz</a:t>
            </a:r>
            <a:r>
              <a:rPr lang="en-US" sz="2400" dirty="0">
                <a:solidFill>
                  <a:srgbClr val="ED7D31"/>
                </a:solidFill>
              </a:rPr>
              <a:t>      c0rr3ctH0rs3B@tt3rySt@pl3</a:t>
            </a:r>
            <a:endParaRPr kumimoji="0" lang="en-US" sz="24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Configuring Cassandra</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5" name="Picture 4">
            <a:extLst>
              <a:ext uri="{FF2B5EF4-FFF2-40B4-BE49-F238E27FC236}">
                <a16:creationId xmlns:a16="http://schemas.microsoft.com/office/drawing/2014/main" xmlns="" id="{6CD0B5CC-C312-4784-8A14-60BD3FF3BD84}"/>
              </a:ext>
            </a:extLst>
          </p:cNvPr>
          <p:cNvPicPr>
            <a:picLocks noChangeAspect="1"/>
          </p:cNvPicPr>
          <p:nvPr/>
        </p:nvPicPr>
        <p:blipFill>
          <a:blip r:embed="rId3"/>
          <a:stretch>
            <a:fillRect/>
          </a:stretch>
        </p:blipFill>
        <p:spPr>
          <a:xfrm>
            <a:off x="6884560" y="3034710"/>
            <a:ext cx="1877232" cy="1877925"/>
          </a:xfrm>
          <a:prstGeom prst="rect">
            <a:avLst/>
          </a:prstGeom>
        </p:spPr>
      </p:pic>
    </p:spTree>
    <p:extLst>
      <p:ext uri="{BB962C8B-B14F-4D97-AF65-F5344CB8AC3E}">
        <p14:creationId xmlns:p14="http://schemas.microsoft.com/office/powerpoint/2010/main" val="154458928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258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lvl="0" algn="ctr"/>
            <a:r>
              <a:rPr lang="en-US" sz="2400" b="1" dirty="0" err="1">
                <a:solidFill>
                  <a:srgbClr val="ED7D31"/>
                </a:solidFill>
              </a:rPr>
              <a:t>cassandra-rackdc.properties</a:t>
            </a:r>
            <a:endParaRPr lang="en-US" sz="2400" b="1" dirty="0">
              <a:solidFill>
                <a:srgbClr val="ED7D31"/>
              </a:solidFill>
            </a:endParaRPr>
          </a:p>
          <a:p>
            <a:pPr marL="342900" lvl="0" indent="-342900">
              <a:buFont typeface="Arial" panose="020B0604020202020204" pitchFamily="34" charset="0"/>
              <a:buChar char="•"/>
            </a:pPr>
            <a:endParaRPr lang="en-US" sz="2400" dirty="0"/>
          </a:p>
          <a:p>
            <a:pPr marL="342900" lvl="0" indent="-342900">
              <a:buFont typeface="Arial" panose="020B0604020202020204" pitchFamily="34" charset="0"/>
              <a:buChar char="•"/>
            </a:pPr>
            <a:r>
              <a:rPr lang="en-US" sz="2400" dirty="0"/>
              <a:t>Ec2Snitch</a:t>
            </a:r>
          </a:p>
          <a:p>
            <a:pPr marL="342900" lvl="0" indent="-342900">
              <a:buFont typeface="Arial" panose="020B0604020202020204" pitchFamily="34" charset="0"/>
              <a:buChar char="•"/>
            </a:pPr>
            <a:r>
              <a:rPr lang="en-US" sz="2400" dirty="0"/>
              <a:t>Ec2MultiRegionSnitch</a:t>
            </a:r>
          </a:p>
          <a:p>
            <a:pPr marL="342900" lvl="0" indent="-342900">
              <a:buFont typeface="Arial" panose="020B0604020202020204" pitchFamily="34" charset="0"/>
              <a:buChar char="•"/>
            </a:pPr>
            <a:r>
              <a:rPr lang="en-US" sz="2400" dirty="0" err="1"/>
              <a:t>GoogleCloudSnitch</a:t>
            </a:r>
            <a:endParaRPr lang="en-US" sz="2400" dirty="0"/>
          </a:p>
          <a:p>
            <a:pPr marL="342900" lvl="0" indent="-342900">
              <a:buFont typeface="Arial" panose="020B0604020202020204" pitchFamily="34" charset="0"/>
              <a:buChar char="•"/>
            </a:pPr>
            <a:r>
              <a:rPr lang="en-US" sz="2400" dirty="0" err="1"/>
              <a:t>GossipingPropertyFileSnitch</a:t>
            </a:r>
            <a:endParaRPr lang="en-US" sz="2400" dirty="0"/>
          </a:p>
          <a:p>
            <a:pPr lvl="0"/>
            <a:endParaRPr lang="en-US" sz="2400" dirty="0"/>
          </a:p>
          <a:p>
            <a:pPr lvl="0"/>
            <a:r>
              <a:rPr lang="en-US" sz="2400" dirty="0"/>
              <a:t>Four properties can be set inside this file: dc, rack, </a:t>
            </a:r>
            <a:r>
              <a:rPr lang="en-US" sz="2400" dirty="0" err="1"/>
              <a:t>dc_suffix</a:t>
            </a:r>
            <a:r>
              <a:rPr lang="en-US" sz="2400" dirty="0"/>
              <a:t>, and </a:t>
            </a:r>
            <a:r>
              <a:rPr lang="en-US" sz="2400" dirty="0" err="1"/>
              <a:t>prefer_local</a:t>
            </a:r>
            <a:r>
              <a:rPr lang="en-US" sz="2400" dirty="0"/>
              <a:t>.</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Configuring Cassandra</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5" name="Picture 4">
            <a:extLst>
              <a:ext uri="{FF2B5EF4-FFF2-40B4-BE49-F238E27FC236}">
                <a16:creationId xmlns:a16="http://schemas.microsoft.com/office/drawing/2014/main" xmlns="" id="{876F0898-4AED-4F37-9F87-DDA8C265D82E}"/>
              </a:ext>
            </a:extLst>
          </p:cNvPr>
          <p:cNvPicPr>
            <a:picLocks noChangeAspect="1"/>
          </p:cNvPicPr>
          <p:nvPr/>
        </p:nvPicPr>
        <p:blipFill>
          <a:blip r:embed="rId3"/>
          <a:stretch>
            <a:fillRect/>
          </a:stretch>
        </p:blipFill>
        <p:spPr>
          <a:xfrm>
            <a:off x="6413179" y="1380719"/>
            <a:ext cx="2381183" cy="2382062"/>
          </a:xfrm>
          <a:prstGeom prst="rect">
            <a:avLst/>
          </a:prstGeom>
        </p:spPr>
      </p:pic>
    </p:spTree>
    <p:extLst>
      <p:ext uri="{BB962C8B-B14F-4D97-AF65-F5344CB8AC3E}">
        <p14:creationId xmlns:p14="http://schemas.microsoft.com/office/powerpoint/2010/main" val="53105645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259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959143"/>
            <a:ext cx="7596822" cy="3705502"/>
          </a:xfrm>
          <a:prstGeom prst="rect">
            <a:avLst/>
          </a:prstGeom>
        </p:spPr>
        <p:txBody>
          <a:bodyPr vert="horz" wrap="square" lIns="0" tIns="12065" rIns="0" bIns="0" rtlCol="0">
            <a:spAutoFit/>
          </a:bodyPr>
          <a:lstStyle/>
          <a:p>
            <a:pPr lvl="0" algn="ctr"/>
            <a:r>
              <a:rPr lang="en-US" sz="2400" b="1" dirty="0">
                <a:solidFill>
                  <a:srgbClr val="ED7D31"/>
                </a:solidFill>
              </a:rPr>
              <a:t>dc</a:t>
            </a:r>
          </a:p>
          <a:p>
            <a:pPr marL="342900" lvl="0" indent="-342900">
              <a:buFont typeface="Arial" panose="020B0604020202020204" pitchFamily="34" charset="0"/>
              <a:buChar char="•"/>
            </a:pPr>
            <a:r>
              <a:rPr lang="en-US" sz="2400" dirty="0"/>
              <a:t>This property sets the logical data center for the current node. </a:t>
            </a:r>
          </a:p>
          <a:p>
            <a:pPr marL="342900" lvl="0" indent="-342900">
              <a:buFont typeface="Arial" panose="020B0604020202020204" pitchFamily="34" charset="0"/>
              <a:buChar char="•"/>
            </a:pPr>
            <a:r>
              <a:rPr lang="en-US" sz="2400" dirty="0"/>
              <a:t>Data center names need to match up with the data center names used to define RFs at </a:t>
            </a:r>
            <a:r>
              <a:rPr lang="en-US" sz="2400" dirty="0" err="1"/>
              <a:t>keyspace</a:t>
            </a:r>
            <a:r>
              <a:rPr lang="en-US" sz="2400" dirty="0"/>
              <a:t> creation time. </a:t>
            </a:r>
          </a:p>
          <a:p>
            <a:pPr marL="342900" lvl="0" indent="-342900">
              <a:buFont typeface="Arial" panose="020B0604020202020204" pitchFamily="34" charset="0"/>
              <a:buChar char="•"/>
            </a:pPr>
            <a:r>
              <a:rPr lang="en-US" sz="2400" dirty="0"/>
              <a:t>Good dc names can represent physical locations or a cloud region.</a:t>
            </a:r>
          </a:p>
          <a:p>
            <a:pPr lvl="0"/>
            <a:r>
              <a:rPr lang="en-US" sz="2400" dirty="0"/>
              <a:t>For example:</a:t>
            </a:r>
          </a:p>
          <a:p>
            <a:pPr lvl="0"/>
            <a:r>
              <a:rPr lang="en-US" sz="2400" dirty="0">
                <a:solidFill>
                  <a:srgbClr val="ED7D31"/>
                </a:solidFill>
              </a:rPr>
              <a:t>dc=</a:t>
            </a:r>
            <a:r>
              <a:rPr lang="en-US" sz="2400" dirty="0" err="1">
                <a:solidFill>
                  <a:srgbClr val="ED7D31"/>
                </a:solidFill>
              </a:rPr>
              <a:t>US_Central</a:t>
            </a:r>
            <a:endParaRPr kumimoji="0" lang="en-US" sz="24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Configuring Cassandra</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spTree>
    <p:extLst>
      <p:ext uri="{BB962C8B-B14F-4D97-AF65-F5344CB8AC3E}">
        <p14:creationId xmlns:p14="http://schemas.microsoft.com/office/powerpoint/2010/main" val="33433353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EFE79D1C-B793-4F64-821B-E34C52F94522}"/>
              </a:ext>
            </a:extLst>
          </p:cNvPr>
          <p:cNvPicPr>
            <a:picLocks noChangeAspect="1"/>
          </p:cNvPicPr>
          <p:nvPr/>
        </p:nvPicPr>
        <p:blipFill>
          <a:blip r:embed="rId3"/>
          <a:stretch>
            <a:fillRect/>
          </a:stretch>
        </p:blipFill>
        <p:spPr>
          <a:xfrm>
            <a:off x="6419056" y="2590703"/>
            <a:ext cx="2473483" cy="2474395"/>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dirty="0"/>
              <a:t>Using Cassandra with </a:t>
            </a:r>
            <a:r>
              <a:rPr lang="en-US" sz="3600" dirty="0" err="1"/>
              <a:t>cqlsh</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620092" y="1353505"/>
            <a:ext cx="7596822" cy="2474395"/>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Now, let's create a new </a:t>
            </a:r>
            <a:r>
              <a:rPr lang="en-US" sz="2400" dirty="0" err="1"/>
              <a:t>keyspace</a:t>
            </a:r>
            <a:r>
              <a:rPr lang="en-US" sz="2400" dirty="0"/>
              <a:t> where we can put our tables, as follows:</a:t>
            </a:r>
          </a:p>
          <a:p>
            <a:pPr marL="342900" indent="-342900">
              <a:buFont typeface="Arial" panose="020B0604020202020204" pitchFamily="34" charset="0"/>
              <a:buChar char="•"/>
            </a:pPr>
            <a:endParaRPr lang="en-US" sz="2400" dirty="0"/>
          </a:p>
          <a:p>
            <a:r>
              <a:rPr lang="en-US" sz="2200" dirty="0" err="1">
                <a:solidFill>
                  <a:srgbClr val="ED7D31"/>
                </a:solidFill>
              </a:rPr>
              <a:t>cassdba@cqlsh</a:t>
            </a:r>
            <a:r>
              <a:rPr lang="en-US" sz="2200" dirty="0">
                <a:solidFill>
                  <a:srgbClr val="ED7D31"/>
                </a:solidFill>
              </a:rPr>
              <a:t>&gt; CREATE KEYSPACE </a:t>
            </a:r>
            <a:r>
              <a:rPr lang="en-US" sz="2200" dirty="0" err="1">
                <a:solidFill>
                  <a:srgbClr val="ED7D31"/>
                </a:solidFill>
              </a:rPr>
              <a:t>packt</a:t>
            </a:r>
            <a:r>
              <a:rPr lang="en-US" sz="2200" dirty="0">
                <a:solidFill>
                  <a:srgbClr val="ED7D31"/>
                </a:solidFill>
              </a:rPr>
              <a:t> WITH replication =</a:t>
            </a:r>
          </a:p>
          <a:p>
            <a:r>
              <a:rPr lang="en-US" sz="2200" dirty="0">
                <a:solidFill>
                  <a:srgbClr val="ED7D31"/>
                </a:solidFill>
              </a:rPr>
              <a:t>  {'class': '</a:t>
            </a:r>
            <a:r>
              <a:rPr lang="en-US" sz="2200" dirty="0" err="1">
                <a:solidFill>
                  <a:srgbClr val="ED7D31"/>
                </a:solidFill>
              </a:rPr>
              <a:t>NetworkTopologyStrategy</a:t>
            </a:r>
            <a:r>
              <a:rPr lang="en-US" sz="2200" dirty="0">
                <a:solidFill>
                  <a:srgbClr val="ED7D31"/>
                </a:solidFill>
              </a:rPr>
              <a:t>', '</a:t>
            </a:r>
            <a:r>
              <a:rPr lang="en-US" sz="2200" dirty="0" err="1">
                <a:solidFill>
                  <a:srgbClr val="ED7D31"/>
                </a:solidFill>
              </a:rPr>
              <a:t>ClockworkAngels</a:t>
            </a:r>
            <a:r>
              <a:rPr lang="en-US" sz="2200" dirty="0">
                <a:solidFill>
                  <a:srgbClr val="ED7D31"/>
                </a:solidFill>
              </a:rPr>
              <a:t>': '1'}</a:t>
            </a:r>
          </a:p>
          <a:p>
            <a:r>
              <a:rPr lang="en-US" sz="2200" dirty="0">
                <a:solidFill>
                  <a:srgbClr val="ED7D31"/>
                </a:solidFill>
              </a:rPr>
              <a:t>  AND </a:t>
            </a:r>
            <a:r>
              <a:rPr lang="en-US" sz="2200" dirty="0" err="1">
                <a:solidFill>
                  <a:srgbClr val="ED7D31"/>
                </a:solidFill>
              </a:rPr>
              <a:t>durable_writes</a:t>
            </a:r>
            <a:r>
              <a:rPr lang="en-US" sz="2200" dirty="0">
                <a:solidFill>
                  <a:srgbClr val="ED7D31"/>
                </a:solidFill>
              </a:rPr>
              <a:t> = true;</a:t>
            </a:r>
          </a:p>
        </p:txBody>
      </p:sp>
    </p:spTree>
    <p:extLst>
      <p:ext uri="{BB962C8B-B14F-4D97-AF65-F5344CB8AC3E}">
        <p14:creationId xmlns:p14="http://schemas.microsoft.com/office/powerpoint/2010/main" val="811376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928697"/>
            <a:ext cx="7596822" cy="3705502"/>
          </a:xfrm>
          <a:prstGeom prst="rect">
            <a:avLst/>
          </a:prstGeom>
        </p:spPr>
        <p:txBody>
          <a:bodyPr vert="horz" wrap="square" lIns="0" tIns="12065" rIns="0" bIns="0" rtlCol="0">
            <a:spAutoFit/>
          </a:bodyPr>
          <a:lstStyle/>
          <a:p>
            <a:pPr lvl="0" algn="ctr"/>
            <a:r>
              <a:rPr lang="en-US" sz="2400" b="1" dirty="0">
                <a:solidFill>
                  <a:srgbClr val="ED7D31"/>
                </a:solidFill>
              </a:rPr>
              <a:t>rack</a:t>
            </a:r>
          </a:p>
          <a:p>
            <a:pPr marL="342900" lvl="0" indent="-342900">
              <a:buFont typeface="Arial" panose="020B0604020202020204" pitchFamily="34" charset="0"/>
              <a:buChar char="•"/>
            </a:pPr>
            <a:r>
              <a:rPr lang="en-US" sz="2400" dirty="0"/>
              <a:t>This property sets the logical rack for the current node. </a:t>
            </a:r>
          </a:p>
          <a:p>
            <a:pPr marL="342900" lvl="0" indent="-342900">
              <a:buFont typeface="Arial" panose="020B0604020202020204" pitchFamily="34" charset="0"/>
              <a:buChar char="•"/>
            </a:pPr>
            <a:r>
              <a:rPr lang="en-US" sz="2400" dirty="0"/>
              <a:t>These are used by the snitch to help distribute data in ways that support high availability. </a:t>
            </a:r>
          </a:p>
          <a:p>
            <a:pPr marL="342900" lvl="0" indent="-342900">
              <a:buFont typeface="Arial" panose="020B0604020202020204" pitchFamily="34" charset="0"/>
              <a:buChar char="•"/>
            </a:pPr>
            <a:r>
              <a:rPr lang="en-US" sz="2400" dirty="0"/>
              <a:t>As with dc, good rack names may be physical racks on the data center floor, or they may be representative of availability zones in a public cloud.</a:t>
            </a:r>
          </a:p>
          <a:p>
            <a:pPr lvl="0"/>
            <a:r>
              <a:rPr lang="en-US" sz="2400" dirty="0"/>
              <a:t>For example:</a:t>
            </a:r>
          </a:p>
          <a:p>
            <a:pPr lvl="0"/>
            <a:r>
              <a:rPr lang="en-US" sz="2400" dirty="0">
                <a:solidFill>
                  <a:srgbClr val="ED7D31"/>
                </a:solidFill>
              </a:rPr>
              <a:t>rack=Central_2A</a:t>
            </a:r>
            <a:endParaRPr kumimoji="0" lang="en-US" sz="24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Configuring Cassandra</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spTree>
    <p:extLst>
      <p:ext uri="{BB962C8B-B14F-4D97-AF65-F5344CB8AC3E}">
        <p14:creationId xmlns:p14="http://schemas.microsoft.com/office/powerpoint/2010/main" val="428353470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lvl="0" algn="ctr"/>
            <a:r>
              <a:rPr lang="en-US" sz="2400" b="1" dirty="0" err="1">
                <a:solidFill>
                  <a:srgbClr val="ED7D31"/>
                </a:solidFill>
              </a:rPr>
              <a:t>dc_suffix</a:t>
            </a:r>
            <a:endParaRPr lang="en-US" sz="2400" b="1" dirty="0">
              <a:solidFill>
                <a:srgbClr val="ED7D31"/>
              </a:solidFill>
            </a:endParaRPr>
          </a:p>
          <a:p>
            <a:pPr lvl="0" algn="ctr"/>
            <a:endParaRPr lang="en-US" sz="2400" b="1" dirty="0">
              <a:solidFill>
                <a:srgbClr val="ED7D31"/>
              </a:solidFill>
            </a:endParaRPr>
          </a:p>
          <a:p>
            <a:pPr marL="342900" lvl="0" indent="-342900">
              <a:buFont typeface="Arial" panose="020B0604020202020204" pitchFamily="34" charset="0"/>
              <a:buChar char="•"/>
            </a:pPr>
            <a:r>
              <a:rPr lang="en-US" sz="2400" dirty="0"/>
              <a:t>This optional property sets a suffix to be added to the dc name for the current node.</a:t>
            </a:r>
          </a:p>
          <a:p>
            <a:pPr marL="342900" lvl="0" indent="-342900">
              <a:buFont typeface="Arial" panose="020B0604020202020204" pitchFamily="34" charset="0"/>
              <a:buChar char="•"/>
            </a:pPr>
            <a:endParaRPr lang="en-US" sz="2400" dirty="0"/>
          </a:p>
          <a:p>
            <a:pPr lvl="0"/>
            <a:r>
              <a:rPr lang="en-US" sz="2400" dirty="0"/>
              <a:t>For example:</a:t>
            </a:r>
          </a:p>
          <a:p>
            <a:pPr marL="342900" lvl="0" indent="-342900">
              <a:buFont typeface="Arial" panose="020B0604020202020204" pitchFamily="34" charset="0"/>
              <a:buChar char="•"/>
            </a:pPr>
            <a:endParaRPr lang="en-US" sz="2400" dirty="0"/>
          </a:p>
          <a:p>
            <a:pPr lvl="0"/>
            <a:r>
              <a:rPr lang="en-US" sz="2400" dirty="0" err="1">
                <a:solidFill>
                  <a:srgbClr val="ED7D31"/>
                </a:solidFill>
              </a:rPr>
              <a:t>dc_suffix</a:t>
            </a:r>
            <a:r>
              <a:rPr lang="en-US" sz="2400" dirty="0">
                <a:solidFill>
                  <a:srgbClr val="ED7D31"/>
                </a:solidFill>
              </a:rPr>
              <a:t>=_</a:t>
            </a:r>
            <a:r>
              <a:rPr lang="en-US" sz="2400" dirty="0" err="1">
                <a:solidFill>
                  <a:srgbClr val="ED7D31"/>
                </a:solidFill>
              </a:rPr>
              <a:t>externalFacing</a:t>
            </a:r>
            <a:endParaRPr kumimoji="0" lang="en-US" sz="24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Configuring Cassandra</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5" name="Picture 4">
            <a:extLst>
              <a:ext uri="{FF2B5EF4-FFF2-40B4-BE49-F238E27FC236}">
                <a16:creationId xmlns:a16="http://schemas.microsoft.com/office/drawing/2014/main" xmlns="" id="{C64BFA16-3A54-4979-8DE4-F7FFA1CC84CB}"/>
              </a:ext>
            </a:extLst>
          </p:cNvPr>
          <p:cNvPicPr>
            <a:picLocks noChangeAspect="1"/>
          </p:cNvPicPr>
          <p:nvPr/>
        </p:nvPicPr>
        <p:blipFill>
          <a:blip r:embed="rId3"/>
          <a:stretch>
            <a:fillRect/>
          </a:stretch>
        </p:blipFill>
        <p:spPr>
          <a:xfrm>
            <a:off x="6436039" y="2467663"/>
            <a:ext cx="2381183" cy="2382062"/>
          </a:xfrm>
          <a:prstGeom prst="rect">
            <a:avLst/>
          </a:prstGeom>
        </p:spPr>
      </p:pic>
    </p:spTree>
    <p:extLst>
      <p:ext uri="{BB962C8B-B14F-4D97-AF65-F5344CB8AC3E}">
        <p14:creationId xmlns:p14="http://schemas.microsoft.com/office/powerpoint/2010/main" val="289378802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865029" y="928697"/>
            <a:ext cx="7596822" cy="3705502"/>
          </a:xfrm>
          <a:prstGeom prst="rect">
            <a:avLst/>
          </a:prstGeom>
        </p:spPr>
        <p:txBody>
          <a:bodyPr vert="horz" wrap="square" lIns="0" tIns="12065" rIns="0" bIns="0" rtlCol="0">
            <a:spAutoFit/>
          </a:bodyPr>
          <a:lstStyle/>
          <a:p>
            <a:pPr lvl="0" algn="ctr"/>
            <a:r>
              <a:rPr lang="en-US" sz="2400" b="1" dirty="0" err="1">
                <a:solidFill>
                  <a:srgbClr val="ED7D31"/>
                </a:solidFill>
              </a:rPr>
              <a:t>prefer_local</a:t>
            </a:r>
            <a:endParaRPr lang="en-US" sz="2400" b="1" dirty="0">
              <a:solidFill>
                <a:srgbClr val="ED7D31"/>
              </a:solidFill>
            </a:endParaRPr>
          </a:p>
          <a:p>
            <a:pPr lvl="0" algn="ctr"/>
            <a:endParaRPr lang="en-US" sz="2400" b="1" dirty="0">
              <a:solidFill>
                <a:srgbClr val="ED7D31"/>
              </a:solidFill>
            </a:endParaRPr>
          </a:p>
          <a:p>
            <a:pPr marL="342900" lvl="0" indent="-342900">
              <a:buFont typeface="Arial" panose="020B0604020202020204" pitchFamily="34" charset="0"/>
              <a:buChar char="•"/>
            </a:pPr>
            <a:r>
              <a:rPr lang="en-US" sz="2400" dirty="0"/>
              <a:t>In the event that nodes in a cluster are configured with both internal and external IP addresses, this optional property instructs the snitch to prefer local, internal IP addresses when possible.</a:t>
            </a:r>
          </a:p>
          <a:p>
            <a:pPr marL="342900" lvl="0" indent="-342900">
              <a:buFont typeface="Arial" panose="020B0604020202020204" pitchFamily="34" charset="0"/>
              <a:buChar char="•"/>
            </a:pPr>
            <a:endParaRPr lang="en-US" sz="2400" dirty="0"/>
          </a:p>
          <a:p>
            <a:pPr lvl="0"/>
            <a:r>
              <a:rPr lang="en-US" sz="2400" dirty="0"/>
              <a:t>For example:</a:t>
            </a:r>
          </a:p>
          <a:p>
            <a:pPr marL="342900" lvl="0" indent="-342900">
              <a:buFont typeface="Arial" panose="020B0604020202020204" pitchFamily="34" charset="0"/>
              <a:buChar char="•"/>
            </a:pPr>
            <a:endParaRPr lang="en-US" sz="2400" dirty="0"/>
          </a:p>
          <a:p>
            <a:pPr lvl="0"/>
            <a:r>
              <a:rPr lang="en-US" sz="2400" dirty="0" err="1"/>
              <a:t>prefer_local</a:t>
            </a:r>
            <a:r>
              <a:rPr lang="en-US" sz="2400" dirty="0"/>
              <a:t>=true</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dirty="0">
                <a:solidFill>
                  <a:srgbClr val="FFFFFF"/>
                </a:solidFill>
              </a:rPr>
              <a:t>Configuring Cassandra</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2" name="Picture 1">
            <a:extLst>
              <a:ext uri="{FF2B5EF4-FFF2-40B4-BE49-F238E27FC236}">
                <a16:creationId xmlns:a16="http://schemas.microsoft.com/office/drawing/2014/main" xmlns="" id="{E7A51232-7C65-4853-91A6-950B487F61F4}"/>
              </a:ext>
            </a:extLst>
          </p:cNvPr>
          <p:cNvPicPr>
            <a:picLocks noChangeAspect="1"/>
          </p:cNvPicPr>
          <p:nvPr/>
        </p:nvPicPr>
        <p:blipFill>
          <a:blip r:embed="rId3"/>
          <a:stretch>
            <a:fillRect/>
          </a:stretch>
        </p:blipFill>
        <p:spPr>
          <a:xfrm>
            <a:off x="6583679" y="3136174"/>
            <a:ext cx="2230755" cy="1498025"/>
          </a:xfrm>
          <a:prstGeom prst="rect">
            <a:avLst/>
          </a:prstGeom>
        </p:spPr>
      </p:pic>
    </p:spTree>
    <p:extLst>
      <p:ext uri="{BB962C8B-B14F-4D97-AF65-F5344CB8AC3E}">
        <p14:creationId xmlns:p14="http://schemas.microsoft.com/office/powerpoint/2010/main" val="134359560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1118449"/>
            <a:ext cx="7596822" cy="3336170"/>
          </a:xfrm>
          <a:prstGeom prst="rect">
            <a:avLst/>
          </a:prstGeom>
        </p:spPr>
        <p:txBody>
          <a:bodyPr vert="horz" wrap="square" lIns="0" tIns="12065" rIns="0" bIns="0" rtlCol="0">
            <a:spAutoFit/>
          </a:bodyPr>
          <a:lstStyle/>
          <a:p>
            <a:pPr lvl="0" algn="ctr"/>
            <a:r>
              <a:rPr lang="en-US" sz="2400" b="1" dirty="0" err="1">
                <a:solidFill>
                  <a:srgbClr val="ED7D31"/>
                </a:solidFill>
              </a:rPr>
              <a:t>cassandra-topology.properties</a:t>
            </a:r>
            <a:endParaRPr lang="en-US" sz="2400" b="1" dirty="0">
              <a:solidFill>
                <a:srgbClr val="ED7D31"/>
              </a:solidFill>
            </a:endParaRPr>
          </a:p>
          <a:p>
            <a:pPr lvl="0" algn="ctr"/>
            <a:endParaRPr lang="en-US" sz="2400" b="1" dirty="0">
              <a:solidFill>
                <a:srgbClr val="ED7D31"/>
              </a:solidFill>
            </a:endParaRPr>
          </a:p>
          <a:p>
            <a:pPr marL="342900" lvl="0" indent="-342900">
              <a:buFont typeface="Arial" panose="020B0604020202020204" pitchFamily="34" charset="0"/>
              <a:buChar char="•"/>
            </a:pPr>
            <a:r>
              <a:rPr lang="en-US" sz="2400" dirty="0"/>
              <a:t>The </a:t>
            </a:r>
            <a:r>
              <a:rPr lang="en-US" sz="2400" dirty="0" err="1"/>
              <a:t>cassandra-topology.properties</a:t>
            </a:r>
            <a:r>
              <a:rPr lang="en-US" sz="2400" dirty="0"/>
              <a:t> file is used with the </a:t>
            </a:r>
            <a:r>
              <a:rPr lang="en-US" sz="2400" dirty="0" err="1"/>
              <a:t>PropertyFileSnitch</a:t>
            </a:r>
            <a:r>
              <a:rPr lang="en-US" sz="2400" dirty="0"/>
              <a:t>. </a:t>
            </a:r>
          </a:p>
          <a:p>
            <a:pPr marL="342900" lvl="0" indent="-342900">
              <a:buFont typeface="Arial" panose="020B0604020202020204" pitchFamily="34" charset="0"/>
              <a:buChar char="•"/>
            </a:pPr>
            <a:r>
              <a:rPr lang="en-US" sz="2400" dirty="0"/>
              <a:t>It is also used as a backup to </a:t>
            </a:r>
            <a:r>
              <a:rPr lang="en-US" sz="2400" dirty="0" err="1"/>
              <a:t>GossipingPropertyFileSnitch</a:t>
            </a:r>
            <a:r>
              <a:rPr lang="en-US" sz="2400" dirty="0"/>
              <a:t>. </a:t>
            </a:r>
          </a:p>
          <a:p>
            <a:pPr marL="342900" lvl="0" indent="-342900">
              <a:buFont typeface="Arial" panose="020B0604020202020204" pitchFamily="34" charset="0"/>
              <a:buChar char="•"/>
            </a:pPr>
            <a:r>
              <a:rPr lang="en-US" sz="2400" dirty="0"/>
              <a:t>It contains a hard-coded list of every node in the cluster, including its IP address, data center, and rack definition.</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Configuring Cassandra</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5" name="Picture 4">
            <a:extLst>
              <a:ext uri="{FF2B5EF4-FFF2-40B4-BE49-F238E27FC236}">
                <a16:creationId xmlns:a16="http://schemas.microsoft.com/office/drawing/2014/main" xmlns="" id="{BA2E3703-14AE-4694-BF4D-57F423A8DD6B}"/>
              </a:ext>
            </a:extLst>
          </p:cNvPr>
          <p:cNvPicPr>
            <a:picLocks noChangeAspect="1"/>
          </p:cNvPicPr>
          <p:nvPr/>
        </p:nvPicPr>
        <p:blipFill>
          <a:blip r:embed="rId3"/>
          <a:stretch>
            <a:fillRect/>
          </a:stretch>
        </p:blipFill>
        <p:spPr>
          <a:xfrm>
            <a:off x="7558737" y="928697"/>
            <a:ext cx="1476374" cy="991433"/>
          </a:xfrm>
          <a:prstGeom prst="rect">
            <a:avLst/>
          </a:prstGeom>
        </p:spPr>
      </p:pic>
    </p:spTree>
    <p:extLst>
      <p:ext uri="{BB962C8B-B14F-4D97-AF65-F5344CB8AC3E}">
        <p14:creationId xmlns:p14="http://schemas.microsoft.com/office/powerpoint/2010/main" val="162421399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1015579"/>
            <a:ext cx="7596822" cy="3705502"/>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2400" dirty="0"/>
              <a:t>For example:</a:t>
            </a:r>
          </a:p>
          <a:p>
            <a:pPr marL="342900" lvl="0" indent="-342900">
              <a:buFont typeface="Arial" panose="020B0604020202020204" pitchFamily="34" charset="0"/>
              <a:buChar char="•"/>
            </a:pPr>
            <a:endParaRPr lang="en-US" sz="2400" dirty="0"/>
          </a:p>
          <a:p>
            <a:pPr lvl="0"/>
            <a:r>
              <a:rPr lang="en-US" sz="2400" dirty="0">
                <a:solidFill>
                  <a:srgbClr val="ED7D31"/>
                </a:solidFill>
              </a:rPr>
              <a:t># datacenter US Central</a:t>
            </a:r>
          </a:p>
          <a:p>
            <a:pPr lvl="0"/>
            <a:r>
              <a:rPr lang="en-US" sz="2400" dirty="0">
                <a:solidFill>
                  <a:srgbClr val="ED7D31"/>
                </a:solidFill>
              </a:rPr>
              <a:t> 10.9.9.12=US-Central:central_13</a:t>
            </a:r>
          </a:p>
          <a:p>
            <a:pPr lvl="0"/>
            <a:r>
              <a:rPr lang="en-US" sz="2400" dirty="0">
                <a:solidFill>
                  <a:srgbClr val="ED7D31"/>
                </a:solidFill>
              </a:rPr>
              <a:t> 10.9.19.22=US-Central:central_16</a:t>
            </a:r>
          </a:p>
          <a:p>
            <a:pPr lvl="0"/>
            <a:r>
              <a:rPr lang="en-US" sz="2400" dirty="0">
                <a:solidFill>
                  <a:srgbClr val="ED7D31"/>
                </a:solidFill>
              </a:rPr>
              <a:t> 10.9.29.32=US-Central:central_19</a:t>
            </a:r>
          </a:p>
          <a:p>
            <a:pPr lvl="0"/>
            <a:r>
              <a:rPr lang="en-US" sz="2400" dirty="0">
                <a:solidFill>
                  <a:srgbClr val="ED7D31"/>
                </a:solidFill>
              </a:rPr>
              <a:t> # datacenter US West</a:t>
            </a:r>
          </a:p>
          <a:p>
            <a:pPr lvl="0"/>
            <a:r>
              <a:rPr lang="en-US" sz="2400" dirty="0">
                <a:solidFill>
                  <a:srgbClr val="ED7D31"/>
                </a:solidFill>
              </a:rPr>
              <a:t> 10.4.4.16=US-West:west_14</a:t>
            </a:r>
          </a:p>
          <a:p>
            <a:pPr lvl="0"/>
            <a:r>
              <a:rPr lang="en-US" sz="2400" dirty="0">
                <a:solidFill>
                  <a:srgbClr val="ED7D31"/>
                </a:solidFill>
              </a:rPr>
              <a:t> 10.4.14.26=US-West:west_2</a:t>
            </a:r>
          </a:p>
          <a:p>
            <a:pPr lvl="0"/>
            <a:r>
              <a:rPr lang="en-US" sz="2400" dirty="0">
                <a:solidFill>
                  <a:srgbClr val="ED7D31"/>
                </a:solidFill>
              </a:rPr>
              <a:t> 10.4.24.36=US-West:west_27</a:t>
            </a:r>
            <a:endParaRPr kumimoji="0" lang="en-US" sz="24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Configuring Cassandra</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5" name="Picture 4">
            <a:extLst>
              <a:ext uri="{FF2B5EF4-FFF2-40B4-BE49-F238E27FC236}">
                <a16:creationId xmlns:a16="http://schemas.microsoft.com/office/drawing/2014/main" xmlns="" id="{D18EB261-3740-45F4-A2ED-B05C7D787D2D}"/>
              </a:ext>
            </a:extLst>
          </p:cNvPr>
          <p:cNvPicPr>
            <a:picLocks noChangeAspect="1"/>
          </p:cNvPicPr>
          <p:nvPr/>
        </p:nvPicPr>
        <p:blipFill>
          <a:blip r:embed="rId3"/>
          <a:stretch>
            <a:fillRect/>
          </a:stretch>
        </p:blipFill>
        <p:spPr>
          <a:xfrm>
            <a:off x="6913245" y="928697"/>
            <a:ext cx="2230755" cy="1498025"/>
          </a:xfrm>
          <a:prstGeom prst="rect">
            <a:avLst/>
          </a:prstGeom>
        </p:spPr>
      </p:pic>
    </p:spTree>
    <p:extLst>
      <p:ext uri="{BB962C8B-B14F-4D97-AF65-F5344CB8AC3E}">
        <p14:creationId xmlns:p14="http://schemas.microsoft.com/office/powerpoint/2010/main" val="305729255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lvl="0" algn="ctr"/>
            <a:r>
              <a:rPr lang="en-US" sz="2400" b="1" dirty="0">
                <a:solidFill>
                  <a:srgbClr val="ED7D31"/>
                </a:solidFill>
              </a:rPr>
              <a:t>logback.xml</a:t>
            </a:r>
          </a:p>
          <a:p>
            <a:pPr marL="342900" lvl="0" indent="-342900">
              <a:buFont typeface="Arial" panose="020B0604020202020204" pitchFamily="34" charset="0"/>
              <a:buChar char="•"/>
            </a:pPr>
            <a:endParaRPr lang="en-US" sz="2400" dirty="0"/>
          </a:p>
          <a:p>
            <a:pPr marL="342900" lvl="0" indent="-342900">
              <a:buFont typeface="Arial" panose="020B0604020202020204" pitchFamily="34" charset="0"/>
              <a:buChar char="•"/>
            </a:pPr>
            <a:r>
              <a:rPr lang="en-US" sz="2400" dirty="0"/>
              <a:t>The logback.xml file allows for configuration of (some of) Cassandra's logging outputs. </a:t>
            </a:r>
          </a:p>
          <a:p>
            <a:pPr marL="342900" lvl="0" indent="-342900">
              <a:buFont typeface="Arial" panose="020B0604020202020204" pitchFamily="34" charset="0"/>
              <a:buChar char="•"/>
            </a:pPr>
            <a:r>
              <a:rPr lang="en-US" sz="2400" dirty="0"/>
              <a:t>One of the main sections of this file is the system log </a:t>
            </a:r>
            <a:r>
              <a:rPr lang="en-US" sz="2400" dirty="0" err="1"/>
              <a:t>appender</a:t>
            </a:r>
            <a:r>
              <a:rPr lang="en-US" sz="2400" dirty="0"/>
              <a:t>, as follows:</a:t>
            </a:r>
          </a:p>
          <a:p>
            <a:pPr marL="342900" lvl="0" indent="-342900">
              <a:buFont typeface="Arial" panose="020B0604020202020204" pitchFamily="34" charset="0"/>
              <a:buChar cha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Refer to file </a:t>
            </a:r>
            <a:r>
              <a:rPr lang="en-US" sz="2400" dirty="0"/>
              <a:t>4</a:t>
            </a:r>
            <a:r>
              <a:rPr kumimoji="0" lang="en-US" sz="2400" b="0" i="0" u="none" strike="noStrike" kern="0" cap="none" spc="0" normalizeH="0" baseline="0" noProof="0" dirty="0">
                <a:ln>
                  <a:noFill/>
                </a:ln>
                <a:solidFill>
                  <a:srgbClr val="000000"/>
                </a:solidFill>
                <a:effectLst/>
                <a:uLnTx/>
                <a:uFillTx/>
                <a:latin typeface="Arial"/>
                <a:cs typeface="Arial"/>
                <a:sym typeface="Arial"/>
              </a:rPr>
              <a:t>_1.txt</a:t>
            </a: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Configuring Cassandra</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3" name="Picture 2">
            <a:extLst>
              <a:ext uri="{FF2B5EF4-FFF2-40B4-BE49-F238E27FC236}">
                <a16:creationId xmlns:a16="http://schemas.microsoft.com/office/drawing/2014/main" xmlns="" id="{1103B41A-824D-4FB2-B485-49B07FB8990A}"/>
              </a:ext>
            </a:extLst>
          </p:cNvPr>
          <p:cNvPicPr>
            <a:picLocks noChangeAspect="1"/>
          </p:cNvPicPr>
          <p:nvPr/>
        </p:nvPicPr>
        <p:blipFill>
          <a:blip r:embed="rId3"/>
          <a:stretch>
            <a:fillRect/>
          </a:stretch>
        </p:blipFill>
        <p:spPr>
          <a:xfrm>
            <a:off x="6995160" y="3324148"/>
            <a:ext cx="1680210" cy="1680210"/>
          </a:xfrm>
          <a:prstGeom prst="rect">
            <a:avLst/>
          </a:prstGeom>
        </p:spPr>
      </p:pic>
    </p:spTree>
    <p:extLst>
      <p:ext uri="{BB962C8B-B14F-4D97-AF65-F5344CB8AC3E}">
        <p14:creationId xmlns:p14="http://schemas.microsoft.com/office/powerpoint/2010/main" val="32240175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051476"/>
            <a:ext cx="7596822" cy="3520836"/>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2400" dirty="0"/>
              <a:t>The location for the logs is controlled by the ${</a:t>
            </a:r>
            <a:r>
              <a:rPr lang="en-US" sz="2400" dirty="0" err="1"/>
              <a:t>cassandra.logdir</a:t>
            </a:r>
            <a:r>
              <a:rPr lang="en-US" sz="2400" dirty="0"/>
              <a:t>} variable. </a:t>
            </a:r>
          </a:p>
          <a:p>
            <a:pPr marL="342900" lvl="0" indent="-342900">
              <a:buFont typeface="Arial" panose="020B0604020202020204" pitchFamily="34" charset="0"/>
              <a:buChar char="•"/>
            </a:pPr>
            <a:r>
              <a:rPr lang="en-US" sz="2400" dirty="0"/>
              <a:t>By default, this is set to the $CASSANDRA_HOME/log directory. </a:t>
            </a:r>
          </a:p>
          <a:p>
            <a:pPr marL="342900" lvl="0" indent="-342900">
              <a:buFont typeface="Arial" panose="020B0604020202020204" pitchFamily="34" charset="0"/>
              <a:buChar char="•"/>
            </a:pPr>
            <a:r>
              <a:rPr lang="en-US" sz="2400" dirty="0"/>
              <a:t>It can be altered by adding the following line to your cassandra-env.sh file:</a:t>
            </a:r>
          </a:p>
          <a:p>
            <a:pPr marL="342900" lvl="0" indent="-342900">
              <a:buFont typeface="Arial" panose="020B0604020202020204" pitchFamily="34" charset="0"/>
              <a:buChar char="•"/>
            </a:pPr>
            <a:endParaRPr lang="en-US" sz="2400" dirty="0"/>
          </a:p>
          <a:p>
            <a:pPr lvl="0"/>
            <a:r>
              <a:rPr lang="en-US" sz="2000" dirty="0">
                <a:solidFill>
                  <a:srgbClr val="ED7D31"/>
                </a:solidFill>
              </a:rPr>
              <a:t>JVM_OPTS="$JVM_OPTS -</a:t>
            </a:r>
            <a:r>
              <a:rPr lang="en-US" sz="2000" dirty="0" err="1">
                <a:solidFill>
                  <a:srgbClr val="ED7D31"/>
                </a:solidFill>
              </a:rPr>
              <a:t>Dcassandra.logdir</a:t>
            </a:r>
            <a:r>
              <a:rPr lang="en-US" sz="2000" dirty="0">
                <a:solidFill>
                  <a:srgbClr val="ED7D31"/>
                </a:solidFill>
              </a:rPr>
              <a:t>=/var/</a:t>
            </a:r>
            <a:r>
              <a:rPr lang="en-US" sz="2000" dirty="0" err="1">
                <a:solidFill>
                  <a:srgbClr val="ED7D31"/>
                </a:solidFill>
              </a:rPr>
              <a:t>cassandra</a:t>
            </a:r>
            <a:r>
              <a:rPr lang="en-US" sz="2000" dirty="0">
                <a:solidFill>
                  <a:srgbClr val="ED7D31"/>
                </a:solidFill>
              </a:rPr>
              <a:t>/log“</a:t>
            </a:r>
          </a:p>
          <a:p>
            <a:pPr lvl="0"/>
            <a:endParaRPr lang="en-US" sz="2000" dirty="0">
              <a:solidFill>
                <a:srgbClr val="ED7D31"/>
              </a:solidFill>
            </a:endParaRPr>
          </a:p>
          <a:p>
            <a:pPr lvl="0"/>
            <a:r>
              <a:rPr lang="en-US" sz="2000" dirty="0">
                <a:solidFill>
                  <a:srgbClr val="ED7D31"/>
                </a:solidFill>
              </a:rPr>
              <a:t>sed -</a:t>
            </a:r>
            <a:r>
              <a:rPr lang="en-US" sz="2000" dirty="0" err="1">
                <a:solidFill>
                  <a:srgbClr val="ED7D31"/>
                </a:solidFill>
              </a:rPr>
              <a:t>i</a:t>
            </a:r>
            <a:r>
              <a:rPr lang="en-US" sz="2000" dirty="0">
                <a:solidFill>
                  <a:srgbClr val="ED7D31"/>
                </a:solidFill>
              </a:rPr>
              <a:t> "s/\${</a:t>
            </a:r>
            <a:r>
              <a:rPr lang="en-US" sz="2000" dirty="0" err="1">
                <a:solidFill>
                  <a:srgbClr val="ED7D31"/>
                </a:solidFill>
              </a:rPr>
              <a:t>cassandra</a:t>
            </a:r>
            <a:r>
              <a:rPr lang="en-US" sz="2000" dirty="0">
                <a:solidFill>
                  <a:srgbClr val="ED7D31"/>
                </a:solidFill>
              </a:rPr>
              <a:t>\.</a:t>
            </a:r>
            <a:r>
              <a:rPr lang="en-US" sz="2000" dirty="0" err="1">
                <a:solidFill>
                  <a:srgbClr val="ED7D31"/>
                </a:solidFill>
              </a:rPr>
              <a:t>logdir</a:t>
            </a:r>
            <a:r>
              <a:rPr lang="en-US" sz="2000" dirty="0">
                <a:solidFill>
                  <a:srgbClr val="ED7D31"/>
                </a:solidFill>
              </a:rPr>
              <a:t>}/\/var\/log\/</a:t>
            </a:r>
            <a:r>
              <a:rPr lang="en-US" sz="2000" dirty="0" err="1">
                <a:solidFill>
                  <a:srgbClr val="ED7D31"/>
                </a:solidFill>
              </a:rPr>
              <a:t>cassandra</a:t>
            </a:r>
            <a:r>
              <a:rPr lang="en-US" sz="2000" dirty="0">
                <a:solidFill>
                  <a:srgbClr val="ED7D31"/>
                </a:solidFill>
              </a:rPr>
              <a:t>/g" logback.xml</a:t>
            </a:r>
            <a:endParaRPr kumimoji="0" lang="en-US" sz="20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Configuring Cassandra</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5" name="Picture 4">
            <a:extLst>
              <a:ext uri="{FF2B5EF4-FFF2-40B4-BE49-F238E27FC236}">
                <a16:creationId xmlns:a16="http://schemas.microsoft.com/office/drawing/2014/main" xmlns="" id="{96B9A372-0B75-4C43-A3F0-E7A80B374341}"/>
              </a:ext>
            </a:extLst>
          </p:cNvPr>
          <p:cNvPicPr>
            <a:picLocks noChangeAspect="1"/>
          </p:cNvPicPr>
          <p:nvPr/>
        </p:nvPicPr>
        <p:blipFill>
          <a:blip r:embed="rId3"/>
          <a:stretch>
            <a:fillRect/>
          </a:stretch>
        </p:blipFill>
        <p:spPr>
          <a:xfrm>
            <a:off x="7287782" y="928696"/>
            <a:ext cx="1673338" cy="1123701"/>
          </a:xfrm>
          <a:prstGeom prst="rect">
            <a:avLst/>
          </a:prstGeom>
        </p:spPr>
      </p:pic>
    </p:spTree>
    <p:extLst>
      <p:ext uri="{BB962C8B-B14F-4D97-AF65-F5344CB8AC3E}">
        <p14:creationId xmlns:p14="http://schemas.microsoft.com/office/powerpoint/2010/main" val="184429671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2400" dirty="0"/>
              <a:t>When you start working with large, production-level clusters, having a good orchestration tool can save you a lot of work. </a:t>
            </a:r>
          </a:p>
          <a:p>
            <a:pPr marL="342900" lvl="0" indent="-342900">
              <a:buFont typeface="Arial" panose="020B0604020202020204" pitchFamily="34" charset="0"/>
              <a:buChar char="•"/>
            </a:pPr>
            <a:endParaRPr lang="en-US" sz="2400" dirty="0"/>
          </a:p>
          <a:p>
            <a:pPr marL="342900" lvl="0" indent="-342900">
              <a:buFont typeface="Arial" panose="020B0604020202020204" pitchFamily="34" charset="0"/>
              <a:buChar char="•"/>
            </a:pPr>
            <a:r>
              <a:rPr lang="en-US" sz="2400" dirty="0"/>
              <a:t>After all, building and configuring a three-node cluster is one thing, but building and maintaining a 300 node cluster requires a different approach.</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Managing a deployment pipeline</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spTree>
    <p:extLst>
      <p:ext uri="{BB962C8B-B14F-4D97-AF65-F5344CB8AC3E}">
        <p14:creationId xmlns:p14="http://schemas.microsoft.com/office/powerpoint/2010/main" val="133190613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928697"/>
            <a:ext cx="7596822" cy="3705502"/>
          </a:xfrm>
          <a:prstGeom prst="rect">
            <a:avLst/>
          </a:prstGeom>
        </p:spPr>
        <p:txBody>
          <a:bodyPr vert="horz" wrap="square" lIns="0" tIns="12065" rIns="0" bIns="0" rtlCol="0">
            <a:spAutoFit/>
          </a:bodyPr>
          <a:lstStyle/>
          <a:p>
            <a:pPr lvl="0" algn="ctr"/>
            <a:r>
              <a:rPr lang="en-US" sz="2400" b="1" dirty="0">
                <a:solidFill>
                  <a:srgbClr val="ED7D31"/>
                </a:solidFill>
              </a:rPr>
              <a:t>Orchestration tools</a:t>
            </a:r>
          </a:p>
          <a:p>
            <a:pPr lvl="0" algn="ctr"/>
            <a:endParaRPr lang="en-US" sz="2400" b="1" dirty="0">
              <a:solidFill>
                <a:srgbClr val="ED7D31"/>
              </a:solidFill>
            </a:endParaRPr>
          </a:p>
          <a:p>
            <a:pPr marL="342900" lvl="0" indent="-342900">
              <a:buFont typeface="Arial" panose="020B0604020202020204" pitchFamily="34" charset="0"/>
              <a:buChar char="•"/>
            </a:pPr>
            <a:r>
              <a:rPr lang="en-US" sz="2400" dirty="0"/>
              <a:t>Orchestration tools (</a:t>
            </a:r>
            <a:r>
              <a:rPr lang="en-US" sz="2400" dirty="0" err="1"/>
              <a:t>Birkman</a:t>
            </a:r>
            <a:r>
              <a:rPr lang="en-US" sz="2400" dirty="0"/>
              <a:t>, 2016) are designed to deploy instances. </a:t>
            </a:r>
          </a:p>
          <a:p>
            <a:pPr marL="342900" lvl="0" indent="-342900">
              <a:buFont typeface="Arial" panose="020B0604020202020204" pitchFamily="34" charset="0"/>
              <a:buChar char="•"/>
            </a:pPr>
            <a:r>
              <a:rPr lang="en-US" sz="2400" dirty="0"/>
              <a:t>Popular choices for orchestration tools are Terraform, Spinnaker, and CloudFormation. </a:t>
            </a:r>
          </a:p>
          <a:p>
            <a:pPr marL="342900" lvl="0" indent="-342900">
              <a:buFont typeface="Arial" panose="020B0604020202020204" pitchFamily="34" charset="0"/>
              <a:buChar char="•"/>
            </a:pPr>
            <a:r>
              <a:rPr lang="en-US" sz="2400" dirty="0"/>
              <a:t>These types of tools are useful with large-scale Cassandra deployments, as they can allow for quick remediation of availability issues, through the approach of immutable deployments (</a:t>
            </a:r>
            <a:r>
              <a:rPr lang="en-US" sz="2400" dirty="0" err="1"/>
              <a:t>Birkman</a:t>
            </a:r>
            <a:r>
              <a:rPr lang="en-US" sz="2400" dirty="0"/>
              <a:t> 2016).</a:t>
            </a: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Configuring Cassandra</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spTree>
    <p:extLst>
      <p:ext uri="{BB962C8B-B14F-4D97-AF65-F5344CB8AC3E}">
        <p14:creationId xmlns:p14="http://schemas.microsoft.com/office/powerpoint/2010/main" val="304680873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lvl="0" algn="ctr"/>
            <a:r>
              <a:rPr lang="en-US" sz="2400" b="1" dirty="0">
                <a:solidFill>
                  <a:srgbClr val="ED7D31"/>
                </a:solidFill>
              </a:rPr>
              <a:t>Configuration management tools</a:t>
            </a:r>
          </a:p>
          <a:p>
            <a:pPr lvl="0" algn="ctr"/>
            <a:endParaRPr lang="en-US" sz="2400" b="1" dirty="0">
              <a:solidFill>
                <a:srgbClr val="ED7D31"/>
              </a:solidFill>
            </a:endParaRPr>
          </a:p>
          <a:p>
            <a:pPr marL="342900" lvl="0" indent="-342900">
              <a:buFont typeface="Arial" panose="020B0604020202020204" pitchFamily="34" charset="0"/>
              <a:buChar char="•"/>
            </a:pPr>
            <a:r>
              <a:rPr lang="en-US" sz="2400" dirty="0"/>
              <a:t>Configuration management tools (</a:t>
            </a:r>
            <a:r>
              <a:rPr lang="en-US" sz="2400" dirty="0" err="1"/>
              <a:t>Birkman</a:t>
            </a:r>
            <a:r>
              <a:rPr lang="en-US" sz="2400" dirty="0"/>
              <a:t>, 2016) allow for the installation and management of software on existing instances. </a:t>
            </a:r>
          </a:p>
          <a:p>
            <a:pPr marL="342900" lvl="0" indent="-342900">
              <a:buFont typeface="Arial" panose="020B0604020202020204" pitchFamily="34" charset="0"/>
              <a:buChar char="•"/>
            </a:pPr>
            <a:endParaRPr lang="en-US" sz="2400" dirty="0"/>
          </a:p>
          <a:p>
            <a:pPr marL="342900" lvl="0" indent="-342900">
              <a:buFont typeface="Arial" panose="020B0604020202020204" pitchFamily="34" charset="0"/>
              <a:buChar char="•"/>
            </a:pPr>
            <a:r>
              <a:rPr lang="en-US" sz="2400" dirty="0"/>
              <a:t>These configuration changes happen in a mutable fashion.</a:t>
            </a:r>
          </a:p>
          <a:p>
            <a:pPr marL="342900" lvl="0" indent="-342900">
              <a:buFont typeface="Arial" panose="020B0604020202020204" pitchFamily="34" charset="0"/>
              <a:buChar char="•"/>
            </a:pPr>
            <a:endParaRPr lang="en-US" sz="2400" dirty="0"/>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Configuring Cassandra</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3" name="Picture 2">
            <a:extLst>
              <a:ext uri="{FF2B5EF4-FFF2-40B4-BE49-F238E27FC236}">
                <a16:creationId xmlns:a16="http://schemas.microsoft.com/office/drawing/2014/main" xmlns="" id="{39A21F63-65A5-43E5-ADD7-DE41961312E7}"/>
              </a:ext>
            </a:extLst>
          </p:cNvPr>
          <p:cNvPicPr>
            <a:picLocks noChangeAspect="1"/>
          </p:cNvPicPr>
          <p:nvPr/>
        </p:nvPicPr>
        <p:blipFill>
          <a:blip r:embed="rId3"/>
          <a:stretch>
            <a:fillRect/>
          </a:stretch>
        </p:blipFill>
        <p:spPr>
          <a:xfrm>
            <a:off x="7772400" y="3478125"/>
            <a:ext cx="1371600" cy="1371600"/>
          </a:xfrm>
          <a:prstGeom prst="rect">
            <a:avLst/>
          </a:prstGeom>
        </p:spPr>
      </p:pic>
    </p:spTree>
    <p:extLst>
      <p:ext uri="{BB962C8B-B14F-4D97-AF65-F5344CB8AC3E}">
        <p14:creationId xmlns:p14="http://schemas.microsoft.com/office/powerpoint/2010/main" val="37456727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dirty="0"/>
              <a:t>Using Cassandra with </a:t>
            </a:r>
            <a:r>
              <a:rPr lang="en-US" sz="3600" dirty="0" err="1"/>
              <a:t>cqlsh</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754110"/>
            <a:ext cx="7596822" cy="185884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With the newly created </a:t>
            </a:r>
            <a:r>
              <a:rPr lang="en-US" sz="2400" dirty="0" err="1"/>
              <a:t>keyspace</a:t>
            </a:r>
            <a:r>
              <a:rPr lang="en-US" sz="2400" dirty="0"/>
              <a:t>, let's go ahead and use it:</a:t>
            </a:r>
          </a:p>
          <a:p>
            <a:pPr marL="342900" indent="-342900">
              <a:buFont typeface="Arial" panose="020B0604020202020204" pitchFamily="34" charset="0"/>
              <a:buChar char="•"/>
            </a:pPr>
            <a:endParaRPr lang="en-US" sz="2400" dirty="0"/>
          </a:p>
          <a:p>
            <a:r>
              <a:rPr lang="en-US" sz="2400" dirty="0" err="1">
                <a:solidFill>
                  <a:srgbClr val="ED7D31"/>
                </a:solidFill>
              </a:rPr>
              <a:t>cassdba@cqlsh</a:t>
            </a:r>
            <a:r>
              <a:rPr lang="en-US" sz="2400" dirty="0">
                <a:solidFill>
                  <a:srgbClr val="ED7D31"/>
                </a:solidFill>
              </a:rPr>
              <a:t>&gt; use </a:t>
            </a:r>
            <a:r>
              <a:rPr lang="en-US" sz="2400" dirty="0" err="1">
                <a:solidFill>
                  <a:srgbClr val="ED7D31"/>
                </a:solidFill>
              </a:rPr>
              <a:t>packt</a:t>
            </a:r>
            <a:r>
              <a:rPr lang="en-US" sz="2400" dirty="0">
                <a:solidFill>
                  <a:srgbClr val="ED7D31"/>
                </a:solidFill>
              </a:rPr>
              <a:t>;</a:t>
            </a:r>
          </a:p>
          <a:p>
            <a:r>
              <a:rPr lang="en-US" sz="2400" dirty="0" err="1">
                <a:solidFill>
                  <a:srgbClr val="ED7D31"/>
                </a:solidFill>
              </a:rPr>
              <a:t>cassdba@cqlsh:packt</a:t>
            </a:r>
            <a:r>
              <a:rPr lang="en-US" sz="2400" dirty="0">
                <a:solidFill>
                  <a:srgbClr val="ED7D31"/>
                </a:solidFill>
              </a:rPr>
              <a:t>&gt;</a:t>
            </a:r>
          </a:p>
        </p:txBody>
      </p:sp>
      <p:pic>
        <p:nvPicPr>
          <p:cNvPr id="6" name="Picture 5">
            <a:extLst>
              <a:ext uri="{FF2B5EF4-FFF2-40B4-BE49-F238E27FC236}">
                <a16:creationId xmlns:a16="http://schemas.microsoft.com/office/drawing/2014/main" xmlns="" id="{9DF122A4-932B-4EDC-8365-B03ADB6B6DD1}"/>
              </a:ext>
            </a:extLst>
          </p:cNvPr>
          <p:cNvPicPr>
            <a:picLocks noChangeAspect="1"/>
          </p:cNvPicPr>
          <p:nvPr/>
        </p:nvPicPr>
        <p:blipFill>
          <a:blip r:embed="rId3"/>
          <a:stretch>
            <a:fillRect/>
          </a:stretch>
        </p:blipFill>
        <p:spPr>
          <a:xfrm>
            <a:off x="5989320" y="2160807"/>
            <a:ext cx="2903220" cy="2904291"/>
          </a:xfrm>
          <a:prstGeom prst="rect">
            <a:avLst/>
          </a:prstGeom>
        </p:spPr>
      </p:pic>
    </p:spTree>
    <p:extLst>
      <p:ext uri="{BB962C8B-B14F-4D97-AF65-F5344CB8AC3E}">
        <p14:creationId xmlns:p14="http://schemas.microsoft.com/office/powerpoint/2010/main" val="229572509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270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599057" y="959143"/>
            <a:ext cx="7798911" cy="3705502"/>
          </a:xfrm>
          <a:prstGeom prst="rect">
            <a:avLst/>
          </a:prstGeom>
        </p:spPr>
        <p:txBody>
          <a:bodyPr vert="horz" wrap="square" lIns="0" tIns="12065" rIns="0" bIns="0" rtlCol="0">
            <a:spAutoFit/>
          </a:bodyPr>
          <a:lstStyle/>
          <a:p>
            <a:pPr lvl="0" algn="ctr"/>
            <a:r>
              <a:rPr lang="en-US" sz="2400" b="1" dirty="0">
                <a:solidFill>
                  <a:srgbClr val="ED7D31"/>
                </a:solidFill>
              </a:rPr>
              <a:t>Recommended approach</a:t>
            </a:r>
          </a:p>
          <a:p>
            <a:pPr lvl="0" algn="ctr"/>
            <a:endParaRPr lang="en-US" sz="2400" b="1" dirty="0">
              <a:solidFill>
                <a:srgbClr val="ED7D31"/>
              </a:solidFill>
            </a:endParaRPr>
          </a:p>
          <a:p>
            <a:pPr marL="342900" lvl="0" indent="-342900">
              <a:buFont typeface="Arial" panose="020B0604020202020204" pitchFamily="34" charset="0"/>
              <a:buChar char="•"/>
            </a:pPr>
            <a:r>
              <a:rPr lang="en-US" sz="2400" dirty="0"/>
              <a:t>While some configuration management tools offer some degree of deployment management, some orchestration tools also allow a degree of configuration management. </a:t>
            </a:r>
          </a:p>
          <a:p>
            <a:pPr marL="342900" lvl="0" indent="-342900">
              <a:buFont typeface="Arial" panose="020B0604020202020204" pitchFamily="34" charset="0"/>
              <a:buChar char="•"/>
            </a:pPr>
            <a:r>
              <a:rPr lang="en-US" sz="2400" dirty="0"/>
              <a:t>But the approach is vastly different. </a:t>
            </a:r>
          </a:p>
          <a:p>
            <a:pPr marL="342900" lvl="0" indent="-342900">
              <a:buFont typeface="Arial" panose="020B0604020202020204" pitchFamily="34" charset="0"/>
              <a:buChar char="•"/>
            </a:pPr>
            <a:r>
              <a:rPr lang="en-US" sz="2400" dirty="0"/>
              <a:t>While tools like Chef and Ansible alter existing instances, orchestration tools make similar changes by destroying and recreating instances.</a:t>
            </a: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Configuring Cassandra</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spTree>
    <p:extLst>
      <p:ext uri="{BB962C8B-B14F-4D97-AF65-F5344CB8AC3E}">
        <p14:creationId xmlns:p14="http://schemas.microsoft.com/office/powerpoint/2010/main" val="34852973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271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427059"/>
            <a:ext cx="7596822" cy="2966838"/>
          </a:xfrm>
          <a:prstGeom prst="rect">
            <a:avLst/>
          </a:prstGeom>
        </p:spPr>
        <p:txBody>
          <a:bodyPr vert="horz" wrap="square" lIns="0" tIns="12065" rIns="0" bIns="0" rtlCol="0">
            <a:spAutoFit/>
          </a:bodyPr>
          <a:lstStyle/>
          <a:p>
            <a:pPr lvl="0" algn="ctr"/>
            <a:r>
              <a:rPr lang="en-US" sz="2400" b="1" dirty="0">
                <a:solidFill>
                  <a:srgbClr val="ED7D31"/>
                </a:solidFill>
              </a:rPr>
              <a:t>Local repository for downloadable files</a:t>
            </a:r>
          </a:p>
          <a:p>
            <a:pPr lvl="0" algn="ctr"/>
            <a:endParaRPr lang="en-US" sz="2400" b="1" dirty="0">
              <a:solidFill>
                <a:srgbClr val="ED7D31"/>
              </a:solidFill>
            </a:endParaRPr>
          </a:p>
          <a:p>
            <a:pPr marL="342900" lvl="0" indent="-342900">
              <a:buFont typeface="Arial" panose="020B0604020202020204" pitchFamily="34" charset="0"/>
              <a:buChar char="•"/>
            </a:pPr>
            <a:r>
              <a:rPr lang="en-US" sz="2400" dirty="0"/>
              <a:t>One thing to consider when deploying to a larger scale is where to put the components of your build process. </a:t>
            </a:r>
          </a:p>
          <a:p>
            <a:pPr marL="342900" lvl="0" indent="-342900">
              <a:buFont typeface="Arial" panose="020B0604020202020204" pitchFamily="34" charset="0"/>
              <a:buChar char="•"/>
            </a:pPr>
            <a:endParaRPr lang="en-US" sz="2400" dirty="0"/>
          </a:p>
          <a:p>
            <a:pPr marL="342900" lvl="0" indent="-342900">
              <a:buFont typeface="Arial" panose="020B0604020202020204" pitchFamily="34" charset="0"/>
              <a:buChar char="•"/>
            </a:pPr>
            <a:r>
              <a:rPr lang="en-US" sz="2400" dirty="0"/>
              <a:t>You could be relying on one or more websites for the JDK, or even Cassandra itself. </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Configuring Cassandra</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5" name="Picture 4">
            <a:extLst>
              <a:ext uri="{FF2B5EF4-FFF2-40B4-BE49-F238E27FC236}">
                <a16:creationId xmlns:a16="http://schemas.microsoft.com/office/drawing/2014/main" xmlns="" id="{4CB060B7-433C-4522-AB09-078670BA0093}"/>
              </a:ext>
            </a:extLst>
          </p:cNvPr>
          <p:cNvPicPr>
            <a:picLocks noChangeAspect="1"/>
          </p:cNvPicPr>
          <p:nvPr/>
        </p:nvPicPr>
        <p:blipFill>
          <a:blip r:embed="rId3"/>
          <a:stretch>
            <a:fillRect/>
          </a:stretch>
        </p:blipFill>
        <p:spPr>
          <a:xfrm>
            <a:off x="7752395" y="1012041"/>
            <a:ext cx="1236032" cy="830036"/>
          </a:xfrm>
          <a:prstGeom prst="rect">
            <a:avLst/>
          </a:prstGeom>
        </p:spPr>
      </p:pic>
    </p:spTree>
    <p:extLst>
      <p:ext uri="{BB962C8B-B14F-4D97-AF65-F5344CB8AC3E}">
        <p14:creationId xmlns:p14="http://schemas.microsoft.com/office/powerpoint/2010/main" val="2314322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272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2400" dirty="0"/>
              <a:t>There certainly is a lot to consider when planning and building a new Apache Cassandra cluster, and this lesson has put forth a great deal of information. </a:t>
            </a:r>
          </a:p>
          <a:p>
            <a:pPr marL="342900" lvl="0" indent="-342900">
              <a:buFont typeface="Arial" panose="020B0604020202020204" pitchFamily="34" charset="0"/>
              <a:buChar char="•"/>
            </a:pPr>
            <a:endParaRPr lang="en-US" sz="2400" dirty="0"/>
          </a:p>
          <a:p>
            <a:pPr marL="342900" lvl="0" indent="-342900">
              <a:buFont typeface="Arial" panose="020B0604020202020204" pitchFamily="34" charset="0"/>
              <a:buChar char="•"/>
            </a:pPr>
            <a:r>
              <a:rPr lang="en-US" sz="2400" dirty="0"/>
              <a:t>We have considered details regarding compute resources, networking, and sizing strategies. </a:t>
            </a:r>
          </a:p>
          <a:p>
            <a:pPr marL="342900" lvl="0" indent="-342900">
              <a:buFont typeface="Arial" panose="020B0604020202020204" pitchFamily="34" charset="0"/>
              <a:buChar char="•"/>
            </a:pPr>
            <a:endParaRPr lang="en-US" sz="2400" dirty="0"/>
          </a:p>
          <a:p>
            <a:pPr marL="342900" lvl="0" indent="-342900">
              <a:buFont typeface="Arial" panose="020B0604020202020204" pitchFamily="34" charset="0"/>
              <a:buChar char="•"/>
            </a:pPr>
            <a:r>
              <a:rPr lang="en-US" sz="2400" dirty="0"/>
              <a:t>Linux operating system adjustments to help optimize Apache Cassandra have also been discussed.</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Summary</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5" name="Graphic 4">
            <a:extLst>
              <a:ext uri="{FF2B5EF4-FFF2-40B4-BE49-F238E27FC236}">
                <a16:creationId xmlns:a16="http://schemas.microsoft.com/office/drawing/2014/main" xmlns="" id="{E01A5749-45EE-40C1-87E1-C5A77B2A7447}"/>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955280" y="120522"/>
            <a:ext cx="1023287" cy="1023287"/>
          </a:xfrm>
          <a:prstGeom prst="rect">
            <a:avLst/>
          </a:prstGeom>
        </p:spPr>
      </p:pic>
    </p:spTree>
    <p:extLst>
      <p:ext uri="{BB962C8B-B14F-4D97-AF65-F5344CB8AC3E}">
        <p14:creationId xmlns:p14="http://schemas.microsoft.com/office/powerpoint/2010/main" val="294290704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663"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1200" cap="none" spc="0" normalizeH="0" baseline="0" noProof="0" dirty="0">
              <a:ln>
                <a:noFill/>
              </a:ln>
              <a:solidFill>
                <a:srgbClr val="FFFFFF"/>
              </a:solidFill>
              <a:effectLst/>
              <a:uLnTx/>
              <a:uFillTx/>
              <a:latin typeface="Palatino Linotype"/>
              <a:ea typeface="+mn-ea"/>
              <a:cs typeface="+mn-cs"/>
              <a:sym typeface="Arial"/>
            </a:endParaRPr>
          </a:p>
        </p:txBody>
      </p:sp>
      <p:sp>
        <p:nvSpPr>
          <p:cNvPr id="16" name="Elipse 15"/>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VE" sz="14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17" name="Imagen 16"/>
          <p:cNvPicPr>
            <a:picLocks noChangeAspect="1"/>
          </p:cNvPicPr>
          <p:nvPr/>
        </p:nvPicPr>
        <p:blipFill>
          <a:blip r:embed="rId3" cstate="print"/>
          <a:stretch>
            <a:fillRect/>
          </a:stretch>
        </p:blipFill>
        <p:spPr>
          <a:xfrm>
            <a:off x="4684624" y="2975212"/>
            <a:ext cx="1884509" cy="1882156"/>
          </a:xfrm>
          <a:prstGeom prst="rect">
            <a:avLst/>
          </a:prstGeom>
          <a:noFill/>
        </p:spPr>
      </p:pic>
      <p:sp>
        <p:nvSpPr>
          <p:cNvPr id="7" name="object 2">
            <a:extLst>
              <a:ext uri="{FF2B5EF4-FFF2-40B4-BE49-F238E27FC236}">
                <a16:creationId xmlns:a16="http://schemas.microsoft.com/office/drawing/2014/main" xmlns="" id="{D126F21E-307F-4E8C-ABD2-A99D6AB66DAB}"/>
              </a:ext>
            </a:extLst>
          </p:cNvPr>
          <p:cNvSpPr txBox="1">
            <a:spLocks/>
          </p:cNvSpPr>
          <p:nvPr/>
        </p:nvSpPr>
        <p:spPr>
          <a:xfrm>
            <a:off x="1" y="807340"/>
            <a:ext cx="9143999" cy="2721899"/>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marR="0" lvl="0" indent="0" algn="ctr" defTabSz="685800" rtl="0" eaLnBrk="1" fontAlgn="auto" latinLnBrk="0" hangingPunct="1">
              <a:lnSpc>
                <a:spcPct val="100000"/>
              </a:lnSpc>
              <a:spcBef>
                <a:spcPts val="105"/>
              </a:spcBef>
              <a:spcAft>
                <a:spcPts val="0"/>
              </a:spcAft>
              <a:buClrTx/>
              <a:buSzTx/>
              <a:buFont typeface="Arial"/>
              <a:buNone/>
              <a:tabLst/>
              <a:defRPr/>
            </a:pPr>
            <a:r>
              <a:rPr kumimoji="0" lang="en-US" sz="8800" b="1" i="0" u="none" strike="noStrike" kern="1200" cap="none" spc="0" normalizeH="0" baseline="0" noProof="0" dirty="0">
                <a:ln>
                  <a:noFill/>
                </a:ln>
                <a:solidFill>
                  <a:srgbClr val="FFFFFF"/>
                </a:solidFill>
                <a:effectLst/>
                <a:uLnTx/>
                <a:uFillTx/>
                <a:latin typeface="Times New Roman"/>
                <a:ea typeface="+mj-ea"/>
                <a:cs typeface="+mj-cs"/>
                <a:sym typeface="Arial"/>
              </a:rPr>
              <a:t>5. Performance Tuning</a:t>
            </a:r>
          </a:p>
        </p:txBody>
      </p:sp>
    </p:spTree>
    <p:extLst>
      <p:ext uri="{BB962C8B-B14F-4D97-AF65-F5344CB8AC3E}">
        <p14:creationId xmlns:p14="http://schemas.microsoft.com/office/powerpoint/2010/main" val="299835544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274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475781" y="958813"/>
            <a:ext cx="8192438" cy="3736279"/>
          </a:xfrm>
          <a:prstGeom prst="rect">
            <a:avLst/>
          </a:prstGeom>
        </p:spPr>
        <p:txBody>
          <a:bodyPr vert="horz" wrap="square" lIns="0" tIns="12065" rIns="0" bIns="0" rtlCol="0">
            <a:spAutoFit/>
          </a:bodyPr>
          <a:lstStyle/>
          <a:p>
            <a:pPr lvl="0"/>
            <a:r>
              <a:rPr lang="en-US" sz="2200" dirty="0"/>
              <a:t>These aspects will be the focus of this lesson:</a:t>
            </a:r>
          </a:p>
          <a:p>
            <a:pPr lvl="0"/>
            <a:endParaRPr lang="en-US" sz="2200" dirty="0"/>
          </a:p>
          <a:p>
            <a:pPr marL="342900" lvl="0" indent="-342900">
              <a:buFont typeface="Arial" panose="020B0604020202020204" pitchFamily="34" charset="0"/>
              <a:buChar char="•"/>
            </a:pPr>
            <a:r>
              <a:rPr lang="en-US" sz="2200" dirty="0"/>
              <a:t>Using the Cassandra-Stress tool to discover opportunities for improvement</a:t>
            </a:r>
          </a:p>
          <a:p>
            <a:pPr marL="342900" lvl="0" indent="-342900">
              <a:buFont typeface="Arial" panose="020B0604020202020204" pitchFamily="34" charset="0"/>
              <a:buChar char="•"/>
            </a:pPr>
            <a:r>
              <a:rPr lang="en-US" sz="2200" dirty="0"/>
              <a:t>Looking into situations to apply different table-compaction strategies</a:t>
            </a:r>
          </a:p>
          <a:p>
            <a:pPr marL="342900" lvl="0" indent="-342900">
              <a:buFont typeface="Arial" panose="020B0604020202020204" pitchFamily="34" charset="0"/>
              <a:buChar char="•"/>
            </a:pPr>
            <a:r>
              <a:rPr lang="en-US" sz="2200" dirty="0"/>
              <a:t>Examining Apache Cassandra's cache and compression options</a:t>
            </a:r>
          </a:p>
          <a:p>
            <a:pPr marL="342900" lvl="0" indent="-342900">
              <a:buFont typeface="Arial" panose="020B0604020202020204" pitchFamily="34" charset="0"/>
              <a:buChar char="•"/>
            </a:pPr>
            <a:r>
              <a:rPr lang="en-US" sz="2200" dirty="0"/>
              <a:t>Improving upon the efficiency of the JVM</a:t>
            </a:r>
          </a:p>
          <a:p>
            <a:pPr marL="342900" lvl="0" indent="-342900">
              <a:buFont typeface="Arial" panose="020B0604020202020204" pitchFamily="34" charset="0"/>
              <a:buChar char="•"/>
            </a:pPr>
            <a:r>
              <a:rPr lang="en-US" sz="2200" dirty="0"/>
              <a:t>Optimizing network settings and configuration to avoid performance bottlenecks</a:t>
            </a:r>
            <a:endParaRPr kumimoji="0" lang="en-US" sz="22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Performance Tuning</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5" name="Graphic 4">
            <a:extLst>
              <a:ext uri="{FF2B5EF4-FFF2-40B4-BE49-F238E27FC236}">
                <a16:creationId xmlns:a16="http://schemas.microsoft.com/office/drawing/2014/main" xmlns="" id="{FEBBFCA2-ECDA-4F92-AD1B-77CF8135FC71}"/>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350347" y="127995"/>
            <a:ext cx="1317872" cy="1317872"/>
          </a:xfrm>
          <a:prstGeom prst="rect">
            <a:avLst/>
          </a:prstGeom>
        </p:spPr>
      </p:pic>
    </p:spTree>
    <p:extLst>
      <p:ext uri="{BB962C8B-B14F-4D97-AF65-F5344CB8AC3E}">
        <p14:creationId xmlns:p14="http://schemas.microsoft.com/office/powerpoint/2010/main" val="66448228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275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1438489"/>
            <a:ext cx="7596822" cy="2966838"/>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2400" dirty="0"/>
              <a:t>When examining the performance of your data model, firing up the Cassandra-Stress tool should be your first option. </a:t>
            </a:r>
          </a:p>
          <a:p>
            <a:pPr marL="342900" lvl="0" indent="-342900">
              <a:buFont typeface="Arial" panose="020B0604020202020204" pitchFamily="34" charset="0"/>
              <a:buChar char="•"/>
            </a:pPr>
            <a:endParaRPr lang="en-US" sz="2400" dirty="0"/>
          </a:p>
          <a:p>
            <a:pPr marL="342900" lvl="0" indent="-342900">
              <a:buFont typeface="Arial" panose="020B0604020202020204" pitchFamily="34" charset="0"/>
              <a:buChar char="•"/>
            </a:pPr>
            <a:r>
              <a:rPr lang="en-US" sz="2400" dirty="0"/>
              <a:t>Cassandra-Stress comes built-in with Apache Cassandra, and allows you to benchmark your data model with predefined queries for reads, writes, and mixed operational loads. </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Cassandra-Stress</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5" name="Picture 4">
            <a:extLst>
              <a:ext uri="{FF2B5EF4-FFF2-40B4-BE49-F238E27FC236}">
                <a16:creationId xmlns:a16="http://schemas.microsoft.com/office/drawing/2014/main" xmlns="" id="{2AF32AD0-12A4-4092-9012-473297D34928}"/>
              </a:ext>
            </a:extLst>
          </p:cNvPr>
          <p:cNvPicPr>
            <a:picLocks noChangeAspect="1"/>
          </p:cNvPicPr>
          <p:nvPr/>
        </p:nvPicPr>
        <p:blipFill>
          <a:blip r:embed="rId3"/>
          <a:stretch>
            <a:fillRect/>
          </a:stretch>
        </p:blipFill>
        <p:spPr>
          <a:xfrm>
            <a:off x="8172450" y="4100059"/>
            <a:ext cx="859154" cy="576950"/>
          </a:xfrm>
          <a:prstGeom prst="rect">
            <a:avLst/>
          </a:prstGeom>
        </p:spPr>
      </p:pic>
    </p:spTree>
    <p:extLst>
      <p:ext uri="{BB962C8B-B14F-4D97-AF65-F5344CB8AC3E}">
        <p14:creationId xmlns:p14="http://schemas.microsoft.com/office/powerpoint/2010/main" val="231252088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15286D6-5A7B-4CD7-94A2-D3CDFD054C54}"/>
              </a:ext>
            </a:extLst>
          </p:cNvPr>
          <p:cNvPicPr>
            <a:picLocks noChangeAspect="1"/>
          </p:cNvPicPr>
          <p:nvPr/>
        </p:nvPicPr>
        <p:blipFill>
          <a:blip r:embed="rId3"/>
          <a:stretch>
            <a:fillRect/>
          </a:stretch>
        </p:blipFill>
        <p:spPr>
          <a:xfrm>
            <a:off x="6583679" y="3136174"/>
            <a:ext cx="2230755" cy="1498025"/>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276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959143"/>
            <a:ext cx="7596822" cy="3705502"/>
          </a:xfrm>
          <a:prstGeom prst="rect">
            <a:avLst/>
          </a:prstGeom>
        </p:spPr>
        <p:txBody>
          <a:bodyPr vert="horz" wrap="square" lIns="0" tIns="12065" rIns="0" bIns="0" rtlCol="0">
            <a:spAutoFit/>
          </a:bodyPr>
          <a:lstStyle/>
          <a:p>
            <a:pPr lvl="0" algn="ctr"/>
            <a:r>
              <a:rPr lang="en-US" sz="2000" b="1" dirty="0">
                <a:solidFill>
                  <a:srgbClr val="ED7D31"/>
                </a:solidFill>
              </a:rPr>
              <a:t>The Cassandra-Stress YAML file</a:t>
            </a:r>
          </a:p>
          <a:p>
            <a:pPr marL="342900" lvl="0" indent="-342900">
              <a:buFont typeface="Arial" panose="020B0604020202020204" pitchFamily="34" charset="0"/>
              <a:buChar char="•"/>
            </a:pPr>
            <a:r>
              <a:rPr lang="en-US" sz="2000" dirty="0"/>
              <a:t>To start using the Cassandra-Stress tool, you must first construct a </a:t>
            </a:r>
            <a:r>
              <a:rPr lang="en-US" sz="2000" dirty="0" err="1"/>
              <a:t>stress.yaml</a:t>
            </a:r>
            <a:r>
              <a:rPr lang="en-US" sz="2000" dirty="0"/>
              <a:t> file. For this example, we will use the </a:t>
            </a:r>
            <a:r>
              <a:rPr lang="en-US" sz="2000" dirty="0" err="1"/>
              <a:t>security_logs_by_location_id_desc</a:t>
            </a:r>
            <a:r>
              <a:rPr lang="en-US" sz="2000" dirty="0"/>
              <a:t> table, which we created in  lesson 3, Effective CQL. First, let's create a new </a:t>
            </a:r>
            <a:r>
              <a:rPr lang="en-US" sz="2000" dirty="0" err="1"/>
              <a:t>keyspace</a:t>
            </a:r>
            <a:r>
              <a:rPr lang="en-US" sz="2000" dirty="0"/>
              <a:t>:</a:t>
            </a:r>
          </a:p>
          <a:p>
            <a:pPr marL="342900" lvl="0" indent="-342900">
              <a:buFont typeface="Arial" panose="020B0604020202020204" pitchFamily="34" charset="0"/>
              <a:buChar char="•"/>
            </a:pPr>
            <a:endParaRPr lang="en-US" sz="2000" dirty="0"/>
          </a:p>
          <a:p>
            <a:pPr lvl="0"/>
            <a:r>
              <a:rPr lang="en-US" sz="2000" dirty="0">
                <a:solidFill>
                  <a:srgbClr val="ED7D31"/>
                </a:solidFill>
              </a:rPr>
              <a:t>CREATE KEYSPACE IF NOT EXISTS packt_ch5</a:t>
            </a:r>
          </a:p>
          <a:p>
            <a:pPr lvl="0"/>
            <a:r>
              <a:rPr lang="en-US" sz="2000" dirty="0">
                <a:solidFill>
                  <a:srgbClr val="ED7D31"/>
                </a:solidFill>
              </a:rPr>
              <a:t> WITH replication = {'class': '</a:t>
            </a:r>
            <a:r>
              <a:rPr lang="en-US" sz="2000" dirty="0" err="1">
                <a:solidFill>
                  <a:srgbClr val="ED7D31"/>
                </a:solidFill>
              </a:rPr>
              <a:t>NetworkTopologyStrategy</a:t>
            </a:r>
            <a:r>
              <a:rPr lang="en-US" sz="2000" dirty="0">
                <a:solidFill>
                  <a:srgbClr val="ED7D31"/>
                </a:solidFill>
              </a:rPr>
              <a:t>',  '</a:t>
            </a:r>
            <a:r>
              <a:rPr lang="en-US" sz="2000" dirty="0" err="1">
                <a:solidFill>
                  <a:srgbClr val="ED7D31"/>
                </a:solidFill>
              </a:rPr>
              <a:t>ClockworkAngels</a:t>
            </a:r>
            <a:r>
              <a:rPr lang="en-US" sz="2000" dirty="0">
                <a:solidFill>
                  <a:srgbClr val="ED7D31"/>
                </a:solidFill>
              </a:rPr>
              <a:t>': '1'}</a:t>
            </a:r>
          </a:p>
          <a:p>
            <a:pPr lvl="0"/>
            <a:r>
              <a:rPr lang="en-US" sz="2000" dirty="0">
                <a:solidFill>
                  <a:srgbClr val="ED7D31"/>
                </a:solidFill>
              </a:rPr>
              <a:t> AND </a:t>
            </a:r>
            <a:r>
              <a:rPr lang="en-US" sz="2000" dirty="0" err="1">
                <a:solidFill>
                  <a:srgbClr val="ED7D31"/>
                </a:solidFill>
              </a:rPr>
              <a:t>durable_writes</a:t>
            </a:r>
            <a:r>
              <a:rPr lang="en-US" sz="2000" dirty="0">
                <a:solidFill>
                  <a:srgbClr val="ED7D31"/>
                </a:solidFill>
              </a:rPr>
              <a:t> = true;</a:t>
            </a:r>
          </a:p>
          <a:p>
            <a:pPr lvl="0"/>
            <a:endParaRPr lang="en-US" sz="2000" dirty="0">
              <a:solidFill>
                <a:srgbClr val="ED7D31"/>
              </a:solidFill>
            </a:endParaRPr>
          </a:p>
          <a:p>
            <a:pPr lvl="0"/>
            <a:r>
              <a:rPr lang="en-US" sz="2000" dirty="0">
                <a:solidFill>
                  <a:srgbClr val="ED7D31"/>
                </a:solidFill>
              </a:rPr>
              <a:t>use packt_ch5;</a:t>
            </a:r>
            <a:endParaRPr kumimoji="0" lang="en-US" sz="20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Cassandra-Stress</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spTree>
    <p:extLst>
      <p:ext uri="{BB962C8B-B14F-4D97-AF65-F5344CB8AC3E}">
        <p14:creationId xmlns:p14="http://schemas.microsoft.com/office/powerpoint/2010/main" val="123772657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277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346789" y="1113032"/>
            <a:ext cx="8450421" cy="3397725"/>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2000" dirty="0"/>
              <a:t>We’ll append a string of _stress to the end of the table's name. </a:t>
            </a:r>
          </a:p>
          <a:p>
            <a:pPr marL="342900" lvl="0" indent="-342900">
              <a:buFont typeface="Arial" panose="020B0604020202020204" pitchFamily="34" charset="0"/>
              <a:buChar char="•"/>
            </a:pPr>
            <a:r>
              <a:rPr lang="en-US" sz="2000" dirty="0"/>
              <a:t>This way, the _stress tables should only contain randomly-generated stress data, and we ensure that we're keeping our real tables separate:</a:t>
            </a:r>
          </a:p>
          <a:p>
            <a:pPr lvl="0"/>
            <a:r>
              <a:rPr lang="en-US" sz="2000" dirty="0">
                <a:solidFill>
                  <a:srgbClr val="ED7D31"/>
                </a:solidFill>
              </a:rPr>
              <a:t>CREATE TABLE packt_ch5.security_logs_by_location_desc_stress (</a:t>
            </a:r>
          </a:p>
          <a:p>
            <a:pPr lvl="0"/>
            <a:r>
              <a:rPr lang="en-US" sz="2000" dirty="0">
                <a:solidFill>
                  <a:srgbClr val="ED7D31"/>
                </a:solidFill>
              </a:rPr>
              <a:t>   </a:t>
            </a:r>
            <a:r>
              <a:rPr lang="en-US" sz="2000" dirty="0" err="1">
                <a:solidFill>
                  <a:srgbClr val="ED7D31"/>
                </a:solidFill>
              </a:rPr>
              <a:t>location_id</a:t>
            </a:r>
            <a:r>
              <a:rPr lang="en-US" sz="2000" dirty="0">
                <a:solidFill>
                  <a:srgbClr val="ED7D31"/>
                </a:solidFill>
              </a:rPr>
              <a:t> text,</a:t>
            </a:r>
          </a:p>
          <a:p>
            <a:pPr lvl="0"/>
            <a:r>
              <a:rPr lang="en-US" sz="2000" dirty="0">
                <a:solidFill>
                  <a:srgbClr val="ED7D31"/>
                </a:solidFill>
              </a:rPr>
              <a:t>   day int,</a:t>
            </a:r>
          </a:p>
          <a:p>
            <a:pPr lvl="0"/>
            <a:r>
              <a:rPr lang="en-US" sz="2000" dirty="0">
                <a:solidFill>
                  <a:srgbClr val="ED7D31"/>
                </a:solidFill>
              </a:rPr>
              <a:t>   </a:t>
            </a:r>
            <a:r>
              <a:rPr lang="en-US" sz="2000" dirty="0" err="1">
                <a:solidFill>
                  <a:srgbClr val="ED7D31"/>
                </a:solidFill>
              </a:rPr>
              <a:t>time_in</a:t>
            </a:r>
            <a:r>
              <a:rPr lang="en-US" sz="2000" dirty="0">
                <a:solidFill>
                  <a:srgbClr val="ED7D31"/>
                </a:solidFill>
              </a:rPr>
              <a:t> timestamp,</a:t>
            </a:r>
          </a:p>
          <a:p>
            <a:pPr lvl="0"/>
            <a:r>
              <a:rPr lang="en-US" sz="2000" dirty="0">
                <a:solidFill>
                  <a:srgbClr val="ED7D31"/>
                </a:solidFill>
              </a:rPr>
              <a:t>   </a:t>
            </a:r>
            <a:r>
              <a:rPr lang="en-US" sz="2000" dirty="0" err="1">
                <a:solidFill>
                  <a:srgbClr val="ED7D31"/>
                </a:solidFill>
              </a:rPr>
              <a:t>employee_id</a:t>
            </a:r>
            <a:r>
              <a:rPr lang="en-US" sz="2000" dirty="0">
                <a:solidFill>
                  <a:srgbClr val="ED7D31"/>
                </a:solidFill>
              </a:rPr>
              <a:t> text,</a:t>
            </a:r>
          </a:p>
          <a:p>
            <a:pPr lvl="0"/>
            <a:r>
              <a:rPr lang="en-US" sz="2000" dirty="0">
                <a:solidFill>
                  <a:srgbClr val="ED7D31"/>
                </a:solidFill>
              </a:rPr>
              <a:t>   mailstop text,</a:t>
            </a:r>
          </a:p>
          <a:p>
            <a:pPr lvl="0"/>
            <a:r>
              <a:rPr lang="en-US" sz="2000" dirty="0">
                <a:solidFill>
                  <a:srgbClr val="ED7D31"/>
                </a:solidFill>
              </a:rPr>
              <a:t>   PRIMARY KEY ((</a:t>
            </a:r>
            <a:r>
              <a:rPr lang="en-US" sz="2000" dirty="0" err="1">
                <a:solidFill>
                  <a:srgbClr val="ED7D31"/>
                </a:solidFill>
              </a:rPr>
              <a:t>location_id</a:t>
            </a:r>
            <a:r>
              <a:rPr lang="en-US" sz="2000" dirty="0">
                <a:solidFill>
                  <a:srgbClr val="ED7D31"/>
                </a:solidFill>
              </a:rPr>
              <a:t>, day), </a:t>
            </a:r>
            <a:r>
              <a:rPr lang="en-US" sz="2000" dirty="0" err="1">
                <a:solidFill>
                  <a:srgbClr val="ED7D31"/>
                </a:solidFill>
              </a:rPr>
              <a:t>time_in</a:t>
            </a:r>
            <a:r>
              <a:rPr lang="en-US" sz="2000" dirty="0">
                <a:solidFill>
                  <a:srgbClr val="ED7D31"/>
                </a:solidFill>
              </a:rPr>
              <a:t>, </a:t>
            </a:r>
            <a:r>
              <a:rPr lang="en-US" sz="2000" dirty="0" err="1">
                <a:solidFill>
                  <a:srgbClr val="ED7D31"/>
                </a:solidFill>
              </a:rPr>
              <a:t>employee_id</a:t>
            </a:r>
            <a:r>
              <a:rPr lang="en-US" sz="2000" dirty="0">
                <a:solidFill>
                  <a:srgbClr val="ED7D31"/>
                </a:solidFill>
              </a:rPr>
              <a:t>)</a:t>
            </a:r>
          </a:p>
          <a:p>
            <a:pPr lvl="0"/>
            <a:r>
              <a:rPr lang="en-US" sz="2000" dirty="0">
                <a:solidFill>
                  <a:srgbClr val="ED7D31"/>
                </a:solidFill>
              </a:rPr>
              <a:t>) WITH CLUSTERING ORDER BY (</a:t>
            </a:r>
            <a:r>
              <a:rPr lang="en-US" sz="2000" dirty="0" err="1">
                <a:solidFill>
                  <a:srgbClr val="ED7D31"/>
                </a:solidFill>
              </a:rPr>
              <a:t>time_in</a:t>
            </a:r>
            <a:r>
              <a:rPr lang="en-US" sz="2000" dirty="0">
                <a:solidFill>
                  <a:srgbClr val="ED7D31"/>
                </a:solidFill>
              </a:rPr>
              <a:t> DESC, </a:t>
            </a:r>
            <a:r>
              <a:rPr lang="en-US" sz="2000" dirty="0" err="1">
                <a:solidFill>
                  <a:srgbClr val="ED7D31"/>
                </a:solidFill>
              </a:rPr>
              <a:t>employee_id</a:t>
            </a:r>
            <a:r>
              <a:rPr lang="en-US" sz="2000" dirty="0">
                <a:solidFill>
                  <a:srgbClr val="ED7D31"/>
                </a:solidFill>
              </a:rPr>
              <a:t> ASC);</a:t>
            </a:r>
            <a:endParaRPr kumimoji="0" lang="en-US" sz="20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Cassandra-Stress</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3" name="Picture 2">
            <a:extLst>
              <a:ext uri="{FF2B5EF4-FFF2-40B4-BE49-F238E27FC236}">
                <a16:creationId xmlns:a16="http://schemas.microsoft.com/office/drawing/2014/main" xmlns="" id="{995A1428-8611-4196-98B3-E18EBAE435FA}"/>
              </a:ext>
            </a:extLst>
          </p:cNvPr>
          <p:cNvPicPr>
            <a:picLocks noChangeAspect="1"/>
          </p:cNvPicPr>
          <p:nvPr/>
        </p:nvPicPr>
        <p:blipFill>
          <a:blip r:embed="rId3"/>
          <a:stretch>
            <a:fillRect/>
          </a:stretch>
        </p:blipFill>
        <p:spPr>
          <a:xfrm>
            <a:off x="7071280" y="2457450"/>
            <a:ext cx="1725930" cy="1725930"/>
          </a:xfrm>
          <a:prstGeom prst="rect">
            <a:avLst/>
          </a:prstGeom>
        </p:spPr>
      </p:pic>
    </p:spTree>
    <p:extLst>
      <p:ext uri="{BB962C8B-B14F-4D97-AF65-F5344CB8AC3E}">
        <p14:creationId xmlns:p14="http://schemas.microsoft.com/office/powerpoint/2010/main" val="208009964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278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495639"/>
            <a:ext cx="7596822" cy="2966838"/>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2400" dirty="0"/>
              <a:t>Let's start by specifying our </a:t>
            </a:r>
            <a:r>
              <a:rPr lang="en-US" sz="2400" dirty="0" err="1"/>
              <a:t>keyspace</a:t>
            </a:r>
            <a:r>
              <a:rPr lang="en-US" sz="2400" dirty="0"/>
              <a:t> and table names:</a:t>
            </a:r>
          </a:p>
          <a:p>
            <a:pPr marL="342900" lvl="0" indent="-342900">
              <a:buFont typeface="Arial" panose="020B0604020202020204" pitchFamily="34" charset="0"/>
              <a:buChar char="•"/>
            </a:pPr>
            <a:endParaRPr lang="en-US" sz="2400" dirty="0"/>
          </a:p>
          <a:p>
            <a:pPr lvl="0"/>
            <a:r>
              <a:rPr lang="en-US" sz="2400" dirty="0">
                <a:solidFill>
                  <a:srgbClr val="ED7D31"/>
                </a:solidFill>
              </a:rPr>
              <a:t>#stress </a:t>
            </a:r>
            <a:r>
              <a:rPr lang="en-US" sz="2400" dirty="0" err="1">
                <a:solidFill>
                  <a:srgbClr val="ED7D31"/>
                </a:solidFill>
              </a:rPr>
              <a:t>yaml</a:t>
            </a:r>
            <a:r>
              <a:rPr lang="en-US" sz="2400" dirty="0">
                <a:solidFill>
                  <a:srgbClr val="ED7D31"/>
                </a:solidFill>
              </a:rPr>
              <a:t> for </a:t>
            </a:r>
            <a:r>
              <a:rPr lang="en-US" sz="2400" dirty="0" err="1">
                <a:solidFill>
                  <a:srgbClr val="ED7D31"/>
                </a:solidFill>
              </a:rPr>
              <a:t>security_logs_by_location_desc_stress</a:t>
            </a:r>
            <a:endParaRPr lang="en-US" sz="2400" dirty="0">
              <a:solidFill>
                <a:srgbClr val="ED7D31"/>
              </a:solidFill>
            </a:endParaRPr>
          </a:p>
          <a:p>
            <a:pPr lvl="0"/>
            <a:r>
              <a:rPr lang="en-US" sz="2400" dirty="0">
                <a:solidFill>
                  <a:srgbClr val="ED7D31"/>
                </a:solidFill>
              </a:rPr>
              <a:t>#</a:t>
            </a:r>
            <a:r>
              <a:rPr lang="en-US" sz="2400" dirty="0" err="1">
                <a:solidFill>
                  <a:srgbClr val="ED7D31"/>
                </a:solidFill>
              </a:rPr>
              <a:t>keyspace</a:t>
            </a:r>
            <a:r>
              <a:rPr lang="en-US" sz="2400" dirty="0">
                <a:solidFill>
                  <a:srgbClr val="ED7D31"/>
                </a:solidFill>
              </a:rPr>
              <a:t> name</a:t>
            </a:r>
          </a:p>
          <a:p>
            <a:pPr lvl="0"/>
            <a:r>
              <a:rPr lang="en-US" sz="2400" dirty="0" err="1">
                <a:solidFill>
                  <a:srgbClr val="ED7D31"/>
                </a:solidFill>
              </a:rPr>
              <a:t>keyspace</a:t>
            </a:r>
            <a:r>
              <a:rPr lang="en-US" sz="2400" dirty="0">
                <a:solidFill>
                  <a:srgbClr val="ED7D31"/>
                </a:solidFill>
              </a:rPr>
              <a:t>: packt_ch5</a:t>
            </a:r>
          </a:p>
          <a:p>
            <a:pPr lvl="0"/>
            <a:r>
              <a:rPr lang="en-US" sz="2400" dirty="0">
                <a:solidFill>
                  <a:srgbClr val="ED7D31"/>
                </a:solidFill>
              </a:rPr>
              <a:t>#table name</a:t>
            </a:r>
          </a:p>
          <a:p>
            <a:pPr lvl="0"/>
            <a:r>
              <a:rPr lang="en-US" sz="2400" dirty="0">
                <a:solidFill>
                  <a:srgbClr val="ED7D31"/>
                </a:solidFill>
              </a:rPr>
              <a:t>table: </a:t>
            </a:r>
            <a:r>
              <a:rPr lang="en-US" sz="2400" dirty="0" err="1">
                <a:solidFill>
                  <a:srgbClr val="ED7D31"/>
                </a:solidFill>
              </a:rPr>
              <a:t>security_logs_by_location_desc_stress</a:t>
            </a:r>
            <a:endParaRPr kumimoji="0" lang="en-US" sz="24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Cassandra-Stress</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3" name="Picture 2">
            <a:extLst>
              <a:ext uri="{FF2B5EF4-FFF2-40B4-BE49-F238E27FC236}">
                <a16:creationId xmlns:a16="http://schemas.microsoft.com/office/drawing/2014/main" xmlns="" id="{22BDB1E5-A8DF-4FC6-822A-F6FA0193F239}"/>
              </a:ext>
            </a:extLst>
          </p:cNvPr>
          <p:cNvPicPr>
            <a:picLocks noChangeAspect="1"/>
          </p:cNvPicPr>
          <p:nvPr/>
        </p:nvPicPr>
        <p:blipFill>
          <a:blip r:embed="rId3"/>
          <a:stretch>
            <a:fillRect/>
          </a:stretch>
        </p:blipFill>
        <p:spPr>
          <a:xfrm>
            <a:off x="7372350" y="3295245"/>
            <a:ext cx="1554480" cy="1554480"/>
          </a:xfrm>
          <a:prstGeom prst="rect">
            <a:avLst/>
          </a:prstGeom>
        </p:spPr>
      </p:pic>
    </p:spTree>
    <p:extLst>
      <p:ext uri="{BB962C8B-B14F-4D97-AF65-F5344CB8AC3E}">
        <p14:creationId xmlns:p14="http://schemas.microsoft.com/office/powerpoint/2010/main" val="356129259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279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261681"/>
            <a:ext cx="7596822" cy="3336170"/>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2400" dirty="0"/>
              <a:t>For reference, let's take a look at a similar table that we built in lesson 3, Effective CQL:</a:t>
            </a:r>
          </a:p>
          <a:p>
            <a:pPr marL="342900" lvl="0" indent="-342900">
              <a:buFont typeface="Arial" panose="020B0604020202020204" pitchFamily="34" charset="0"/>
              <a:buChar char="•"/>
            </a:pPr>
            <a:endParaRPr lang="en-US" sz="2400" dirty="0"/>
          </a:p>
          <a:p>
            <a:pPr lvl="0"/>
            <a:r>
              <a:rPr lang="en-US" sz="2400" dirty="0"/>
              <a:t>Refer to file 5_1.txt</a:t>
            </a:r>
          </a:p>
          <a:p>
            <a:pPr lvl="0"/>
            <a:endParaRPr lang="en-US" sz="2400" dirty="0"/>
          </a:p>
          <a:p>
            <a:pPr marL="342900" lvl="0" indent="-342900">
              <a:buFont typeface="Arial" panose="020B0604020202020204" pitchFamily="34" charset="0"/>
              <a:buChar char="•"/>
            </a:pPr>
            <a:r>
              <a:rPr lang="en-US" sz="2400" dirty="0"/>
              <a:t>Based on this, we'll define a </a:t>
            </a:r>
            <a:r>
              <a:rPr lang="en-US" sz="2400" dirty="0" err="1"/>
              <a:t>columnspec</a:t>
            </a:r>
            <a:r>
              <a:rPr lang="en-US" sz="2400" dirty="0"/>
              <a:t> section as follows:</a:t>
            </a:r>
          </a:p>
          <a:p>
            <a:pPr marL="342900" lvl="0" indent="-342900">
              <a:buFont typeface="Arial" panose="020B0604020202020204" pitchFamily="34" charset="0"/>
              <a:buChar cha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Refer to file 5_2.txt</a:t>
            </a: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Cassandra-Stress</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5" name="Picture 4">
            <a:extLst>
              <a:ext uri="{FF2B5EF4-FFF2-40B4-BE49-F238E27FC236}">
                <a16:creationId xmlns:a16="http://schemas.microsoft.com/office/drawing/2014/main" xmlns="" id="{BCC8F3E3-BE47-465B-B748-74CAFDCD116D}"/>
              </a:ext>
            </a:extLst>
          </p:cNvPr>
          <p:cNvPicPr>
            <a:picLocks noChangeAspect="1"/>
          </p:cNvPicPr>
          <p:nvPr/>
        </p:nvPicPr>
        <p:blipFill>
          <a:blip r:embed="rId3"/>
          <a:stretch>
            <a:fillRect/>
          </a:stretch>
        </p:blipFill>
        <p:spPr>
          <a:xfrm>
            <a:off x="7212330" y="3558334"/>
            <a:ext cx="1602104" cy="1075865"/>
          </a:xfrm>
          <a:prstGeom prst="rect">
            <a:avLst/>
          </a:prstGeom>
        </p:spPr>
      </p:pic>
    </p:spTree>
    <p:extLst>
      <p:ext uri="{BB962C8B-B14F-4D97-AF65-F5344CB8AC3E}">
        <p14:creationId xmlns:p14="http://schemas.microsoft.com/office/powerpoint/2010/main" val="23662425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dirty="0"/>
              <a:t>Using Cassandra with </a:t>
            </a:r>
            <a:r>
              <a:rPr lang="en-US" sz="3600" dirty="0" err="1"/>
              <a:t>cqlsh</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1174256"/>
            <a:ext cx="7596822" cy="352083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Now, let's assume that we have a requirement to build a table for video game scores. </a:t>
            </a:r>
          </a:p>
          <a:p>
            <a:pPr marL="342900" indent="-342900">
              <a:buFont typeface="Arial" panose="020B0604020202020204" pitchFamily="34" charset="0"/>
              <a:buChar char="•"/>
            </a:pPr>
            <a:r>
              <a:rPr lang="en-US" sz="2400" dirty="0"/>
              <a:t>We will want to keep track of the player by their name, as well as their score and game on which they achieved it. </a:t>
            </a:r>
          </a:p>
          <a:p>
            <a:pPr marL="342900" indent="-342900">
              <a:buFont typeface="Arial" panose="020B0604020202020204" pitchFamily="34" charset="0"/>
              <a:buChar char="•"/>
            </a:pPr>
            <a:r>
              <a:rPr lang="en-US" sz="2400" dirty="0"/>
              <a:t>A table to store this data would look something like this:</a:t>
            </a:r>
          </a:p>
          <a:p>
            <a:r>
              <a:rPr lang="en-US" sz="2000" dirty="0">
                <a:solidFill>
                  <a:srgbClr val="ED7D31"/>
                </a:solidFill>
              </a:rPr>
              <a:t>CREATE TABLE </a:t>
            </a:r>
            <a:r>
              <a:rPr lang="en-US" sz="2000" dirty="0" err="1">
                <a:solidFill>
                  <a:srgbClr val="ED7D31"/>
                </a:solidFill>
              </a:rPr>
              <a:t>hi_scores</a:t>
            </a:r>
            <a:r>
              <a:rPr lang="en-US" sz="2000" dirty="0">
                <a:solidFill>
                  <a:srgbClr val="ED7D31"/>
                </a:solidFill>
              </a:rPr>
              <a:t> (name TEXT, game TEXT, score BIGINT,</a:t>
            </a:r>
          </a:p>
          <a:p>
            <a:r>
              <a:rPr lang="en-US" sz="2000" dirty="0">
                <a:solidFill>
                  <a:srgbClr val="ED7D31"/>
                </a:solidFill>
              </a:rPr>
              <a:t>  PRIMARY KEY (</a:t>
            </a:r>
            <a:r>
              <a:rPr lang="en-US" sz="2000" dirty="0" err="1">
                <a:solidFill>
                  <a:srgbClr val="ED7D31"/>
                </a:solidFill>
              </a:rPr>
              <a:t>name,game</a:t>
            </a:r>
            <a:r>
              <a:rPr lang="en-US" sz="2000" dirty="0">
                <a:solidFill>
                  <a:srgbClr val="ED7D31"/>
                </a:solidFill>
              </a:rPr>
              <a:t>));</a:t>
            </a:r>
          </a:p>
        </p:txBody>
      </p:sp>
    </p:spTree>
    <p:extLst>
      <p:ext uri="{BB962C8B-B14F-4D97-AF65-F5344CB8AC3E}">
        <p14:creationId xmlns:p14="http://schemas.microsoft.com/office/powerpoint/2010/main" val="33272965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280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278469"/>
            <a:ext cx="7596822" cy="3336170"/>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2400" dirty="0"/>
              <a:t>We'll start by defining our insert behavior to write a single, fixed partition per batch, as well as only one row per partition per batch. </a:t>
            </a:r>
          </a:p>
          <a:p>
            <a:pPr marL="342900" lvl="0" indent="-342900">
              <a:buFont typeface="Arial" panose="020B0604020202020204" pitchFamily="34" charset="0"/>
              <a:buChar char="•"/>
            </a:pPr>
            <a:r>
              <a:rPr lang="en-US" sz="2400" dirty="0"/>
              <a:t>Our batches will also be unlogged:</a:t>
            </a:r>
          </a:p>
          <a:p>
            <a:pPr marL="342900" lvl="0" indent="-342900">
              <a:buFont typeface="Arial" panose="020B0604020202020204" pitchFamily="34" charset="0"/>
              <a:buChar char="•"/>
            </a:pPr>
            <a:endParaRPr lang="en-US" sz="2400" dirty="0"/>
          </a:p>
          <a:p>
            <a:pPr lvl="0"/>
            <a:r>
              <a:rPr lang="en-US" sz="2400" dirty="0">
                <a:solidFill>
                  <a:srgbClr val="ED7D31"/>
                </a:solidFill>
              </a:rPr>
              <a:t>insert:</a:t>
            </a:r>
          </a:p>
          <a:p>
            <a:pPr lvl="0"/>
            <a:r>
              <a:rPr lang="en-US" sz="2400" dirty="0">
                <a:solidFill>
                  <a:srgbClr val="ED7D31"/>
                </a:solidFill>
              </a:rPr>
              <a:t> partitions: fixed(1)</a:t>
            </a:r>
          </a:p>
          <a:p>
            <a:pPr lvl="0"/>
            <a:r>
              <a:rPr lang="en-US" sz="2400" dirty="0">
                <a:solidFill>
                  <a:srgbClr val="ED7D31"/>
                </a:solidFill>
              </a:rPr>
              <a:t> </a:t>
            </a:r>
            <a:r>
              <a:rPr lang="en-US" sz="2400" dirty="0" err="1">
                <a:solidFill>
                  <a:srgbClr val="ED7D31"/>
                </a:solidFill>
              </a:rPr>
              <a:t>batchtype</a:t>
            </a:r>
            <a:r>
              <a:rPr lang="en-US" sz="2400" dirty="0">
                <a:solidFill>
                  <a:srgbClr val="ED7D31"/>
                </a:solidFill>
              </a:rPr>
              <a:t>: UNLOGGED</a:t>
            </a:r>
          </a:p>
          <a:p>
            <a:pPr lvl="0"/>
            <a:r>
              <a:rPr lang="en-US" sz="2400" dirty="0">
                <a:solidFill>
                  <a:srgbClr val="ED7D31"/>
                </a:solidFill>
              </a:rPr>
              <a:t> select: fixed(1)/10</a:t>
            </a:r>
            <a:endParaRPr kumimoji="0" lang="en-US" sz="24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Cassandra-Stress</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3" name="Picture 2">
            <a:extLst>
              <a:ext uri="{FF2B5EF4-FFF2-40B4-BE49-F238E27FC236}">
                <a16:creationId xmlns:a16="http://schemas.microsoft.com/office/drawing/2014/main" xmlns="" id="{9A2904BA-6489-4813-8323-EEC69525D178}"/>
              </a:ext>
            </a:extLst>
          </p:cNvPr>
          <p:cNvPicPr>
            <a:picLocks noChangeAspect="1"/>
          </p:cNvPicPr>
          <p:nvPr/>
        </p:nvPicPr>
        <p:blipFill>
          <a:blip r:embed="rId3"/>
          <a:stretch>
            <a:fillRect/>
          </a:stretch>
        </p:blipFill>
        <p:spPr>
          <a:xfrm>
            <a:off x="5806440" y="2021128"/>
            <a:ext cx="2983230" cy="2983230"/>
          </a:xfrm>
          <a:prstGeom prst="rect">
            <a:avLst/>
          </a:prstGeom>
        </p:spPr>
      </p:pic>
    </p:spTree>
    <p:extLst>
      <p:ext uri="{BB962C8B-B14F-4D97-AF65-F5344CB8AC3E}">
        <p14:creationId xmlns:p14="http://schemas.microsoft.com/office/powerpoint/2010/main" val="61129678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281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1415629"/>
            <a:ext cx="7596822" cy="3059171"/>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2200" dirty="0"/>
              <a:t>We will designate that we want our key values to come from the same row (instead of getting </a:t>
            </a:r>
            <a:r>
              <a:rPr lang="en-US" sz="2200" dirty="0" err="1"/>
              <a:t>location_id</a:t>
            </a:r>
            <a:r>
              <a:rPr lang="en-US" sz="2200" dirty="0"/>
              <a:t> and day from multiple rows; combinations that may not exist):</a:t>
            </a:r>
          </a:p>
          <a:p>
            <a:pPr marL="342900" lvl="0" indent="-342900">
              <a:buFont typeface="Arial" panose="020B0604020202020204" pitchFamily="34" charset="0"/>
              <a:buChar char="•"/>
            </a:pPr>
            <a:endParaRPr lang="en-US" sz="2200" dirty="0"/>
          </a:p>
          <a:p>
            <a:pPr lvl="0"/>
            <a:r>
              <a:rPr lang="en-US" sz="2200" dirty="0">
                <a:solidFill>
                  <a:srgbClr val="ED7D31"/>
                </a:solidFill>
              </a:rPr>
              <a:t>queries:</a:t>
            </a:r>
          </a:p>
          <a:p>
            <a:pPr lvl="0"/>
            <a:r>
              <a:rPr lang="en-US" sz="2200" dirty="0">
                <a:solidFill>
                  <a:srgbClr val="ED7D31"/>
                </a:solidFill>
              </a:rPr>
              <a:t>  query1:</a:t>
            </a:r>
          </a:p>
          <a:p>
            <a:pPr lvl="0"/>
            <a:r>
              <a:rPr lang="en-US" sz="2200" dirty="0">
                <a:solidFill>
                  <a:srgbClr val="ED7D31"/>
                </a:solidFill>
              </a:rPr>
              <a:t>     </a:t>
            </a:r>
            <a:r>
              <a:rPr lang="en-US" sz="2200" dirty="0" err="1">
                <a:solidFill>
                  <a:srgbClr val="ED7D31"/>
                </a:solidFill>
              </a:rPr>
              <a:t>cql</a:t>
            </a:r>
            <a:r>
              <a:rPr lang="en-US" sz="2200" dirty="0">
                <a:solidFill>
                  <a:srgbClr val="ED7D31"/>
                </a:solidFill>
              </a:rPr>
              <a:t>: SELECT * FROM </a:t>
            </a:r>
            <a:r>
              <a:rPr lang="en-US" sz="2200" dirty="0" err="1">
                <a:solidFill>
                  <a:srgbClr val="ED7D31"/>
                </a:solidFill>
              </a:rPr>
              <a:t>security_logs_by_location_desc</a:t>
            </a:r>
            <a:r>
              <a:rPr lang="en-US" sz="2200" dirty="0">
                <a:solidFill>
                  <a:srgbClr val="ED7D31"/>
                </a:solidFill>
              </a:rPr>
              <a:t> WHERE </a:t>
            </a:r>
            <a:r>
              <a:rPr lang="en-US" sz="2200" dirty="0" err="1">
                <a:solidFill>
                  <a:srgbClr val="ED7D31"/>
                </a:solidFill>
              </a:rPr>
              <a:t>location_id</a:t>
            </a:r>
            <a:r>
              <a:rPr lang="en-US" sz="2200" dirty="0">
                <a:solidFill>
                  <a:srgbClr val="ED7D31"/>
                </a:solidFill>
              </a:rPr>
              <a:t>=? AND day=?</a:t>
            </a:r>
          </a:p>
          <a:p>
            <a:pPr lvl="0"/>
            <a:r>
              <a:rPr lang="en-US" sz="2200" dirty="0">
                <a:solidFill>
                  <a:srgbClr val="ED7D31"/>
                </a:solidFill>
              </a:rPr>
              <a:t>     fields: </a:t>
            </a:r>
            <a:r>
              <a:rPr lang="en-US" sz="2200" dirty="0" err="1">
                <a:solidFill>
                  <a:srgbClr val="ED7D31"/>
                </a:solidFill>
              </a:rPr>
              <a:t>samerow</a:t>
            </a:r>
            <a:endParaRPr kumimoji="0" lang="en-US" sz="22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Cassandra-Stress</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spTree>
    <p:extLst>
      <p:ext uri="{BB962C8B-B14F-4D97-AF65-F5344CB8AC3E}">
        <p14:creationId xmlns:p14="http://schemas.microsoft.com/office/powerpoint/2010/main" val="297487256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282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682900"/>
            <a:ext cx="7596822" cy="2597506"/>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2400" dirty="0"/>
              <a:t>The following command will invoke our insert definition:</a:t>
            </a:r>
          </a:p>
          <a:p>
            <a:pPr marR="0" lvl="0" algn="l" defTabSz="914400" rtl="0" eaLnBrk="1" fontAlgn="auto" latinLnBrk="0" hangingPunct="1">
              <a:lnSpc>
                <a:spcPct val="100000"/>
              </a:lnSpc>
              <a:spcBef>
                <a:spcPts val="0"/>
              </a:spcBef>
              <a:spcAft>
                <a:spcPts val="0"/>
              </a:spcAft>
              <a:buClr>
                <a:srgbClr val="000000"/>
              </a:buClr>
              <a:buSzTx/>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lvl="0"/>
            <a:r>
              <a:rPr lang="en-US" sz="2400" dirty="0">
                <a:solidFill>
                  <a:srgbClr val="ED7D31"/>
                </a:solidFill>
              </a:rPr>
              <a:t>tools/bin/</a:t>
            </a:r>
            <a:r>
              <a:rPr lang="en-US" sz="2400" dirty="0" err="1">
                <a:solidFill>
                  <a:srgbClr val="ED7D31"/>
                </a:solidFill>
              </a:rPr>
              <a:t>cassandra</a:t>
            </a:r>
            <a:r>
              <a:rPr lang="en-US" sz="2400" dirty="0">
                <a:solidFill>
                  <a:srgbClr val="ED7D31"/>
                </a:solidFill>
              </a:rPr>
              <a:t>-stress user profile=</a:t>
            </a:r>
            <a:r>
              <a:rPr lang="en-US" sz="2400" dirty="0" err="1">
                <a:solidFill>
                  <a:srgbClr val="ED7D31"/>
                </a:solidFill>
              </a:rPr>
              <a:t>security_logs_by_location_desc_stress.yaml</a:t>
            </a:r>
            <a:r>
              <a:rPr lang="en-US" sz="2400" dirty="0">
                <a:solidFill>
                  <a:srgbClr val="ED7D31"/>
                </a:solidFill>
              </a:rPr>
              <a:t> ops\(insert=1\) -node 192.168.0.101 -mode native cql3 user=</a:t>
            </a:r>
            <a:r>
              <a:rPr lang="en-US" sz="2400" dirty="0" err="1">
                <a:solidFill>
                  <a:srgbClr val="ED7D31"/>
                </a:solidFill>
              </a:rPr>
              <a:t>cassdba</a:t>
            </a:r>
            <a:r>
              <a:rPr lang="en-US" sz="2400" dirty="0">
                <a:solidFill>
                  <a:srgbClr val="ED7D31"/>
                </a:solidFill>
              </a:rPr>
              <a:t> password=</a:t>
            </a:r>
            <a:r>
              <a:rPr lang="en-US" sz="2400" dirty="0" err="1">
                <a:solidFill>
                  <a:srgbClr val="ED7D31"/>
                </a:solidFill>
              </a:rPr>
              <a:t>flynnLives</a:t>
            </a:r>
            <a:endParaRPr kumimoji="0" lang="en-US" sz="24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Cassandra-Stress</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5" name="Picture 4">
            <a:extLst>
              <a:ext uri="{FF2B5EF4-FFF2-40B4-BE49-F238E27FC236}">
                <a16:creationId xmlns:a16="http://schemas.microsoft.com/office/drawing/2014/main" xmlns="" id="{5C241E4B-24D3-4347-843D-4B07F81720E3}"/>
              </a:ext>
            </a:extLst>
          </p:cNvPr>
          <p:cNvPicPr>
            <a:picLocks noChangeAspect="1"/>
          </p:cNvPicPr>
          <p:nvPr/>
        </p:nvPicPr>
        <p:blipFill>
          <a:blip r:embed="rId3"/>
          <a:stretch>
            <a:fillRect/>
          </a:stretch>
        </p:blipFill>
        <p:spPr>
          <a:xfrm>
            <a:off x="7492078" y="1192843"/>
            <a:ext cx="1459516" cy="980113"/>
          </a:xfrm>
          <a:prstGeom prst="rect">
            <a:avLst/>
          </a:prstGeom>
        </p:spPr>
      </p:pic>
    </p:spTree>
    <p:extLst>
      <p:ext uri="{BB962C8B-B14F-4D97-AF65-F5344CB8AC3E}">
        <p14:creationId xmlns:p14="http://schemas.microsoft.com/office/powerpoint/2010/main" val="266085532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283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461349"/>
            <a:ext cx="7596822" cy="2966838"/>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2400" dirty="0"/>
              <a:t>Once that completes, we can re-run that command, but this time referencing our query1 definition in the ops parameter:</a:t>
            </a:r>
          </a:p>
          <a:p>
            <a:pPr marL="342900" lvl="0" indent="-342900">
              <a:buFont typeface="Arial" panose="020B0604020202020204" pitchFamily="34" charset="0"/>
              <a:buChar cha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lvl="0"/>
            <a:r>
              <a:rPr lang="en-US" sz="2400" dirty="0">
                <a:solidFill>
                  <a:srgbClr val="ED7D31"/>
                </a:solidFill>
              </a:rPr>
              <a:t>tools/bin/</a:t>
            </a:r>
            <a:r>
              <a:rPr lang="en-US" sz="2400" dirty="0" err="1">
                <a:solidFill>
                  <a:srgbClr val="ED7D31"/>
                </a:solidFill>
              </a:rPr>
              <a:t>cassandra</a:t>
            </a:r>
            <a:r>
              <a:rPr lang="en-US" sz="2400" dirty="0">
                <a:solidFill>
                  <a:srgbClr val="ED7D31"/>
                </a:solidFill>
              </a:rPr>
              <a:t>-stress user profile=</a:t>
            </a:r>
            <a:r>
              <a:rPr lang="en-US" sz="2400" dirty="0" err="1">
                <a:solidFill>
                  <a:srgbClr val="ED7D31"/>
                </a:solidFill>
              </a:rPr>
              <a:t>security_logs_by_location_desc_stress.yaml</a:t>
            </a:r>
            <a:r>
              <a:rPr lang="en-US" sz="2400" dirty="0">
                <a:solidFill>
                  <a:srgbClr val="ED7D31"/>
                </a:solidFill>
              </a:rPr>
              <a:t> ops\(query1=1\) -node 192.168.0.101 -mode native cql3 user=</a:t>
            </a:r>
            <a:r>
              <a:rPr lang="en-US" sz="2400" dirty="0" err="1">
                <a:solidFill>
                  <a:srgbClr val="ED7D31"/>
                </a:solidFill>
              </a:rPr>
              <a:t>cassdba</a:t>
            </a:r>
            <a:r>
              <a:rPr lang="en-US" sz="2400" dirty="0">
                <a:solidFill>
                  <a:srgbClr val="ED7D31"/>
                </a:solidFill>
              </a:rPr>
              <a:t> password=</a:t>
            </a:r>
            <a:r>
              <a:rPr lang="en-US" sz="2400" dirty="0" err="1">
                <a:solidFill>
                  <a:srgbClr val="ED7D31"/>
                </a:solidFill>
              </a:rPr>
              <a:t>flynnLives</a:t>
            </a:r>
            <a:endParaRPr kumimoji="0" lang="en-US" sz="24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Cassandra-Stress</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spTree>
    <p:extLst>
      <p:ext uri="{BB962C8B-B14F-4D97-AF65-F5344CB8AC3E}">
        <p14:creationId xmlns:p14="http://schemas.microsoft.com/office/powerpoint/2010/main" val="94014227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284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928697"/>
            <a:ext cx="7596822" cy="381515"/>
          </a:xfrm>
          <a:prstGeom prst="rect">
            <a:avLst/>
          </a:prstGeom>
        </p:spPr>
        <p:txBody>
          <a:bodyPr vert="horz" wrap="square" lIns="0" tIns="12065" rIns="0" bIns="0" rtlCol="0">
            <a:spAutoFit/>
          </a:bodyPr>
          <a:lstStyle/>
          <a:p>
            <a:pPr lvl="0" algn="ctr"/>
            <a:r>
              <a:rPr lang="en-US" sz="2400" b="1" dirty="0">
                <a:solidFill>
                  <a:srgbClr val="ED7D31"/>
                </a:solidFill>
              </a:rPr>
              <a:t>Cassandra-Stress results</a:t>
            </a: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Cassandra-Stress</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2" name="Picture 1">
            <a:extLst>
              <a:ext uri="{FF2B5EF4-FFF2-40B4-BE49-F238E27FC236}">
                <a16:creationId xmlns:a16="http://schemas.microsoft.com/office/drawing/2014/main" xmlns="" id="{009098F7-8A19-4B5A-B86B-89BA931DC70F}"/>
              </a:ext>
            </a:extLst>
          </p:cNvPr>
          <p:cNvPicPr>
            <a:picLocks noChangeAspect="1"/>
          </p:cNvPicPr>
          <p:nvPr/>
        </p:nvPicPr>
        <p:blipFill>
          <a:blip r:embed="rId3"/>
          <a:stretch>
            <a:fillRect/>
          </a:stretch>
        </p:blipFill>
        <p:spPr>
          <a:xfrm>
            <a:off x="823127" y="1425108"/>
            <a:ext cx="7547284" cy="3269984"/>
          </a:xfrm>
          <a:prstGeom prst="rect">
            <a:avLst/>
          </a:prstGeom>
        </p:spPr>
      </p:pic>
    </p:spTree>
    <p:extLst>
      <p:ext uri="{BB962C8B-B14F-4D97-AF65-F5344CB8AC3E}">
        <p14:creationId xmlns:p14="http://schemas.microsoft.com/office/powerpoint/2010/main" val="389208199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285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652087"/>
            <a:ext cx="7596822" cy="2597506"/>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2400" dirty="0"/>
              <a:t>Next, each iteration will also show a summary of the attempted operations. </a:t>
            </a:r>
          </a:p>
          <a:p>
            <a:pPr marL="342900" lvl="0" indent="-342900">
              <a:buFont typeface="Arial" panose="020B0604020202020204" pitchFamily="34" charset="0"/>
              <a:buChar char="•"/>
            </a:pPr>
            <a:endParaRPr lang="en-US" sz="2400" dirty="0"/>
          </a:p>
          <a:p>
            <a:pPr marL="342900" lvl="0" indent="-342900">
              <a:buFont typeface="Arial" panose="020B0604020202020204" pitchFamily="34" charset="0"/>
              <a:buChar char="•"/>
            </a:pPr>
            <a:r>
              <a:rPr lang="en-US" sz="2400" dirty="0"/>
              <a:t>This is a report from a query load run with a thread count of 24:</a:t>
            </a:r>
          </a:p>
          <a:p>
            <a:pPr marL="342900" lvl="0" indent="-342900">
              <a:buFont typeface="Arial" panose="020B0604020202020204" pitchFamily="34" charset="0"/>
              <a:buChar cha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Refer to file 5_3.txt</a:t>
            </a: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Cassandra-Stress</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3" name="Picture 2">
            <a:extLst>
              <a:ext uri="{FF2B5EF4-FFF2-40B4-BE49-F238E27FC236}">
                <a16:creationId xmlns:a16="http://schemas.microsoft.com/office/drawing/2014/main" xmlns="" id="{EEA9E806-8824-4567-98BA-9D1A6D01D9A8}"/>
              </a:ext>
            </a:extLst>
          </p:cNvPr>
          <p:cNvPicPr>
            <a:picLocks noChangeAspect="1"/>
          </p:cNvPicPr>
          <p:nvPr/>
        </p:nvPicPr>
        <p:blipFill>
          <a:blip r:embed="rId3"/>
          <a:stretch>
            <a:fillRect/>
          </a:stretch>
        </p:blipFill>
        <p:spPr>
          <a:xfrm>
            <a:off x="7029450" y="3143250"/>
            <a:ext cx="1874520" cy="1874520"/>
          </a:xfrm>
          <a:prstGeom prst="rect">
            <a:avLst/>
          </a:prstGeom>
        </p:spPr>
      </p:pic>
    </p:spTree>
    <p:extLst>
      <p:ext uri="{BB962C8B-B14F-4D97-AF65-F5344CB8AC3E}">
        <p14:creationId xmlns:p14="http://schemas.microsoft.com/office/powerpoint/2010/main" val="95664632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286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2400" dirty="0"/>
              <a:t>Given its log-based storage model and </a:t>
            </a:r>
            <a:r>
              <a:rPr lang="en-US" sz="2400" dirty="0" err="1"/>
              <a:t>memtable</a:t>
            </a:r>
            <a:r>
              <a:rPr lang="en-US" sz="2400" dirty="0"/>
              <a:t>/</a:t>
            </a:r>
            <a:r>
              <a:rPr lang="en-US" sz="2400" dirty="0" err="1"/>
              <a:t>commitlog</a:t>
            </a:r>
            <a:r>
              <a:rPr lang="en-US" sz="2400" dirty="0"/>
              <a:t> design, Apache Cassandra usually does very well when it comes to high-performance data-ingestion. </a:t>
            </a:r>
          </a:p>
          <a:p>
            <a:pPr marL="342900" lvl="0" indent="-342900">
              <a:buFont typeface="Arial" panose="020B0604020202020204" pitchFamily="34" charset="0"/>
              <a:buChar char="•"/>
            </a:pPr>
            <a:endParaRPr lang="en-US" sz="2400" dirty="0"/>
          </a:p>
          <a:p>
            <a:pPr marL="342900" lvl="0" indent="-342900">
              <a:buFont typeface="Arial" panose="020B0604020202020204" pitchFamily="34" charset="0"/>
              <a:buChar char="•"/>
            </a:pPr>
            <a:r>
              <a:rPr lang="en-US" sz="2400" dirty="0"/>
              <a:t>That being said, it is not uncommon to hear of application teams complaining about Cassandra nodes being saturated with load due to writes. </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Write performance</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spTree>
    <p:extLst>
      <p:ext uri="{BB962C8B-B14F-4D97-AF65-F5344CB8AC3E}">
        <p14:creationId xmlns:p14="http://schemas.microsoft.com/office/powerpoint/2010/main" val="312759728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287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928697"/>
            <a:ext cx="7596822" cy="3705502"/>
          </a:xfrm>
          <a:prstGeom prst="rect">
            <a:avLst/>
          </a:prstGeom>
        </p:spPr>
        <p:txBody>
          <a:bodyPr vert="horz" wrap="square" lIns="0" tIns="12065" rIns="0" bIns="0" rtlCol="0">
            <a:spAutoFit/>
          </a:bodyPr>
          <a:lstStyle/>
          <a:p>
            <a:pPr lvl="0" algn="ctr"/>
            <a:r>
              <a:rPr lang="en-US" sz="2400" b="1" dirty="0" err="1">
                <a:solidFill>
                  <a:srgbClr val="ED7D31"/>
                </a:solidFill>
              </a:rPr>
              <a:t>Commitlog</a:t>
            </a:r>
            <a:r>
              <a:rPr lang="en-US" sz="2400" b="1" dirty="0">
                <a:solidFill>
                  <a:srgbClr val="ED7D31"/>
                </a:solidFill>
              </a:rPr>
              <a:t> mount point</a:t>
            </a:r>
          </a:p>
          <a:p>
            <a:pPr lvl="0" algn="ctr"/>
            <a:endParaRPr lang="en-US" sz="2400" b="1" dirty="0">
              <a:solidFill>
                <a:srgbClr val="ED7D31"/>
              </a:solidFill>
            </a:endParaRPr>
          </a:p>
          <a:p>
            <a:pPr marL="342900" lvl="0" indent="-342900">
              <a:buFont typeface="Arial" panose="020B0604020202020204" pitchFamily="34" charset="0"/>
              <a:buChar char="•"/>
            </a:pPr>
            <a:r>
              <a:rPr lang="en-US" sz="2400" dirty="0"/>
              <a:t>One piece of advice, going back to the early days of Apache Cassandra, was to ensure that the </a:t>
            </a:r>
            <a:r>
              <a:rPr lang="en-US" sz="2400" dirty="0" err="1"/>
              <a:t>commitlog</a:t>
            </a:r>
            <a:r>
              <a:rPr lang="en-US" sz="2400" dirty="0"/>
              <a:t> was on a different physical mount point than the data drives. </a:t>
            </a:r>
          </a:p>
          <a:p>
            <a:pPr marL="342900" lvl="0" indent="-342900">
              <a:buFont typeface="Arial" panose="020B0604020202020204" pitchFamily="34" charset="0"/>
              <a:buChar char="•"/>
            </a:pPr>
            <a:r>
              <a:rPr lang="en-US" sz="2400" dirty="0"/>
              <a:t>This is because disk I/O could become bottlenecked at the device level during periods of heavy writes.</a:t>
            </a:r>
          </a:p>
          <a:p>
            <a:pPr marL="342900" lvl="0" indent="-342900">
              <a:buFont typeface="Arial" panose="020B0604020202020204" pitchFamily="34" charset="0"/>
              <a:buChar char="•"/>
            </a:pPr>
            <a:r>
              <a:rPr lang="en-US" sz="2400" dirty="0"/>
              <a:t>Putting the </a:t>
            </a:r>
            <a:r>
              <a:rPr lang="en-US" sz="2400" dirty="0" err="1"/>
              <a:t>commitlog</a:t>
            </a:r>
            <a:r>
              <a:rPr lang="en-US" sz="2400" dirty="0"/>
              <a:t> and data directories on separate mount points can alleviate this contention.</a:t>
            </a: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Write performance</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spTree>
    <p:extLst>
      <p:ext uri="{BB962C8B-B14F-4D97-AF65-F5344CB8AC3E}">
        <p14:creationId xmlns:p14="http://schemas.microsoft.com/office/powerpoint/2010/main" val="227084255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288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lvl="0" algn="ctr"/>
            <a:r>
              <a:rPr lang="en-US" sz="2400" b="1" dirty="0">
                <a:solidFill>
                  <a:srgbClr val="ED7D31"/>
                </a:solidFill>
              </a:rPr>
              <a:t>Scaling out a data center</a:t>
            </a:r>
          </a:p>
          <a:p>
            <a:pPr lvl="0" algn="ctr"/>
            <a:endParaRPr lang="en-US" sz="2400" b="1" dirty="0">
              <a:solidFill>
                <a:srgbClr val="ED7D31"/>
              </a:solidFill>
            </a:endParaRPr>
          </a:p>
          <a:p>
            <a:pPr marL="342900" lvl="0" indent="-342900">
              <a:buFont typeface="Arial" panose="020B0604020202020204" pitchFamily="34" charset="0"/>
              <a:buChar char="•"/>
            </a:pPr>
            <a:r>
              <a:rPr lang="en-US" sz="2400" dirty="0"/>
              <a:t>It is common for enterprises to have a cluster spread across multiple data centers and infrastructure providers. </a:t>
            </a:r>
          </a:p>
          <a:p>
            <a:pPr marL="342900" lvl="0" indent="-342900">
              <a:buFont typeface="Arial" panose="020B0604020202020204" pitchFamily="34" charset="0"/>
              <a:buChar char="•"/>
            </a:pPr>
            <a:endParaRPr lang="en-US" sz="2400" dirty="0"/>
          </a:p>
          <a:p>
            <a:pPr marL="342900" lvl="0" indent="-342900">
              <a:buFont typeface="Arial" panose="020B0604020202020204" pitchFamily="34" charset="0"/>
              <a:buChar char="•"/>
            </a:pPr>
            <a:r>
              <a:rPr lang="en-US" sz="2400" dirty="0"/>
              <a:t>A common pattern is for the application team to load data internally, and replicate it out to the cloud to be served by a customer-facing application.</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Write performance</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spTree>
    <p:extLst>
      <p:ext uri="{BB962C8B-B14F-4D97-AF65-F5344CB8AC3E}">
        <p14:creationId xmlns:p14="http://schemas.microsoft.com/office/powerpoint/2010/main" val="411088953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289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8" y="1207999"/>
            <a:ext cx="7596822" cy="1120178"/>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2400" dirty="0"/>
              <a:t>One solution, would be to create three logical data centers, as shown in the following table:</a:t>
            </a:r>
          </a:p>
          <a:p>
            <a:pPr lvl="0"/>
            <a:r>
              <a:rPr lang="en-US" sz="2400" b="1" dirty="0" err="1"/>
              <a:t>BigBoxCo</a:t>
            </a:r>
            <a:r>
              <a:rPr lang="en-US" sz="2400" b="1" dirty="0"/>
              <a:t> Ecommerce cluster:</a:t>
            </a:r>
            <a:endParaRPr kumimoji="0" lang="en-US" sz="2400" b="1"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Write performance</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graphicFrame>
        <p:nvGraphicFramePr>
          <p:cNvPr id="2" name="Table 1">
            <a:extLst>
              <a:ext uri="{FF2B5EF4-FFF2-40B4-BE49-F238E27FC236}">
                <a16:creationId xmlns:a16="http://schemas.microsoft.com/office/drawing/2014/main" xmlns="" id="{6771AA4E-84A7-4CF7-8D9B-299FA146EC3D}"/>
              </a:ext>
            </a:extLst>
          </p:cNvPr>
          <p:cNvGraphicFramePr>
            <a:graphicFrameLocks noGrp="1"/>
          </p:cNvGraphicFramePr>
          <p:nvPr>
            <p:extLst>
              <p:ext uri="{D42A27DB-BD31-4B8C-83A1-F6EECF244321}">
                <p14:modId xmlns:p14="http://schemas.microsoft.com/office/powerpoint/2010/main" val="3888971605"/>
              </p:ext>
            </p:extLst>
          </p:nvPr>
        </p:nvGraphicFramePr>
        <p:xfrm>
          <a:off x="523875" y="2571750"/>
          <a:ext cx="8096249" cy="1844040"/>
        </p:xfrm>
        <a:graphic>
          <a:graphicData uri="http://schemas.openxmlformats.org/drawingml/2006/table">
            <a:tbl>
              <a:tblPr>
                <a:tableStyleId>{5DA37D80-6434-44D0-A028-1B22A696006F}</a:tableStyleId>
              </a:tblPr>
              <a:tblGrid>
                <a:gridCol w="1156607">
                  <a:extLst>
                    <a:ext uri="{9D8B030D-6E8A-4147-A177-3AD203B41FA5}">
                      <a16:colId xmlns:a16="http://schemas.microsoft.com/office/drawing/2014/main" xmlns="" val="641521065"/>
                    </a:ext>
                  </a:extLst>
                </a:gridCol>
                <a:gridCol w="1156607">
                  <a:extLst>
                    <a:ext uri="{9D8B030D-6E8A-4147-A177-3AD203B41FA5}">
                      <a16:colId xmlns:a16="http://schemas.microsoft.com/office/drawing/2014/main" xmlns="" val="4103469287"/>
                    </a:ext>
                  </a:extLst>
                </a:gridCol>
                <a:gridCol w="1156607">
                  <a:extLst>
                    <a:ext uri="{9D8B030D-6E8A-4147-A177-3AD203B41FA5}">
                      <a16:colId xmlns:a16="http://schemas.microsoft.com/office/drawing/2014/main" xmlns="" val="1926343318"/>
                    </a:ext>
                  </a:extLst>
                </a:gridCol>
                <a:gridCol w="1156607">
                  <a:extLst>
                    <a:ext uri="{9D8B030D-6E8A-4147-A177-3AD203B41FA5}">
                      <a16:colId xmlns:a16="http://schemas.microsoft.com/office/drawing/2014/main" xmlns="" val="3984917253"/>
                    </a:ext>
                  </a:extLst>
                </a:gridCol>
                <a:gridCol w="1156607">
                  <a:extLst>
                    <a:ext uri="{9D8B030D-6E8A-4147-A177-3AD203B41FA5}">
                      <a16:colId xmlns:a16="http://schemas.microsoft.com/office/drawing/2014/main" xmlns="" val="184306225"/>
                    </a:ext>
                  </a:extLst>
                </a:gridCol>
                <a:gridCol w="1156607">
                  <a:extLst>
                    <a:ext uri="{9D8B030D-6E8A-4147-A177-3AD203B41FA5}">
                      <a16:colId xmlns:a16="http://schemas.microsoft.com/office/drawing/2014/main" xmlns="" val="2876859798"/>
                    </a:ext>
                  </a:extLst>
                </a:gridCol>
                <a:gridCol w="1156607">
                  <a:extLst>
                    <a:ext uri="{9D8B030D-6E8A-4147-A177-3AD203B41FA5}">
                      <a16:colId xmlns:a16="http://schemas.microsoft.com/office/drawing/2014/main" xmlns="" val="596499905"/>
                    </a:ext>
                  </a:extLst>
                </a:gridCol>
              </a:tblGrid>
              <a:tr h="0">
                <a:tc>
                  <a:txBody>
                    <a:bodyPr/>
                    <a:lstStyle/>
                    <a:p>
                      <a:r>
                        <a:rPr lang="en-US" sz="1600" b="1">
                          <a:effectLst/>
                        </a:rPr>
                        <a:t>Data center name</a:t>
                      </a:r>
                      <a:endParaRPr lang="en-US" sz="1600" b="0">
                        <a:effectLst/>
                        <a:latin typeface="Lato" panose="020F0502020204030203" pitchFamily="34" charset="0"/>
                      </a:endParaRPr>
                    </a:p>
                  </a:txBody>
                  <a:tcPr marL="47625" marR="47625" marT="47625" marB="47625" anchor="ctr"/>
                </a:tc>
                <a:tc>
                  <a:txBody>
                    <a:bodyPr/>
                    <a:lstStyle/>
                    <a:p>
                      <a:r>
                        <a:rPr lang="en-US" sz="1600" b="1">
                          <a:effectLst/>
                        </a:rPr>
                        <a:t>RF</a:t>
                      </a:r>
                      <a:endParaRPr lang="en-US" sz="1600" b="0">
                        <a:effectLst/>
                        <a:latin typeface="Lato" panose="020F0502020204030203" pitchFamily="34" charset="0"/>
                      </a:endParaRPr>
                    </a:p>
                  </a:txBody>
                  <a:tcPr marL="47625" marR="47625" marT="47625" marB="47625" anchor="ctr"/>
                </a:tc>
                <a:tc>
                  <a:txBody>
                    <a:bodyPr/>
                    <a:lstStyle/>
                    <a:p>
                      <a:r>
                        <a:rPr lang="en-US" sz="1600" b="1">
                          <a:effectLst/>
                        </a:rPr>
                        <a:t>Nodes</a:t>
                      </a:r>
                      <a:endParaRPr lang="en-US" sz="1600" b="0">
                        <a:effectLst/>
                        <a:latin typeface="Lato" panose="020F0502020204030203" pitchFamily="34" charset="0"/>
                      </a:endParaRPr>
                    </a:p>
                  </a:txBody>
                  <a:tcPr marL="47625" marR="47625" marT="47625" marB="47625" anchor="ctr"/>
                </a:tc>
                <a:tc>
                  <a:txBody>
                    <a:bodyPr/>
                    <a:lstStyle/>
                    <a:p>
                      <a:r>
                        <a:rPr lang="en-US" sz="1600" b="1">
                          <a:effectLst/>
                        </a:rPr>
                        <a:t>Writes/</a:t>
                      </a:r>
                      <a:endParaRPr lang="en-US" sz="1600" b="0">
                        <a:effectLst/>
                      </a:endParaRPr>
                    </a:p>
                    <a:p>
                      <a:r>
                        <a:rPr lang="en-US" sz="1600" b="1">
                          <a:effectLst/>
                        </a:rPr>
                        <a:t>second</a:t>
                      </a:r>
                      <a:endParaRPr lang="en-US" sz="1600" b="0">
                        <a:effectLst/>
                        <a:latin typeface="Lato" panose="020F0502020204030203" pitchFamily="34" charset="0"/>
                      </a:endParaRPr>
                    </a:p>
                  </a:txBody>
                  <a:tcPr marL="47625" marR="47625" marT="47625" marB="47625" anchor="ctr"/>
                </a:tc>
                <a:tc>
                  <a:txBody>
                    <a:bodyPr/>
                    <a:lstStyle/>
                    <a:p>
                      <a:r>
                        <a:rPr lang="en-US" sz="1600" b="1">
                          <a:effectLst/>
                        </a:rPr>
                        <a:t>Reads/</a:t>
                      </a:r>
                      <a:endParaRPr lang="en-US" sz="1600" b="0">
                        <a:effectLst/>
                      </a:endParaRPr>
                    </a:p>
                    <a:p>
                      <a:r>
                        <a:rPr lang="en-US" sz="1600" b="1">
                          <a:effectLst/>
                        </a:rPr>
                        <a:t>second</a:t>
                      </a:r>
                      <a:endParaRPr lang="en-US" sz="1600" b="0">
                        <a:effectLst/>
                        <a:latin typeface="Lato" panose="020F0502020204030203" pitchFamily="34" charset="0"/>
                      </a:endParaRPr>
                    </a:p>
                  </a:txBody>
                  <a:tcPr marL="47625" marR="47625" marT="47625" marB="47625" anchor="ctr"/>
                </a:tc>
                <a:tc>
                  <a:txBody>
                    <a:bodyPr/>
                    <a:lstStyle/>
                    <a:p>
                      <a:r>
                        <a:rPr lang="en-US" sz="1600" b="1">
                          <a:effectLst/>
                        </a:rPr>
                        <a:t>CPUs</a:t>
                      </a:r>
                      <a:endParaRPr lang="en-US" sz="1600" b="0">
                        <a:effectLst/>
                        <a:latin typeface="Lato" panose="020F0502020204030203" pitchFamily="34" charset="0"/>
                      </a:endParaRPr>
                    </a:p>
                  </a:txBody>
                  <a:tcPr marL="47625" marR="47625" marT="47625" marB="47625" anchor="ctr"/>
                </a:tc>
                <a:tc>
                  <a:txBody>
                    <a:bodyPr/>
                    <a:lstStyle/>
                    <a:p>
                      <a:r>
                        <a:rPr lang="en-US" sz="1600" b="1">
                          <a:effectLst/>
                        </a:rPr>
                        <a:t>RAM</a:t>
                      </a:r>
                      <a:endParaRPr lang="en-US" sz="1600" b="0">
                        <a:effectLst/>
                      </a:endParaRPr>
                    </a:p>
                    <a:p>
                      <a:r>
                        <a:rPr lang="en-US" sz="1600" b="1">
                          <a:effectLst/>
                        </a:rPr>
                        <a:t>(GB)</a:t>
                      </a:r>
                      <a:endParaRPr lang="en-US" sz="1600" b="0">
                        <a:effectLst/>
                        <a:latin typeface="Lato" panose="020F0502020204030203" pitchFamily="34" charset="0"/>
                      </a:endParaRPr>
                    </a:p>
                  </a:txBody>
                  <a:tcPr marL="47625" marR="47625" marT="47625" marB="47625" anchor="ctr"/>
                </a:tc>
                <a:extLst>
                  <a:ext uri="{0D108BD9-81ED-4DB2-BD59-A6C34878D82A}">
                    <a16:rowId xmlns:a16="http://schemas.microsoft.com/office/drawing/2014/main" xmlns="" val="720912966"/>
                  </a:ext>
                </a:extLst>
              </a:tr>
              <a:tr h="0">
                <a:tc>
                  <a:txBody>
                    <a:bodyPr/>
                    <a:lstStyle/>
                    <a:p>
                      <a:r>
                        <a:rPr lang="en-US" sz="1600" b="1">
                          <a:effectLst/>
                        </a:rPr>
                        <a:t>BBDC1</a:t>
                      </a:r>
                      <a:endParaRPr lang="en-US" sz="1600" b="0">
                        <a:effectLst/>
                        <a:latin typeface="Lato" panose="020F0502020204030203" pitchFamily="34" charset="0"/>
                      </a:endParaRPr>
                    </a:p>
                  </a:txBody>
                  <a:tcPr marL="47625" marR="47625" marT="47625" marB="47625" anchor="ctr"/>
                </a:tc>
                <a:tc>
                  <a:txBody>
                    <a:bodyPr/>
                    <a:lstStyle/>
                    <a:p>
                      <a:r>
                        <a:rPr lang="en-US" sz="1600" b="1">
                          <a:effectLst/>
                        </a:rPr>
                        <a:t>3</a:t>
                      </a:r>
                      <a:endParaRPr lang="en-US" sz="1600" b="0">
                        <a:effectLst/>
                        <a:latin typeface="Lato" panose="020F0502020204030203" pitchFamily="34" charset="0"/>
                      </a:endParaRPr>
                    </a:p>
                  </a:txBody>
                  <a:tcPr marL="47625" marR="47625" marT="47625" marB="47625" anchor="ctr"/>
                </a:tc>
                <a:tc>
                  <a:txBody>
                    <a:bodyPr/>
                    <a:lstStyle/>
                    <a:p>
                      <a:r>
                        <a:rPr lang="en-US" sz="1600" b="1">
                          <a:effectLst/>
                        </a:rPr>
                        <a:t>6</a:t>
                      </a:r>
                      <a:endParaRPr lang="en-US" sz="1600" b="0">
                        <a:effectLst/>
                        <a:latin typeface="Lato" panose="020F0502020204030203" pitchFamily="34" charset="0"/>
                      </a:endParaRPr>
                    </a:p>
                  </a:txBody>
                  <a:tcPr marL="47625" marR="47625" marT="47625" marB="47625" anchor="ctr"/>
                </a:tc>
                <a:tc>
                  <a:txBody>
                    <a:bodyPr/>
                    <a:lstStyle/>
                    <a:p>
                      <a:r>
                        <a:rPr lang="en-US" sz="1600" b="1">
                          <a:effectLst/>
                        </a:rPr>
                        <a:t>18,000</a:t>
                      </a:r>
                      <a:endParaRPr lang="en-US" sz="1600" b="0">
                        <a:effectLst/>
                        <a:latin typeface="Lato" panose="020F0502020204030203" pitchFamily="34" charset="0"/>
                      </a:endParaRPr>
                    </a:p>
                  </a:txBody>
                  <a:tcPr marL="47625" marR="47625" marT="47625" marB="47625" anchor="ctr"/>
                </a:tc>
                <a:tc>
                  <a:txBody>
                    <a:bodyPr/>
                    <a:lstStyle/>
                    <a:p>
                      <a:r>
                        <a:rPr lang="en-US" sz="1600" b="1">
                          <a:effectLst/>
                        </a:rPr>
                        <a:t>0</a:t>
                      </a:r>
                      <a:endParaRPr lang="en-US" sz="1600" b="0">
                        <a:effectLst/>
                        <a:latin typeface="Lato" panose="020F0502020204030203" pitchFamily="34" charset="0"/>
                      </a:endParaRPr>
                    </a:p>
                  </a:txBody>
                  <a:tcPr marL="47625" marR="47625" marT="47625" marB="47625" anchor="ctr"/>
                </a:tc>
                <a:tc>
                  <a:txBody>
                    <a:bodyPr/>
                    <a:lstStyle/>
                    <a:p>
                      <a:r>
                        <a:rPr lang="en-US" sz="1600" b="1">
                          <a:effectLst/>
                        </a:rPr>
                        <a:t>24</a:t>
                      </a:r>
                      <a:endParaRPr lang="en-US" sz="1600" b="0">
                        <a:effectLst/>
                        <a:latin typeface="Lato" panose="020F0502020204030203" pitchFamily="34" charset="0"/>
                      </a:endParaRPr>
                    </a:p>
                  </a:txBody>
                  <a:tcPr marL="47625" marR="47625" marT="47625" marB="47625" anchor="ctr"/>
                </a:tc>
                <a:tc>
                  <a:txBody>
                    <a:bodyPr/>
                    <a:lstStyle/>
                    <a:p>
                      <a:r>
                        <a:rPr lang="en-US" sz="1600" b="1">
                          <a:effectLst/>
                        </a:rPr>
                        <a:t>256</a:t>
                      </a:r>
                      <a:endParaRPr lang="en-US" sz="1600" b="0">
                        <a:effectLst/>
                        <a:latin typeface="Lato" panose="020F0502020204030203" pitchFamily="34" charset="0"/>
                      </a:endParaRPr>
                    </a:p>
                  </a:txBody>
                  <a:tcPr marL="47625" marR="47625" marT="47625" marB="47625" anchor="ctr"/>
                </a:tc>
                <a:extLst>
                  <a:ext uri="{0D108BD9-81ED-4DB2-BD59-A6C34878D82A}">
                    <a16:rowId xmlns:a16="http://schemas.microsoft.com/office/drawing/2014/main" xmlns="" val="3392992664"/>
                  </a:ext>
                </a:extLst>
              </a:tr>
              <a:tr h="0">
                <a:tc>
                  <a:txBody>
                    <a:bodyPr/>
                    <a:lstStyle/>
                    <a:p>
                      <a:r>
                        <a:rPr lang="en-US" sz="1600" b="1">
                          <a:effectLst/>
                        </a:rPr>
                        <a:t>Cloud_East</a:t>
                      </a:r>
                      <a:endParaRPr lang="en-US" sz="1600" b="0">
                        <a:effectLst/>
                        <a:latin typeface="Lato" panose="020F0502020204030203" pitchFamily="34" charset="0"/>
                      </a:endParaRPr>
                    </a:p>
                  </a:txBody>
                  <a:tcPr marL="47625" marR="47625" marT="47625" marB="47625" anchor="ctr"/>
                </a:tc>
                <a:tc>
                  <a:txBody>
                    <a:bodyPr/>
                    <a:lstStyle/>
                    <a:p>
                      <a:r>
                        <a:rPr lang="en-US" sz="1600" b="1">
                          <a:effectLst/>
                        </a:rPr>
                        <a:t>3</a:t>
                      </a:r>
                      <a:endParaRPr lang="en-US" sz="1600" b="0">
                        <a:effectLst/>
                        <a:latin typeface="Lato" panose="020F0502020204030203" pitchFamily="34" charset="0"/>
                      </a:endParaRPr>
                    </a:p>
                  </a:txBody>
                  <a:tcPr marL="47625" marR="47625" marT="47625" marB="47625" anchor="ctr"/>
                </a:tc>
                <a:tc>
                  <a:txBody>
                    <a:bodyPr/>
                    <a:lstStyle/>
                    <a:p>
                      <a:r>
                        <a:rPr lang="en-US" sz="1600" b="1">
                          <a:effectLst/>
                        </a:rPr>
                        <a:t>18</a:t>
                      </a:r>
                      <a:endParaRPr lang="en-US" sz="1600" b="0">
                        <a:effectLst/>
                        <a:latin typeface="Lato" panose="020F0502020204030203" pitchFamily="34" charset="0"/>
                      </a:endParaRPr>
                    </a:p>
                  </a:txBody>
                  <a:tcPr marL="47625" marR="47625" marT="47625" marB="47625" anchor="ctr"/>
                </a:tc>
                <a:tc>
                  <a:txBody>
                    <a:bodyPr/>
                    <a:lstStyle/>
                    <a:p>
                      <a:r>
                        <a:rPr lang="en-US" sz="1600" b="1">
                          <a:effectLst/>
                        </a:rPr>
                        <a:t>0</a:t>
                      </a:r>
                      <a:endParaRPr lang="en-US" sz="1600" b="0">
                        <a:effectLst/>
                        <a:latin typeface="Lato" panose="020F0502020204030203" pitchFamily="34" charset="0"/>
                      </a:endParaRPr>
                    </a:p>
                  </a:txBody>
                  <a:tcPr marL="47625" marR="47625" marT="47625" marB="47625" anchor="ctr"/>
                </a:tc>
                <a:tc>
                  <a:txBody>
                    <a:bodyPr/>
                    <a:lstStyle/>
                    <a:p>
                      <a:r>
                        <a:rPr lang="en-US" sz="1600" b="1">
                          <a:effectLst/>
                        </a:rPr>
                        <a:t>36,000</a:t>
                      </a:r>
                      <a:endParaRPr lang="en-US" sz="1600" b="0">
                        <a:effectLst/>
                        <a:latin typeface="Lato" panose="020F0502020204030203" pitchFamily="34" charset="0"/>
                      </a:endParaRPr>
                    </a:p>
                  </a:txBody>
                  <a:tcPr marL="47625" marR="47625" marT="47625" marB="47625" anchor="ctr"/>
                </a:tc>
                <a:tc>
                  <a:txBody>
                    <a:bodyPr/>
                    <a:lstStyle/>
                    <a:p>
                      <a:r>
                        <a:rPr lang="en-US" sz="1600" b="1">
                          <a:effectLst/>
                        </a:rPr>
                        <a:t>16</a:t>
                      </a:r>
                      <a:endParaRPr lang="en-US" sz="1600" b="0">
                        <a:effectLst/>
                        <a:latin typeface="Lato" panose="020F0502020204030203" pitchFamily="34" charset="0"/>
                      </a:endParaRPr>
                    </a:p>
                  </a:txBody>
                  <a:tcPr marL="47625" marR="47625" marT="47625" marB="47625" anchor="ctr"/>
                </a:tc>
                <a:tc>
                  <a:txBody>
                    <a:bodyPr/>
                    <a:lstStyle/>
                    <a:p>
                      <a:r>
                        <a:rPr lang="en-US" sz="1600" b="1">
                          <a:effectLst/>
                        </a:rPr>
                        <a:t>64</a:t>
                      </a:r>
                      <a:endParaRPr lang="en-US" sz="1600" b="0">
                        <a:effectLst/>
                        <a:latin typeface="Lato" panose="020F0502020204030203" pitchFamily="34" charset="0"/>
                      </a:endParaRPr>
                    </a:p>
                  </a:txBody>
                  <a:tcPr marL="47625" marR="47625" marT="47625" marB="47625" anchor="ctr"/>
                </a:tc>
                <a:extLst>
                  <a:ext uri="{0D108BD9-81ED-4DB2-BD59-A6C34878D82A}">
                    <a16:rowId xmlns:a16="http://schemas.microsoft.com/office/drawing/2014/main" xmlns="" val="2399195818"/>
                  </a:ext>
                </a:extLst>
              </a:tr>
              <a:tr h="0">
                <a:tc>
                  <a:txBody>
                    <a:bodyPr/>
                    <a:lstStyle/>
                    <a:p>
                      <a:r>
                        <a:rPr lang="en-US" sz="1600" b="1">
                          <a:effectLst/>
                        </a:rPr>
                        <a:t>Cloud_West</a:t>
                      </a:r>
                      <a:endParaRPr lang="en-US" sz="1600" b="0">
                        <a:effectLst/>
                        <a:latin typeface="Lato" panose="020F0502020204030203" pitchFamily="34" charset="0"/>
                      </a:endParaRPr>
                    </a:p>
                  </a:txBody>
                  <a:tcPr marL="47625" marR="47625" marT="47625" marB="47625" anchor="ctr"/>
                </a:tc>
                <a:tc>
                  <a:txBody>
                    <a:bodyPr/>
                    <a:lstStyle/>
                    <a:p>
                      <a:r>
                        <a:rPr lang="en-US" sz="1600" b="1">
                          <a:effectLst/>
                        </a:rPr>
                        <a:t>3</a:t>
                      </a:r>
                      <a:endParaRPr lang="en-US" sz="1600" b="0">
                        <a:effectLst/>
                        <a:latin typeface="Lato" panose="020F0502020204030203" pitchFamily="34" charset="0"/>
                      </a:endParaRPr>
                    </a:p>
                  </a:txBody>
                  <a:tcPr marL="47625" marR="47625" marT="47625" marB="47625" anchor="ctr"/>
                </a:tc>
                <a:tc>
                  <a:txBody>
                    <a:bodyPr/>
                    <a:lstStyle/>
                    <a:p>
                      <a:r>
                        <a:rPr lang="en-US" sz="1600" b="1">
                          <a:effectLst/>
                        </a:rPr>
                        <a:t>18</a:t>
                      </a:r>
                      <a:endParaRPr lang="en-US" sz="1600" b="0">
                        <a:effectLst/>
                        <a:latin typeface="Lato" panose="020F0502020204030203" pitchFamily="34" charset="0"/>
                      </a:endParaRPr>
                    </a:p>
                  </a:txBody>
                  <a:tcPr marL="47625" marR="47625" marT="47625" marB="47625" anchor="ctr"/>
                </a:tc>
                <a:tc>
                  <a:txBody>
                    <a:bodyPr/>
                    <a:lstStyle/>
                    <a:p>
                      <a:r>
                        <a:rPr lang="en-US" sz="1600" b="1">
                          <a:effectLst/>
                        </a:rPr>
                        <a:t>0</a:t>
                      </a:r>
                      <a:endParaRPr lang="en-US" sz="1600" b="0">
                        <a:effectLst/>
                        <a:latin typeface="Lato" panose="020F0502020204030203" pitchFamily="34" charset="0"/>
                      </a:endParaRPr>
                    </a:p>
                  </a:txBody>
                  <a:tcPr marL="47625" marR="47625" marT="47625" marB="47625" anchor="ctr"/>
                </a:tc>
                <a:tc>
                  <a:txBody>
                    <a:bodyPr/>
                    <a:lstStyle/>
                    <a:p>
                      <a:r>
                        <a:rPr lang="en-US" sz="1600" b="1">
                          <a:effectLst/>
                        </a:rPr>
                        <a:t>36,000</a:t>
                      </a:r>
                      <a:endParaRPr lang="en-US" sz="1600" b="0">
                        <a:effectLst/>
                        <a:latin typeface="Lato" panose="020F0502020204030203" pitchFamily="34" charset="0"/>
                      </a:endParaRPr>
                    </a:p>
                  </a:txBody>
                  <a:tcPr marL="47625" marR="47625" marT="47625" marB="47625" anchor="ctr"/>
                </a:tc>
                <a:tc>
                  <a:txBody>
                    <a:bodyPr/>
                    <a:lstStyle/>
                    <a:p>
                      <a:r>
                        <a:rPr lang="en-US" sz="1600" b="1">
                          <a:effectLst/>
                        </a:rPr>
                        <a:t>16</a:t>
                      </a:r>
                      <a:endParaRPr lang="en-US" sz="1600" b="0">
                        <a:effectLst/>
                        <a:latin typeface="Lato" panose="020F0502020204030203" pitchFamily="34" charset="0"/>
                      </a:endParaRPr>
                    </a:p>
                  </a:txBody>
                  <a:tcPr marL="47625" marR="47625" marT="47625" marB="47625" anchor="ctr"/>
                </a:tc>
                <a:tc>
                  <a:txBody>
                    <a:bodyPr/>
                    <a:lstStyle/>
                    <a:p>
                      <a:r>
                        <a:rPr lang="en-US" sz="1600" b="1" dirty="0">
                          <a:effectLst/>
                        </a:rPr>
                        <a:t>64</a:t>
                      </a:r>
                      <a:endParaRPr lang="en-US" sz="1600" b="0" dirty="0">
                        <a:effectLst/>
                        <a:latin typeface="Lato" panose="020F0502020204030203" pitchFamily="34" charset="0"/>
                      </a:endParaRPr>
                    </a:p>
                  </a:txBody>
                  <a:tcPr marL="47625" marR="47625" marT="47625" marB="47625" anchor="ctr"/>
                </a:tc>
                <a:extLst>
                  <a:ext uri="{0D108BD9-81ED-4DB2-BD59-A6C34878D82A}">
                    <a16:rowId xmlns:a16="http://schemas.microsoft.com/office/drawing/2014/main" xmlns="" val="3122200086"/>
                  </a:ext>
                </a:extLst>
              </a:tr>
            </a:tbl>
          </a:graphicData>
        </a:graphic>
      </p:graphicFrame>
    </p:spTree>
    <p:extLst>
      <p:ext uri="{BB962C8B-B14F-4D97-AF65-F5344CB8AC3E}">
        <p14:creationId xmlns:p14="http://schemas.microsoft.com/office/powerpoint/2010/main" val="21883673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dirty="0"/>
              <a:t>Using Cassandra with </a:t>
            </a:r>
            <a:r>
              <a:rPr lang="en-US" sz="3600" dirty="0" err="1"/>
              <a:t>cqlsh</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1241050"/>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Next, we will INSERT data into the table, which will help us understand some of Cassandra's behaviors:</a:t>
            </a:r>
          </a:p>
          <a:p>
            <a:r>
              <a:rPr lang="en-US" b="1" dirty="0">
                <a:solidFill>
                  <a:srgbClr val="ED7D31"/>
                </a:solidFill>
              </a:rPr>
              <a:t>INSERT INTO </a:t>
            </a:r>
            <a:r>
              <a:rPr lang="en-US" b="1" dirty="0" err="1">
                <a:solidFill>
                  <a:srgbClr val="ED7D31"/>
                </a:solidFill>
              </a:rPr>
              <a:t>hi_scores</a:t>
            </a:r>
            <a:r>
              <a:rPr lang="en-US" b="1" dirty="0">
                <a:solidFill>
                  <a:srgbClr val="ED7D31"/>
                </a:solidFill>
              </a:rPr>
              <a:t> (name, game, score) VALUES ('Dad','Pacman',182330);</a:t>
            </a:r>
          </a:p>
          <a:p>
            <a:r>
              <a:rPr lang="en-US" b="1" dirty="0">
                <a:solidFill>
                  <a:srgbClr val="ED7D31"/>
                </a:solidFill>
              </a:rPr>
              <a:t>INSERT INTO </a:t>
            </a:r>
            <a:r>
              <a:rPr lang="en-US" b="1" dirty="0" err="1">
                <a:solidFill>
                  <a:srgbClr val="ED7D31"/>
                </a:solidFill>
              </a:rPr>
              <a:t>hi_scores</a:t>
            </a:r>
            <a:r>
              <a:rPr lang="en-US" b="1" dirty="0">
                <a:solidFill>
                  <a:srgbClr val="ED7D31"/>
                </a:solidFill>
              </a:rPr>
              <a:t> (name, game, score) VALUES ('Dad','Burgertime',222000);</a:t>
            </a:r>
          </a:p>
          <a:p>
            <a:r>
              <a:rPr lang="en-US" b="1" dirty="0">
                <a:solidFill>
                  <a:srgbClr val="ED7D31"/>
                </a:solidFill>
              </a:rPr>
              <a:t>INSERT INTO </a:t>
            </a:r>
            <a:r>
              <a:rPr lang="en-US" b="1" dirty="0" err="1">
                <a:solidFill>
                  <a:srgbClr val="ED7D31"/>
                </a:solidFill>
              </a:rPr>
              <a:t>hi_scores</a:t>
            </a:r>
            <a:r>
              <a:rPr lang="en-US" b="1" dirty="0">
                <a:solidFill>
                  <a:srgbClr val="ED7D31"/>
                </a:solidFill>
              </a:rPr>
              <a:t> (name, game, score) VALUES ('Dad','Frogger',15690);</a:t>
            </a:r>
          </a:p>
          <a:p>
            <a:r>
              <a:rPr lang="en-US" b="1" dirty="0">
                <a:solidFill>
                  <a:srgbClr val="ED7D31"/>
                </a:solidFill>
              </a:rPr>
              <a:t>INSERT INTO </a:t>
            </a:r>
            <a:r>
              <a:rPr lang="en-US" b="1" dirty="0" err="1">
                <a:solidFill>
                  <a:srgbClr val="ED7D31"/>
                </a:solidFill>
              </a:rPr>
              <a:t>hi_scores</a:t>
            </a:r>
            <a:r>
              <a:rPr lang="en-US" b="1" dirty="0">
                <a:solidFill>
                  <a:srgbClr val="ED7D31"/>
                </a:solidFill>
              </a:rPr>
              <a:t> (name, game, score) VALUES ('Dad','Joust',48150);</a:t>
            </a:r>
          </a:p>
          <a:p>
            <a:r>
              <a:rPr lang="en-US" b="1" dirty="0">
                <a:solidFill>
                  <a:srgbClr val="ED7D31"/>
                </a:solidFill>
              </a:rPr>
              <a:t>INSERT INTO </a:t>
            </a:r>
            <a:r>
              <a:rPr lang="en-US" b="1" dirty="0" err="1">
                <a:solidFill>
                  <a:srgbClr val="ED7D31"/>
                </a:solidFill>
              </a:rPr>
              <a:t>hi_scores</a:t>
            </a:r>
            <a:r>
              <a:rPr lang="en-US" b="1" dirty="0">
                <a:solidFill>
                  <a:srgbClr val="ED7D31"/>
                </a:solidFill>
              </a:rPr>
              <a:t> (name, game, score) VALUES ('Connor','Pacman',182330);</a:t>
            </a:r>
          </a:p>
          <a:p>
            <a:r>
              <a:rPr lang="en-US" b="1" dirty="0">
                <a:solidFill>
                  <a:srgbClr val="ED7D31"/>
                </a:solidFill>
              </a:rPr>
              <a:t>INSERT INTO </a:t>
            </a:r>
            <a:r>
              <a:rPr lang="en-US" b="1" dirty="0" err="1">
                <a:solidFill>
                  <a:srgbClr val="ED7D31"/>
                </a:solidFill>
              </a:rPr>
              <a:t>hi_scores</a:t>
            </a:r>
            <a:r>
              <a:rPr lang="en-US" b="1" dirty="0">
                <a:solidFill>
                  <a:srgbClr val="ED7D31"/>
                </a:solidFill>
              </a:rPr>
              <a:t> (name, game, score) VALUES ('</a:t>
            </a:r>
            <a:r>
              <a:rPr lang="en-US" b="1" dirty="0" err="1">
                <a:solidFill>
                  <a:srgbClr val="ED7D31"/>
                </a:solidFill>
              </a:rPr>
              <a:t>Connor','Monkey</a:t>
            </a:r>
            <a:r>
              <a:rPr lang="en-US" b="1" dirty="0">
                <a:solidFill>
                  <a:srgbClr val="ED7D31"/>
                </a:solidFill>
              </a:rPr>
              <a:t> Kong',15800);</a:t>
            </a:r>
          </a:p>
          <a:p>
            <a:r>
              <a:rPr lang="en-US" b="1" dirty="0">
                <a:solidFill>
                  <a:srgbClr val="ED7D31"/>
                </a:solidFill>
              </a:rPr>
              <a:t>INSERT INTO </a:t>
            </a:r>
            <a:r>
              <a:rPr lang="en-US" b="1" dirty="0" err="1">
                <a:solidFill>
                  <a:srgbClr val="ED7D31"/>
                </a:solidFill>
              </a:rPr>
              <a:t>hi_scores</a:t>
            </a:r>
            <a:r>
              <a:rPr lang="en-US" b="1" dirty="0">
                <a:solidFill>
                  <a:srgbClr val="ED7D31"/>
                </a:solidFill>
              </a:rPr>
              <a:t> (name, game, score) VALUES ('Connor','Frogger',4220);</a:t>
            </a:r>
          </a:p>
          <a:p>
            <a:r>
              <a:rPr lang="en-US" b="1" dirty="0">
                <a:solidFill>
                  <a:srgbClr val="ED7D31"/>
                </a:solidFill>
              </a:rPr>
              <a:t>INSERT INTO </a:t>
            </a:r>
            <a:r>
              <a:rPr lang="en-US" b="1" dirty="0" err="1">
                <a:solidFill>
                  <a:srgbClr val="ED7D31"/>
                </a:solidFill>
              </a:rPr>
              <a:t>hi_scores</a:t>
            </a:r>
            <a:r>
              <a:rPr lang="en-US" b="1" dirty="0">
                <a:solidFill>
                  <a:srgbClr val="ED7D31"/>
                </a:solidFill>
              </a:rPr>
              <a:t> (name, game, score) VALUES('Connor','Joust',48850);</a:t>
            </a:r>
          </a:p>
          <a:p>
            <a:r>
              <a:rPr lang="en-US" b="1" dirty="0">
                <a:solidFill>
                  <a:srgbClr val="ED7D31"/>
                </a:solidFill>
              </a:rPr>
              <a:t>INSERT INTO </a:t>
            </a:r>
            <a:r>
              <a:rPr lang="en-US" b="1" dirty="0" err="1">
                <a:solidFill>
                  <a:srgbClr val="ED7D31"/>
                </a:solidFill>
              </a:rPr>
              <a:t>hi_scores</a:t>
            </a:r>
            <a:r>
              <a:rPr lang="en-US" b="1" dirty="0">
                <a:solidFill>
                  <a:srgbClr val="ED7D31"/>
                </a:solidFill>
              </a:rPr>
              <a:t> (name, game, score) VALUES ('Avery','Galaga',28880);</a:t>
            </a:r>
          </a:p>
          <a:p>
            <a:r>
              <a:rPr lang="en-US" b="1" dirty="0">
                <a:solidFill>
                  <a:srgbClr val="ED7D31"/>
                </a:solidFill>
              </a:rPr>
              <a:t>INSERT INTO </a:t>
            </a:r>
            <a:r>
              <a:rPr lang="en-US" b="1" dirty="0" err="1">
                <a:solidFill>
                  <a:srgbClr val="ED7D31"/>
                </a:solidFill>
              </a:rPr>
              <a:t>hi_scores</a:t>
            </a:r>
            <a:r>
              <a:rPr lang="en-US" b="1" dirty="0">
                <a:solidFill>
                  <a:srgbClr val="ED7D31"/>
                </a:solidFill>
              </a:rPr>
              <a:t> (name, game, score) VALUES ('Avery','Burgertime',1200);</a:t>
            </a:r>
          </a:p>
          <a:p>
            <a:r>
              <a:rPr lang="en-US" b="1" dirty="0">
                <a:solidFill>
                  <a:srgbClr val="ED7D31"/>
                </a:solidFill>
              </a:rPr>
              <a:t>INSERT INTO </a:t>
            </a:r>
            <a:r>
              <a:rPr lang="en-US" b="1" dirty="0" err="1">
                <a:solidFill>
                  <a:srgbClr val="ED7D31"/>
                </a:solidFill>
              </a:rPr>
              <a:t>hi_scores</a:t>
            </a:r>
            <a:r>
              <a:rPr lang="en-US" b="1" dirty="0">
                <a:solidFill>
                  <a:srgbClr val="ED7D31"/>
                </a:solidFill>
              </a:rPr>
              <a:t> (name, game, score) VALUES ('Avery','Frogger',1100);</a:t>
            </a:r>
          </a:p>
          <a:p>
            <a:r>
              <a:rPr lang="en-US" b="1" dirty="0">
                <a:solidFill>
                  <a:srgbClr val="ED7D31"/>
                </a:solidFill>
              </a:rPr>
              <a:t>INSERT INTO </a:t>
            </a:r>
            <a:r>
              <a:rPr lang="en-US" b="1" dirty="0" err="1">
                <a:solidFill>
                  <a:srgbClr val="ED7D31"/>
                </a:solidFill>
              </a:rPr>
              <a:t>hi_scores</a:t>
            </a:r>
            <a:r>
              <a:rPr lang="en-US" b="1" dirty="0">
                <a:solidFill>
                  <a:srgbClr val="ED7D31"/>
                </a:solidFill>
              </a:rPr>
              <a:t> (name, game, score) VALUES ('Avery','Joust',19520);</a:t>
            </a:r>
          </a:p>
        </p:txBody>
      </p:sp>
    </p:spTree>
    <p:extLst>
      <p:ext uri="{BB962C8B-B14F-4D97-AF65-F5344CB8AC3E}">
        <p14:creationId xmlns:p14="http://schemas.microsoft.com/office/powerpoint/2010/main" val="104659472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290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495639"/>
            <a:ext cx="7596822" cy="2966838"/>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2400" dirty="0"/>
              <a:t>If a cluster is exhibiting poor read performance, there are some obvious things to check on the application and data model (table definition) before adjusting any configuration settings. </a:t>
            </a:r>
          </a:p>
          <a:p>
            <a:pPr marL="342900" lvl="0" indent="-342900">
              <a:buFont typeface="Arial" panose="020B0604020202020204" pitchFamily="34" charset="0"/>
              <a:buChar char="•"/>
            </a:pPr>
            <a:endParaRPr lang="en-US" sz="2400" dirty="0"/>
          </a:p>
          <a:p>
            <a:pPr marL="342900" lvl="0" indent="-342900">
              <a:buFont typeface="Arial" panose="020B0604020202020204" pitchFamily="34" charset="0"/>
              <a:buChar char="•"/>
            </a:pPr>
            <a:r>
              <a:rPr lang="en-US" sz="2400" dirty="0"/>
              <a:t>As previously mentioned, tables in Cassandra must be designed based on the queries that they are required to serve.</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Read performance</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spTree>
    <p:extLst>
      <p:ext uri="{BB962C8B-B14F-4D97-AF65-F5344CB8AC3E}">
        <p14:creationId xmlns:p14="http://schemas.microsoft.com/office/powerpoint/2010/main" val="188448367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291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661114" y="928697"/>
            <a:ext cx="7821771" cy="3705502"/>
          </a:xfrm>
          <a:prstGeom prst="rect">
            <a:avLst/>
          </a:prstGeom>
        </p:spPr>
        <p:txBody>
          <a:bodyPr vert="horz" wrap="square" lIns="0" tIns="12065" rIns="0" bIns="0" rtlCol="0">
            <a:spAutoFit/>
          </a:bodyPr>
          <a:lstStyle/>
          <a:p>
            <a:pPr lvl="0" algn="ctr"/>
            <a:r>
              <a:rPr lang="en-US" sz="2400" b="1" dirty="0">
                <a:solidFill>
                  <a:srgbClr val="ED7D31"/>
                </a:solidFill>
              </a:rPr>
              <a:t>Compaction strategy selection</a:t>
            </a:r>
          </a:p>
          <a:p>
            <a:pPr marL="342900" lvl="0" indent="-342900">
              <a:buFont typeface="Arial" panose="020B0604020202020204" pitchFamily="34" charset="0"/>
              <a:buChar char="•"/>
            </a:pPr>
            <a:endParaRPr lang="en-US" sz="2400" dirty="0"/>
          </a:p>
          <a:p>
            <a:pPr marL="342900" lvl="0" indent="-342900">
              <a:buFont typeface="Arial" panose="020B0604020202020204" pitchFamily="34" charset="0"/>
              <a:buChar char="•"/>
            </a:pPr>
            <a:r>
              <a:rPr lang="en-US" sz="2400" dirty="0"/>
              <a:t>Apache Cassandra 3.0 ships with three compaction strategies, which offer some control over the frequency and methods for managing the underlying files. </a:t>
            </a:r>
          </a:p>
          <a:p>
            <a:pPr marL="342900" lvl="0" indent="-342900">
              <a:buFont typeface="Arial" panose="020B0604020202020204" pitchFamily="34" charset="0"/>
              <a:buChar char="•"/>
            </a:pPr>
            <a:endParaRPr lang="en-US" sz="2400" dirty="0"/>
          </a:p>
          <a:p>
            <a:pPr marL="342900" lvl="0" indent="-342900">
              <a:buFont typeface="Arial" panose="020B0604020202020204" pitchFamily="34" charset="0"/>
              <a:buChar char="•"/>
            </a:pPr>
            <a:r>
              <a:rPr lang="en-US" sz="2400" dirty="0"/>
              <a:t>These compaction strategy classes are </a:t>
            </a:r>
            <a:r>
              <a:rPr lang="en-US" sz="2400" dirty="0" err="1"/>
              <a:t>SizeTieredCompactionStrategy</a:t>
            </a:r>
            <a:r>
              <a:rPr lang="en-US" sz="2400" dirty="0"/>
              <a:t> (default), </a:t>
            </a:r>
            <a:r>
              <a:rPr lang="en-US" sz="2400" dirty="0" err="1"/>
              <a:t>LeveledCompactionStrategy</a:t>
            </a:r>
            <a:r>
              <a:rPr lang="en-US" sz="2400" dirty="0"/>
              <a:t>, and </a:t>
            </a:r>
            <a:r>
              <a:rPr lang="en-US" sz="2400" dirty="0" err="1"/>
              <a:t>TimeWindowCompactionStrategy</a:t>
            </a:r>
            <a:r>
              <a:rPr lang="en-US" sz="2400" dirty="0"/>
              <a:t>.</a:t>
            </a: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Read performance</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5" name="Picture 4">
            <a:extLst>
              <a:ext uri="{FF2B5EF4-FFF2-40B4-BE49-F238E27FC236}">
                <a16:creationId xmlns:a16="http://schemas.microsoft.com/office/drawing/2014/main" xmlns="" id="{BEBC8CB3-7881-4030-9453-55A71441D8BC}"/>
              </a:ext>
            </a:extLst>
          </p:cNvPr>
          <p:cNvPicPr>
            <a:picLocks noChangeAspect="1"/>
          </p:cNvPicPr>
          <p:nvPr/>
        </p:nvPicPr>
        <p:blipFill>
          <a:blip r:embed="rId3"/>
          <a:stretch>
            <a:fillRect/>
          </a:stretch>
        </p:blipFill>
        <p:spPr>
          <a:xfrm>
            <a:off x="6583679" y="3136174"/>
            <a:ext cx="2230755" cy="1498025"/>
          </a:xfrm>
          <a:prstGeom prst="rect">
            <a:avLst/>
          </a:prstGeom>
        </p:spPr>
      </p:pic>
    </p:spTree>
    <p:extLst>
      <p:ext uri="{BB962C8B-B14F-4D97-AF65-F5344CB8AC3E}">
        <p14:creationId xmlns:p14="http://schemas.microsoft.com/office/powerpoint/2010/main" val="84331127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292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928697"/>
            <a:ext cx="7596822" cy="3705502"/>
          </a:xfrm>
          <a:prstGeom prst="rect">
            <a:avLst/>
          </a:prstGeom>
        </p:spPr>
        <p:txBody>
          <a:bodyPr vert="horz" wrap="square" lIns="0" tIns="12065" rIns="0" bIns="0" rtlCol="0">
            <a:spAutoFit/>
          </a:bodyPr>
          <a:lstStyle/>
          <a:p>
            <a:pPr lvl="0" algn="ctr"/>
            <a:r>
              <a:rPr lang="en-US" sz="2400" dirty="0">
                <a:solidFill>
                  <a:srgbClr val="ED7D31"/>
                </a:solidFill>
              </a:rPr>
              <a:t>Optimizing read throughput for time-series models</a:t>
            </a:r>
          </a:p>
          <a:p>
            <a:pPr marL="342900" lvl="0" indent="-342900">
              <a:buFont typeface="Arial" panose="020B0604020202020204" pitchFamily="34" charset="0"/>
              <a:buChar char="•"/>
            </a:pPr>
            <a:endParaRPr lang="en-US" sz="2400" dirty="0"/>
          </a:p>
          <a:p>
            <a:pPr marL="342900" lvl="0" indent="-342900">
              <a:buFont typeface="Arial" panose="020B0604020202020204" pitchFamily="34" charset="0"/>
              <a:buChar char="•"/>
            </a:pPr>
            <a:r>
              <a:rPr lang="en-US" sz="2400" dirty="0"/>
              <a:t>Since version 2.1, Apache Cassandra has delivered a compaction strategy that helps with optimizing file storage for time-series use cases. </a:t>
            </a:r>
          </a:p>
          <a:p>
            <a:pPr marL="342900" lvl="0" indent="-342900">
              <a:buFont typeface="Arial" panose="020B0604020202020204" pitchFamily="34" charset="0"/>
              <a:buChar char="•"/>
            </a:pPr>
            <a:endParaRPr lang="en-US" sz="2400" dirty="0"/>
          </a:p>
          <a:p>
            <a:pPr marL="342900" lvl="0" indent="-342900">
              <a:buFont typeface="Arial" panose="020B0604020202020204" pitchFamily="34" charset="0"/>
              <a:buChar char="•"/>
            </a:pPr>
            <a:r>
              <a:rPr lang="en-US" sz="2400" dirty="0"/>
              <a:t>Originally, </a:t>
            </a:r>
            <a:r>
              <a:rPr lang="en-US" sz="2400" dirty="0" err="1"/>
              <a:t>DateTieredCompactionStrategy</a:t>
            </a:r>
            <a:r>
              <a:rPr lang="en-US" sz="2400" dirty="0"/>
              <a:t> was delivered as a way to optimize data storage by time. With this strategy in place, </a:t>
            </a:r>
            <a:r>
              <a:rPr lang="en-US" sz="2400" dirty="0" err="1"/>
              <a:t>SSTable</a:t>
            </a:r>
            <a:r>
              <a:rPr lang="en-US" sz="2400" dirty="0"/>
              <a:t> files were sorted by relative time. </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Read performance</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spTree>
    <p:extLst>
      <p:ext uri="{BB962C8B-B14F-4D97-AF65-F5344CB8AC3E}">
        <p14:creationId xmlns:p14="http://schemas.microsoft.com/office/powerpoint/2010/main" val="201995156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904BA87-CA27-4253-A573-C06264B765D9}"/>
              </a:ext>
            </a:extLst>
          </p:cNvPr>
          <p:cNvPicPr>
            <a:picLocks noChangeAspect="1"/>
          </p:cNvPicPr>
          <p:nvPr/>
        </p:nvPicPr>
        <p:blipFill>
          <a:blip r:embed="rId3"/>
          <a:stretch>
            <a:fillRect/>
          </a:stretch>
        </p:blipFill>
        <p:spPr>
          <a:xfrm>
            <a:off x="7109460" y="2786281"/>
            <a:ext cx="1908810" cy="1908810"/>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293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lvl="0" algn="ctr"/>
            <a:r>
              <a:rPr lang="en-US" sz="2400" b="1" dirty="0">
                <a:solidFill>
                  <a:srgbClr val="ED7D31"/>
                </a:solidFill>
              </a:rPr>
              <a:t>Optimizing tables for read-heavy models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lvl="0" indent="-342900">
              <a:buFont typeface="Arial" panose="020B0604020202020204" pitchFamily="34" charset="0"/>
              <a:buChar char="•"/>
            </a:pPr>
            <a:r>
              <a:rPr lang="en-US" sz="2400" dirty="0"/>
              <a:t>Let's assume that I have a long-lived table that is updated on a semi-frequent basis, and that I want to query for a specific row:</a:t>
            </a:r>
          </a:p>
          <a:p>
            <a:pPr lvl="0"/>
            <a:endParaRPr lang="en-US" sz="2400" dirty="0"/>
          </a:p>
          <a:p>
            <a:pPr lvl="0"/>
            <a:r>
              <a:rPr lang="en-US" sz="2400" dirty="0">
                <a:solidFill>
                  <a:srgbClr val="ED7D31"/>
                </a:solidFill>
              </a:rPr>
              <a:t>SELECT * FROM </a:t>
            </a:r>
            <a:r>
              <a:rPr lang="en-US" sz="2400" dirty="0" err="1">
                <a:solidFill>
                  <a:srgbClr val="ED7D31"/>
                </a:solidFill>
              </a:rPr>
              <a:t>users_by_dept</a:t>
            </a:r>
            <a:endParaRPr lang="en-US" sz="2400" dirty="0">
              <a:solidFill>
                <a:srgbClr val="ED7D31"/>
              </a:solidFill>
            </a:endParaRPr>
          </a:p>
          <a:p>
            <a:pPr lvl="0"/>
            <a:r>
              <a:rPr lang="en-US" sz="2400" dirty="0">
                <a:solidFill>
                  <a:srgbClr val="ED7D31"/>
                </a:solidFill>
              </a:rPr>
              <a:t>WHERE department='IT' AND username='</a:t>
            </a:r>
            <a:r>
              <a:rPr lang="en-US" sz="2400" dirty="0" err="1">
                <a:solidFill>
                  <a:srgbClr val="ED7D31"/>
                </a:solidFill>
              </a:rPr>
              <a:t>tedk</a:t>
            </a:r>
            <a:r>
              <a:rPr lang="en-US" sz="2400" dirty="0">
                <a:solidFill>
                  <a:srgbClr val="ED7D31"/>
                </a:solidFill>
              </a:rPr>
              <a:t>';</a:t>
            </a:r>
            <a:endParaRPr kumimoji="0" lang="en-US" sz="24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Read performance</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spTree>
    <p:extLst>
      <p:ext uri="{BB962C8B-B14F-4D97-AF65-F5344CB8AC3E}">
        <p14:creationId xmlns:p14="http://schemas.microsoft.com/office/powerpoint/2010/main" val="360765861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294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377191" y="2181439"/>
            <a:ext cx="3623310" cy="1489510"/>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2400" dirty="0"/>
              <a:t>A possible file layout for </a:t>
            </a:r>
            <a:r>
              <a:rPr lang="en-US" sz="2400" dirty="0" err="1"/>
              <a:t>SSTable</a:t>
            </a:r>
            <a:r>
              <a:rPr lang="en-US" sz="2400" dirty="0"/>
              <a:t> files behind the </a:t>
            </a:r>
            <a:r>
              <a:rPr lang="en-US" sz="2400" dirty="0" err="1"/>
              <a:t>users_by_dept</a:t>
            </a:r>
            <a:r>
              <a:rPr lang="en-US" sz="2400" dirty="0"/>
              <a:t> table is depicted here:</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Read performance</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2" name="Picture 1">
            <a:extLst>
              <a:ext uri="{FF2B5EF4-FFF2-40B4-BE49-F238E27FC236}">
                <a16:creationId xmlns:a16="http://schemas.microsoft.com/office/drawing/2014/main" xmlns="" id="{397E60C2-97B2-4F4D-8F92-F58720C26FA2}"/>
              </a:ext>
            </a:extLst>
          </p:cNvPr>
          <p:cNvPicPr>
            <a:picLocks noChangeAspect="1"/>
          </p:cNvPicPr>
          <p:nvPr/>
        </p:nvPicPr>
        <p:blipFill>
          <a:blip r:embed="rId3"/>
          <a:stretch>
            <a:fillRect/>
          </a:stretch>
        </p:blipFill>
        <p:spPr>
          <a:xfrm>
            <a:off x="4453601" y="1162916"/>
            <a:ext cx="4416079" cy="3285773"/>
          </a:xfrm>
          <a:prstGeom prst="rect">
            <a:avLst/>
          </a:prstGeom>
        </p:spPr>
      </p:pic>
    </p:spTree>
    <p:extLst>
      <p:ext uri="{BB962C8B-B14F-4D97-AF65-F5344CB8AC3E}">
        <p14:creationId xmlns:p14="http://schemas.microsoft.com/office/powerpoint/2010/main" val="312622408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295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495385" y="1397115"/>
            <a:ext cx="4003128" cy="3059171"/>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2200" dirty="0"/>
              <a:t>But with leveled compaction, each additional level is 10 times the size of the previous. </a:t>
            </a:r>
          </a:p>
          <a:p>
            <a:pPr marL="342900" lvl="0" indent="-342900">
              <a:buFont typeface="Arial" panose="020B0604020202020204" pitchFamily="34" charset="0"/>
              <a:buChar char="•"/>
            </a:pPr>
            <a:endParaRPr lang="en-US" sz="2200" dirty="0"/>
          </a:p>
          <a:p>
            <a:pPr marL="342900" lvl="0" indent="-342900">
              <a:buFont typeface="Arial" panose="020B0604020202020204" pitchFamily="34" charset="0"/>
              <a:buChar char="•"/>
            </a:pPr>
            <a:r>
              <a:rPr lang="en-US" sz="2200" dirty="0"/>
              <a:t>Therefore, the mean chance (Hobbs 2012) that a row will be entirely contained within a single </a:t>
            </a:r>
            <a:r>
              <a:rPr lang="en-US" sz="2200" dirty="0" err="1"/>
              <a:t>SSTable</a:t>
            </a:r>
            <a:r>
              <a:rPr lang="en-US" sz="2200" dirty="0"/>
              <a:t> file is 90%:</a:t>
            </a:r>
            <a:endParaRPr kumimoji="0" lang="en-US" sz="22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Read performance</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2" name="Picture 1">
            <a:extLst>
              <a:ext uri="{FF2B5EF4-FFF2-40B4-BE49-F238E27FC236}">
                <a16:creationId xmlns:a16="http://schemas.microsoft.com/office/drawing/2014/main" xmlns="" id="{E05B6A58-8FA7-4DCA-9717-460729202A31}"/>
              </a:ext>
            </a:extLst>
          </p:cNvPr>
          <p:cNvPicPr>
            <a:picLocks noChangeAspect="1"/>
          </p:cNvPicPr>
          <p:nvPr/>
        </p:nvPicPr>
        <p:blipFill>
          <a:blip r:embed="rId3"/>
          <a:stretch>
            <a:fillRect/>
          </a:stretch>
        </p:blipFill>
        <p:spPr>
          <a:xfrm>
            <a:off x="4820584" y="1349692"/>
            <a:ext cx="3828031" cy="3106594"/>
          </a:xfrm>
          <a:prstGeom prst="rect">
            <a:avLst/>
          </a:prstGeom>
        </p:spPr>
      </p:pic>
    </p:spTree>
    <p:extLst>
      <p:ext uri="{BB962C8B-B14F-4D97-AF65-F5344CB8AC3E}">
        <p14:creationId xmlns:p14="http://schemas.microsoft.com/office/powerpoint/2010/main" val="316165027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296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994639"/>
            <a:ext cx="7596822" cy="3705502"/>
          </a:xfrm>
          <a:prstGeom prst="rect">
            <a:avLst/>
          </a:prstGeom>
        </p:spPr>
        <p:txBody>
          <a:bodyPr vert="horz" wrap="square" lIns="0" tIns="12065" rIns="0" bIns="0" rtlCol="0">
            <a:spAutoFit/>
          </a:bodyPr>
          <a:lstStyle/>
          <a:p>
            <a:pPr lvl="0" algn="ctr"/>
            <a:r>
              <a:rPr lang="en-US" sz="2400" b="1" dirty="0">
                <a:solidFill>
                  <a:srgbClr val="ED7D31"/>
                </a:solidFill>
              </a:rPr>
              <a:t>Cache settings</a:t>
            </a:r>
          </a:p>
          <a:p>
            <a:pPr lvl="0" algn="ctr"/>
            <a:endParaRPr lang="en-US" sz="2400" b="1" dirty="0">
              <a:solidFill>
                <a:srgbClr val="ED7D31"/>
              </a:solidFill>
            </a:endParaRPr>
          </a:p>
          <a:p>
            <a:pPr marL="342900" lvl="0" indent="-342900">
              <a:buFont typeface="Arial" panose="020B0604020202020204" pitchFamily="34" charset="0"/>
              <a:buChar char="•"/>
            </a:pPr>
            <a:r>
              <a:rPr lang="en-US" sz="2400" dirty="0"/>
              <a:t>Apache Cassandra has two mechanisms that can be used to cache table data: the key cache, and the row cache. </a:t>
            </a:r>
          </a:p>
          <a:p>
            <a:pPr marL="342900" lvl="0" indent="-342900">
              <a:buFont typeface="Arial" panose="020B0604020202020204" pitchFamily="34" charset="0"/>
              <a:buChar char="•"/>
            </a:pPr>
            <a:endParaRPr lang="en-US" sz="2400" dirty="0"/>
          </a:p>
          <a:p>
            <a:pPr marL="342900" lvl="0" indent="-342900">
              <a:buFont typeface="Arial" panose="020B0604020202020204" pitchFamily="34" charset="0"/>
              <a:buChar char="•"/>
            </a:pPr>
            <a:r>
              <a:rPr lang="en-US" sz="2400" dirty="0"/>
              <a:t>As the name suggests, the key cache simply caches the location of the keys in RAM, providing a boost in efficiency to disk seeks for rows as well (Gilmore 2011). </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Read performance</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spTree>
    <p:extLst>
      <p:ext uri="{BB962C8B-B14F-4D97-AF65-F5344CB8AC3E}">
        <p14:creationId xmlns:p14="http://schemas.microsoft.com/office/powerpoint/2010/main" val="44233435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297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237307"/>
            <a:ext cx="7596822" cy="2966838"/>
          </a:xfrm>
          <a:prstGeom prst="rect">
            <a:avLst/>
          </a:prstGeom>
        </p:spPr>
        <p:txBody>
          <a:bodyPr vert="horz" wrap="square" lIns="0" tIns="12065" rIns="0" bIns="0" rtlCol="0">
            <a:spAutoFit/>
          </a:bodyPr>
          <a:lstStyle/>
          <a:p>
            <a:pPr lvl="0" algn="ctr"/>
            <a:r>
              <a:rPr lang="en-US" sz="2400" b="1" dirty="0">
                <a:solidFill>
                  <a:srgbClr val="ED7D31"/>
                </a:solidFill>
              </a:rPr>
              <a:t>Appropriate uses for row-caching</a:t>
            </a:r>
          </a:p>
          <a:p>
            <a:pPr lvl="0" algn="ctr"/>
            <a:endParaRPr lang="en-US" sz="2400" b="1" dirty="0">
              <a:solidFill>
                <a:srgbClr val="ED7D31"/>
              </a:solidFill>
            </a:endParaRPr>
          </a:p>
          <a:p>
            <a:pPr marL="342900" lvl="0" indent="-342900">
              <a:buFont typeface="Arial" panose="020B0604020202020204" pitchFamily="34" charset="0"/>
              <a:buChar char="•"/>
            </a:pPr>
            <a:r>
              <a:rPr lang="en-US" sz="2400" dirty="0"/>
              <a:t>As entire rows are stored in RAM with row-caching, it is important to note that some data models are intrinsically better for caching than others. </a:t>
            </a:r>
          </a:p>
          <a:p>
            <a:pPr marL="342900" lvl="0" indent="-342900">
              <a:buFont typeface="Arial" panose="020B0604020202020204" pitchFamily="34" charset="0"/>
              <a:buChar char="•"/>
            </a:pPr>
            <a:endParaRPr lang="en-US" sz="2400" dirty="0"/>
          </a:p>
          <a:p>
            <a:pPr marL="342900" lvl="0" indent="-342900">
              <a:buFont typeface="Arial" panose="020B0604020202020204" pitchFamily="34" charset="0"/>
              <a:buChar char="•"/>
            </a:pPr>
            <a:r>
              <a:rPr lang="en-US" sz="2400" dirty="0"/>
              <a:t>Tables modeled with slim or narrow rows (Gilmore 2011) per partition are very efficiently cached. </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Read performance</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3" name="Picture 2">
            <a:extLst>
              <a:ext uri="{FF2B5EF4-FFF2-40B4-BE49-F238E27FC236}">
                <a16:creationId xmlns:a16="http://schemas.microsoft.com/office/drawing/2014/main" xmlns="" id="{69295022-422E-4B73-BF06-5725F38AEAB7}"/>
              </a:ext>
            </a:extLst>
          </p:cNvPr>
          <p:cNvPicPr>
            <a:picLocks noChangeAspect="1"/>
          </p:cNvPicPr>
          <p:nvPr/>
        </p:nvPicPr>
        <p:blipFill>
          <a:blip r:embed="rId3"/>
          <a:stretch>
            <a:fillRect/>
          </a:stretch>
        </p:blipFill>
        <p:spPr>
          <a:xfrm>
            <a:off x="7751529" y="3585491"/>
            <a:ext cx="1237764" cy="1237307"/>
          </a:xfrm>
          <a:prstGeom prst="rect">
            <a:avLst/>
          </a:prstGeom>
        </p:spPr>
      </p:pic>
    </p:spTree>
    <p:extLst>
      <p:ext uri="{BB962C8B-B14F-4D97-AF65-F5344CB8AC3E}">
        <p14:creationId xmlns:p14="http://schemas.microsoft.com/office/powerpoint/2010/main" val="75566554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298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989590"/>
            <a:ext cx="7596822" cy="3705502"/>
          </a:xfrm>
          <a:prstGeom prst="rect">
            <a:avLst/>
          </a:prstGeom>
        </p:spPr>
        <p:txBody>
          <a:bodyPr vert="horz" wrap="square" lIns="0" tIns="12065" rIns="0" bIns="0" rtlCol="0">
            <a:spAutoFit/>
          </a:bodyPr>
          <a:lstStyle/>
          <a:p>
            <a:pPr lvl="0" algn="ctr"/>
            <a:r>
              <a:rPr lang="en-US" sz="2400" b="1" dirty="0">
                <a:solidFill>
                  <a:srgbClr val="ED7D31"/>
                </a:solidFill>
              </a:rPr>
              <a:t>Compression</a:t>
            </a:r>
          </a:p>
          <a:p>
            <a:pPr marL="342900" lvl="0" indent="-342900">
              <a:buFont typeface="Arial" panose="020B0604020202020204" pitchFamily="34" charset="0"/>
              <a:buChar char="•"/>
            </a:pPr>
            <a:r>
              <a:rPr lang="en-US" sz="2400" dirty="0"/>
              <a:t>As discussed in prior lessons, table-level compression can also be specified. </a:t>
            </a:r>
          </a:p>
          <a:p>
            <a:pPr marL="342900" lvl="0" indent="-342900">
              <a:buFont typeface="Arial" panose="020B0604020202020204" pitchFamily="34" charset="0"/>
              <a:buChar char="•"/>
            </a:pPr>
            <a:endParaRPr lang="en-US" sz="2400" dirty="0"/>
          </a:p>
          <a:p>
            <a:pPr marL="342900" lvl="0" indent="-342900">
              <a:buFont typeface="Arial" panose="020B0604020202020204" pitchFamily="34" charset="0"/>
              <a:buChar char="•"/>
            </a:pPr>
            <a:r>
              <a:rPr lang="en-US" sz="2400" dirty="0"/>
              <a:t>Apache Cassandra ships with both the LZ4 and snappy compressor classes, and the LZ4 compressor is used by default. </a:t>
            </a:r>
          </a:p>
          <a:p>
            <a:pPr marL="342900" lvl="0" indent="-342900">
              <a:buFont typeface="Arial" panose="020B0604020202020204" pitchFamily="34" charset="0"/>
              <a:buChar char="•"/>
            </a:pPr>
            <a:endParaRPr lang="en-US" sz="2400" dirty="0"/>
          </a:p>
          <a:p>
            <a:pPr marL="342900" lvl="0" indent="-342900">
              <a:buFont typeface="Arial" panose="020B0604020202020204" pitchFamily="34" charset="0"/>
              <a:buChar char="•"/>
            </a:pPr>
            <a:r>
              <a:rPr lang="en-US" sz="2400" dirty="0"/>
              <a:t>Compression can also be disabled on a table, but this is not recommended. </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Read performance</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5" name="Picture 4">
            <a:extLst>
              <a:ext uri="{FF2B5EF4-FFF2-40B4-BE49-F238E27FC236}">
                <a16:creationId xmlns:a16="http://schemas.microsoft.com/office/drawing/2014/main" xmlns="" id="{144ADD0A-815F-4F3D-8998-652AE7EE2FB1}"/>
              </a:ext>
            </a:extLst>
          </p:cNvPr>
          <p:cNvPicPr>
            <a:picLocks noChangeAspect="1"/>
          </p:cNvPicPr>
          <p:nvPr/>
        </p:nvPicPr>
        <p:blipFill>
          <a:blip r:embed="rId3"/>
          <a:stretch>
            <a:fillRect/>
          </a:stretch>
        </p:blipFill>
        <p:spPr>
          <a:xfrm>
            <a:off x="7345634" y="928696"/>
            <a:ext cx="1643660" cy="1643053"/>
          </a:xfrm>
          <a:prstGeom prst="rect">
            <a:avLst/>
          </a:prstGeom>
        </p:spPr>
      </p:pic>
    </p:spTree>
    <p:extLst>
      <p:ext uri="{BB962C8B-B14F-4D97-AF65-F5344CB8AC3E}">
        <p14:creationId xmlns:p14="http://schemas.microsoft.com/office/powerpoint/2010/main" val="310814424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299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lvl="0" algn="ctr"/>
            <a:r>
              <a:rPr lang="en-US" sz="2400" b="1" dirty="0">
                <a:solidFill>
                  <a:srgbClr val="ED7D31"/>
                </a:solidFill>
              </a:rPr>
              <a:t>Chunk size</a:t>
            </a:r>
          </a:p>
          <a:p>
            <a:pPr lvl="0" algn="ctr"/>
            <a:endParaRPr lang="en-US" sz="2400" b="1" dirty="0">
              <a:solidFill>
                <a:srgbClr val="ED7D31"/>
              </a:solidFill>
            </a:endParaRPr>
          </a:p>
          <a:p>
            <a:pPr marL="342900" lvl="0" indent="-342900">
              <a:buFont typeface="Arial" panose="020B0604020202020204" pitchFamily="34" charset="0"/>
              <a:buChar char="•"/>
            </a:pPr>
            <a:r>
              <a:rPr lang="en-US" sz="2400" dirty="0"/>
              <a:t>By default, Apache Cassandra implements LZ4 compression with a </a:t>
            </a:r>
            <a:r>
              <a:rPr lang="en-US" sz="2400" dirty="0" err="1"/>
              <a:t>chunk_length_in_kb</a:t>
            </a:r>
            <a:r>
              <a:rPr lang="en-US" sz="2400" dirty="0"/>
              <a:t> size of 64.</a:t>
            </a:r>
          </a:p>
          <a:p>
            <a:pPr marL="342900" lvl="0" indent="-342900">
              <a:buFont typeface="Arial" panose="020B0604020202020204" pitchFamily="34" charset="0"/>
              <a:buChar char="•"/>
            </a:pPr>
            <a:endParaRPr lang="en-US" sz="2400" dirty="0"/>
          </a:p>
          <a:p>
            <a:pPr marL="342900" lvl="0" indent="-342900">
              <a:buFont typeface="Arial" panose="020B0604020202020204" pitchFamily="34" charset="0"/>
              <a:buChar char="•"/>
            </a:pPr>
            <a:r>
              <a:rPr lang="en-US" sz="2400" dirty="0"/>
              <a:t>It's important to note that in read-heavy or mixed workloads, using a smaller chunk size can help to improve (reduce) our overall disk I/O usage.</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Read performance</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5" name="Picture 4">
            <a:extLst>
              <a:ext uri="{FF2B5EF4-FFF2-40B4-BE49-F238E27FC236}">
                <a16:creationId xmlns:a16="http://schemas.microsoft.com/office/drawing/2014/main" xmlns="" id="{454F9DAE-5279-4F53-9D63-4C106D403A76}"/>
              </a:ext>
            </a:extLst>
          </p:cNvPr>
          <p:cNvPicPr>
            <a:picLocks noChangeAspect="1"/>
          </p:cNvPicPr>
          <p:nvPr/>
        </p:nvPicPr>
        <p:blipFill>
          <a:blip r:embed="rId3"/>
          <a:stretch>
            <a:fillRect/>
          </a:stretch>
        </p:blipFill>
        <p:spPr>
          <a:xfrm>
            <a:off x="7482344" y="848187"/>
            <a:ext cx="1506949" cy="1506393"/>
          </a:xfrm>
          <a:prstGeom prst="rect">
            <a:avLst/>
          </a:prstGeom>
        </p:spPr>
      </p:pic>
    </p:spTree>
    <p:extLst>
      <p:ext uri="{BB962C8B-B14F-4D97-AF65-F5344CB8AC3E}">
        <p14:creationId xmlns:p14="http://schemas.microsoft.com/office/powerpoint/2010/main" val="1171223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3"/>
            <a:endParaRPr lang="en-US" sz="1350" kern="1200" dirty="0">
              <a:solidFill>
                <a:srgbClr val="FFFFFF"/>
              </a:solidFill>
              <a:uFillTx/>
            </a:endParaRPr>
          </a:p>
        </p:txBody>
      </p:sp>
      <p:sp>
        <p:nvSpPr>
          <p:cNvPr id="16" name="Elipse 15"/>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7" name="Imagen 16"/>
          <p:cNvPicPr>
            <a:picLocks noChangeAspect="1"/>
          </p:cNvPicPr>
          <p:nvPr/>
        </p:nvPicPr>
        <p:blipFill>
          <a:blip r:embed="rId3" cstate="print"/>
          <a:stretch>
            <a:fillRect/>
          </a:stretch>
        </p:blipFill>
        <p:spPr>
          <a:xfrm>
            <a:off x="4684624" y="2975212"/>
            <a:ext cx="1884509" cy="1882156"/>
          </a:xfrm>
          <a:prstGeom prst="rect">
            <a:avLst/>
          </a:prstGeom>
          <a:noFill/>
        </p:spPr>
      </p:pic>
      <p:sp>
        <p:nvSpPr>
          <p:cNvPr id="7" name="object 2">
            <a:extLst>
              <a:ext uri="{FF2B5EF4-FFF2-40B4-BE49-F238E27FC236}">
                <a16:creationId xmlns:a16="http://schemas.microsoft.com/office/drawing/2014/main" xmlns="" id="{D126F21E-307F-4E8C-ABD2-A99D6AB66DAB}"/>
              </a:ext>
            </a:extLst>
          </p:cNvPr>
          <p:cNvSpPr txBox="1">
            <a:spLocks/>
          </p:cNvSpPr>
          <p:nvPr/>
        </p:nvSpPr>
        <p:spPr>
          <a:xfrm>
            <a:off x="1" y="1484448"/>
            <a:ext cx="9143999" cy="1367682"/>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algn="ctr">
              <a:lnSpc>
                <a:spcPct val="100000"/>
              </a:lnSpc>
              <a:spcBef>
                <a:spcPts val="105"/>
              </a:spcBef>
              <a:buClrTx/>
            </a:pPr>
            <a:r>
              <a:rPr lang="en-US" sz="8800" b="1" dirty="0">
                <a:solidFill>
                  <a:schemeClr val="bg1"/>
                </a:solidFill>
              </a:rPr>
              <a:t>1. Quick Start</a:t>
            </a:r>
          </a:p>
        </p:txBody>
      </p:sp>
    </p:spTree>
    <p:extLst>
      <p:ext uri="{BB962C8B-B14F-4D97-AF65-F5344CB8AC3E}">
        <p14:creationId xmlns:p14="http://schemas.microsoft.com/office/powerpoint/2010/main" val="14785565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dirty="0"/>
              <a:t>Using Cassandra with </a:t>
            </a:r>
            <a:r>
              <a:rPr lang="en-US" sz="3600" dirty="0" err="1"/>
              <a:t>cqlsh</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051476"/>
            <a:ext cx="7596822" cy="352083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Now, let's execute a CQL query to retrieve the scores of the player named Connor:</a:t>
            </a:r>
          </a:p>
          <a:p>
            <a:r>
              <a:rPr lang="en-US" sz="2000" dirty="0" err="1">
                <a:solidFill>
                  <a:srgbClr val="ED7D31"/>
                </a:solidFill>
              </a:rPr>
              <a:t>cassdba@cqlsh:packt</a:t>
            </a:r>
            <a:r>
              <a:rPr lang="en-US" sz="2000" dirty="0">
                <a:solidFill>
                  <a:srgbClr val="ED7D31"/>
                </a:solidFill>
              </a:rPr>
              <a:t>&gt; SELECT * FROM </a:t>
            </a:r>
            <a:r>
              <a:rPr lang="en-US" sz="2000" dirty="0" err="1">
                <a:solidFill>
                  <a:srgbClr val="ED7D31"/>
                </a:solidFill>
              </a:rPr>
              <a:t>hi_scores</a:t>
            </a:r>
            <a:r>
              <a:rPr lang="en-US" sz="2000" dirty="0">
                <a:solidFill>
                  <a:srgbClr val="ED7D31"/>
                </a:solidFill>
              </a:rPr>
              <a:t> WHERE name='Connor';</a:t>
            </a:r>
          </a:p>
          <a:p>
            <a:r>
              <a:rPr lang="en-US" sz="2000" dirty="0">
                <a:solidFill>
                  <a:srgbClr val="ED7D31"/>
                </a:solidFill>
              </a:rPr>
              <a:t> name   | game        | score</a:t>
            </a:r>
          </a:p>
          <a:p>
            <a:r>
              <a:rPr lang="en-US" sz="2000" dirty="0">
                <a:solidFill>
                  <a:srgbClr val="ED7D31"/>
                </a:solidFill>
              </a:rPr>
              <a:t>--------+-------------+--------</a:t>
            </a:r>
          </a:p>
          <a:p>
            <a:r>
              <a:rPr lang="en-US" sz="2000" dirty="0">
                <a:solidFill>
                  <a:srgbClr val="ED7D31"/>
                </a:solidFill>
              </a:rPr>
              <a:t> Connor |     Frogger | 4220</a:t>
            </a:r>
          </a:p>
          <a:p>
            <a:r>
              <a:rPr lang="en-US" sz="2000" dirty="0">
                <a:solidFill>
                  <a:srgbClr val="ED7D31"/>
                </a:solidFill>
              </a:rPr>
              <a:t> Connor |       Joust | 48850</a:t>
            </a:r>
          </a:p>
          <a:p>
            <a:r>
              <a:rPr lang="en-US" sz="2000" dirty="0">
                <a:solidFill>
                  <a:srgbClr val="ED7D31"/>
                </a:solidFill>
              </a:rPr>
              <a:t> Connor | Monkey Kong |  15800</a:t>
            </a:r>
          </a:p>
          <a:p>
            <a:r>
              <a:rPr lang="en-US" sz="2000" dirty="0">
                <a:solidFill>
                  <a:srgbClr val="ED7D31"/>
                </a:solidFill>
              </a:rPr>
              <a:t> Connor |      Pacman | 182330</a:t>
            </a:r>
          </a:p>
          <a:p>
            <a:r>
              <a:rPr lang="en-US" sz="2000" dirty="0">
                <a:solidFill>
                  <a:srgbClr val="ED7D31"/>
                </a:solidFill>
              </a:rPr>
              <a:t>(4 rows)</a:t>
            </a:r>
          </a:p>
        </p:txBody>
      </p:sp>
      <p:pic>
        <p:nvPicPr>
          <p:cNvPr id="3" name="Picture 2">
            <a:extLst>
              <a:ext uri="{FF2B5EF4-FFF2-40B4-BE49-F238E27FC236}">
                <a16:creationId xmlns:a16="http://schemas.microsoft.com/office/drawing/2014/main" xmlns="" id="{A5536E5B-8420-4E6B-9105-569BA2A0F36D}"/>
              </a:ext>
            </a:extLst>
          </p:cNvPr>
          <p:cNvPicPr>
            <a:picLocks noChangeAspect="1"/>
          </p:cNvPicPr>
          <p:nvPr/>
        </p:nvPicPr>
        <p:blipFill>
          <a:blip r:embed="rId3"/>
          <a:stretch>
            <a:fillRect/>
          </a:stretch>
        </p:blipFill>
        <p:spPr>
          <a:xfrm>
            <a:off x="5772150" y="1883968"/>
            <a:ext cx="3120390" cy="3120390"/>
          </a:xfrm>
          <a:prstGeom prst="rect">
            <a:avLst/>
          </a:prstGeom>
        </p:spPr>
      </p:pic>
    </p:spTree>
    <p:extLst>
      <p:ext uri="{BB962C8B-B14F-4D97-AF65-F5344CB8AC3E}">
        <p14:creationId xmlns:p14="http://schemas.microsoft.com/office/powerpoint/2010/main" val="319751481"/>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300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978306" y="928697"/>
            <a:ext cx="7596822" cy="3705502"/>
          </a:xfrm>
          <a:prstGeom prst="rect">
            <a:avLst/>
          </a:prstGeom>
        </p:spPr>
        <p:txBody>
          <a:bodyPr vert="horz" wrap="square" lIns="0" tIns="12065" rIns="0" bIns="0" rtlCol="0">
            <a:spAutoFit/>
          </a:bodyPr>
          <a:lstStyle/>
          <a:p>
            <a:pPr lvl="0" algn="ctr"/>
            <a:r>
              <a:rPr lang="en-US" sz="2400" b="1" dirty="0">
                <a:solidFill>
                  <a:srgbClr val="ED7D31"/>
                </a:solidFill>
              </a:rPr>
              <a:t>The bloom filter configuration</a:t>
            </a:r>
          </a:p>
          <a:p>
            <a:pPr lvl="0" algn="ctr"/>
            <a:endParaRPr lang="en-US" sz="2400" b="1" dirty="0">
              <a:solidFill>
                <a:srgbClr val="ED7D31"/>
              </a:solidFill>
            </a:endParaRPr>
          </a:p>
          <a:p>
            <a:pPr marL="342900" lvl="0" indent="-342900">
              <a:buFont typeface="Arial" panose="020B0604020202020204" pitchFamily="34" charset="0"/>
              <a:buChar char="•"/>
            </a:pPr>
            <a:r>
              <a:rPr lang="en-US" sz="2400" dirty="0"/>
              <a:t>Another table setting that can help to tune performance is </a:t>
            </a:r>
            <a:r>
              <a:rPr lang="en-US" sz="2400" dirty="0" err="1"/>
              <a:t>bloom_filter_fp_chance</a:t>
            </a:r>
            <a:r>
              <a:rPr lang="en-US" sz="2400" dirty="0"/>
              <a:t>. </a:t>
            </a:r>
          </a:p>
          <a:p>
            <a:pPr marL="342900" lvl="0" indent="-342900">
              <a:buFont typeface="Arial" panose="020B0604020202020204" pitchFamily="34" charset="0"/>
              <a:buChar char="•"/>
            </a:pPr>
            <a:endParaRPr lang="en-US" sz="2400" dirty="0"/>
          </a:p>
          <a:p>
            <a:pPr marL="342900" lvl="0" indent="-342900">
              <a:buFont typeface="Arial" panose="020B0604020202020204" pitchFamily="34" charset="0"/>
              <a:buChar char="•"/>
            </a:pPr>
            <a:r>
              <a:rPr lang="en-US" sz="2400" dirty="0"/>
              <a:t>Remember from earlier lessons that the bloom filter is a probabilistic data structure. </a:t>
            </a:r>
          </a:p>
          <a:p>
            <a:pPr marL="342900" lvl="0" indent="-342900">
              <a:buFont typeface="Arial" panose="020B0604020202020204" pitchFamily="34" charset="0"/>
              <a:buChar char="•"/>
            </a:pPr>
            <a:endParaRPr lang="en-US" sz="2400" dirty="0"/>
          </a:p>
          <a:p>
            <a:pPr marL="342900" lvl="0" indent="-342900">
              <a:buFont typeface="Arial" panose="020B0604020202020204" pitchFamily="34" charset="0"/>
              <a:buChar char="•"/>
            </a:pPr>
            <a:r>
              <a:rPr lang="en-US" sz="2400" dirty="0"/>
              <a:t>Its job in the Cassandra read path is to provide guidance during query time. </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Read performance</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5" name="Picture 4">
            <a:extLst>
              <a:ext uri="{FF2B5EF4-FFF2-40B4-BE49-F238E27FC236}">
                <a16:creationId xmlns:a16="http://schemas.microsoft.com/office/drawing/2014/main" xmlns="" id="{766B7619-4434-40B9-AAC8-C80A75903899}"/>
              </a:ext>
            </a:extLst>
          </p:cNvPr>
          <p:cNvPicPr>
            <a:picLocks noChangeAspect="1"/>
          </p:cNvPicPr>
          <p:nvPr/>
        </p:nvPicPr>
        <p:blipFill>
          <a:blip r:embed="rId3"/>
          <a:stretch>
            <a:fillRect/>
          </a:stretch>
        </p:blipFill>
        <p:spPr>
          <a:xfrm>
            <a:off x="7052310" y="867804"/>
            <a:ext cx="1994133" cy="1993397"/>
          </a:xfrm>
          <a:prstGeom prst="rect">
            <a:avLst/>
          </a:prstGeom>
        </p:spPr>
      </p:pic>
    </p:spTree>
    <p:extLst>
      <p:ext uri="{BB962C8B-B14F-4D97-AF65-F5344CB8AC3E}">
        <p14:creationId xmlns:p14="http://schemas.microsoft.com/office/powerpoint/2010/main" val="370771893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301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lvl="0" algn="ctr"/>
            <a:r>
              <a:rPr lang="en-US" sz="2400" b="1" dirty="0">
                <a:solidFill>
                  <a:srgbClr val="ED7D31"/>
                </a:solidFill>
              </a:rPr>
              <a:t>Read performance issues</a:t>
            </a:r>
          </a:p>
          <a:p>
            <a:pPr marL="342900" lvl="0" indent="-342900">
              <a:buFont typeface="Arial" panose="020B0604020202020204" pitchFamily="34" charset="0"/>
              <a:buChar char="•"/>
            </a:pPr>
            <a:endParaRPr lang="en-US" sz="2400" dirty="0"/>
          </a:p>
          <a:p>
            <a:pPr lvl="0"/>
            <a:r>
              <a:rPr lang="en-US" sz="2400" dirty="0"/>
              <a:t>As previously indicated, reads can be slow for other reasons:</a:t>
            </a:r>
          </a:p>
          <a:p>
            <a:pPr marL="342900" lvl="0" indent="-342900">
              <a:buFont typeface="Arial" panose="020B0604020202020204" pitchFamily="34" charset="0"/>
              <a:buChar char="•"/>
            </a:pPr>
            <a:endParaRPr lang="en-US" sz="2400" dirty="0"/>
          </a:p>
          <a:p>
            <a:pPr marL="342900" lvl="0" indent="-342900">
              <a:buFont typeface="Arial" panose="020B0604020202020204" pitchFamily="34" charset="0"/>
              <a:buChar char="•"/>
            </a:pPr>
            <a:r>
              <a:rPr lang="en-US" sz="2400" dirty="0"/>
              <a:t>Too many tombstones</a:t>
            </a:r>
          </a:p>
          <a:p>
            <a:pPr marL="342900" lvl="0" indent="-342900">
              <a:buFont typeface="Arial" panose="020B0604020202020204" pitchFamily="34" charset="0"/>
              <a:buChar char="•"/>
            </a:pPr>
            <a:r>
              <a:rPr lang="en-US" sz="2400" dirty="0"/>
              <a:t>Result set is too large</a:t>
            </a:r>
          </a:p>
          <a:p>
            <a:pPr marL="342900" lvl="0" indent="-342900">
              <a:buFont typeface="Arial" panose="020B0604020202020204" pitchFamily="34" charset="0"/>
              <a:buChar char="•"/>
            </a:pPr>
            <a:r>
              <a:rPr lang="en-US" sz="2400" dirty="0"/>
              <a:t>Partitions are too large</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Read performance</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5" name="Picture 4">
            <a:extLst>
              <a:ext uri="{FF2B5EF4-FFF2-40B4-BE49-F238E27FC236}">
                <a16:creationId xmlns:a16="http://schemas.microsoft.com/office/drawing/2014/main" xmlns="" id="{03514374-D076-4CBA-BDA0-4FA995881A94}"/>
              </a:ext>
            </a:extLst>
          </p:cNvPr>
          <p:cNvPicPr>
            <a:picLocks noChangeAspect="1"/>
          </p:cNvPicPr>
          <p:nvPr/>
        </p:nvPicPr>
        <p:blipFill>
          <a:blip r:embed="rId3"/>
          <a:stretch>
            <a:fillRect/>
          </a:stretch>
        </p:blipFill>
        <p:spPr>
          <a:xfrm>
            <a:off x="6382953" y="2217421"/>
            <a:ext cx="2606340" cy="2605378"/>
          </a:xfrm>
          <a:prstGeom prst="rect">
            <a:avLst/>
          </a:prstGeom>
        </p:spPr>
      </p:pic>
    </p:spTree>
    <p:extLst>
      <p:ext uri="{BB962C8B-B14F-4D97-AF65-F5344CB8AC3E}">
        <p14:creationId xmlns:p14="http://schemas.microsoft.com/office/powerpoint/2010/main" val="214648715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302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2400" dirty="0"/>
              <a:t>In addition to the performance-tuning options mentioned in the preceding section, there are additional configuration settings that can be adjusted, depending on workload type. </a:t>
            </a:r>
          </a:p>
          <a:p>
            <a:pPr marL="342900" lvl="0" indent="-342900">
              <a:buFont typeface="Arial" panose="020B0604020202020204" pitchFamily="34" charset="0"/>
              <a:buChar char="•"/>
            </a:pPr>
            <a:endParaRPr lang="en-US" sz="2400" dirty="0"/>
          </a:p>
          <a:p>
            <a:pPr marL="342900" lvl="0" indent="-342900">
              <a:buFont typeface="Arial" panose="020B0604020202020204" pitchFamily="34" charset="0"/>
              <a:buChar char="•"/>
            </a:pPr>
            <a:r>
              <a:rPr lang="en-US" sz="2400" dirty="0"/>
              <a:t>Also, it is important to understand that there are use cases for which Apache Cassandra is just not a good fit, and is not likely to perform well regardless of performance tuning. </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Other performance considerations</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spTree>
    <p:extLst>
      <p:ext uri="{BB962C8B-B14F-4D97-AF65-F5344CB8AC3E}">
        <p14:creationId xmlns:p14="http://schemas.microsoft.com/office/powerpoint/2010/main" val="32557440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303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52739"/>
            <a:ext cx="7596822" cy="3336170"/>
          </a:xfrm>
          <a:prstGeom prst="rect">
            <a:avLst/>
          </a:prstGeom>
        </p:spPr>
        <p:txBody>
          <a:bodyPr vert="horz" wrap="square" lIns="0" tIns="12065" rIns="0" bIns="0" rtlCol="0">
            <a:spAutoFit/>
          </a:bodyPr>
          <a:lstStyle/>
          <a:p>
            <a:pPr lvl="0" algn="ctr"/>
            <a:r>
              <a:rPr lang="en-US" sz="2400" b="1" dirty="0">
                <a:solidFill>
                  <a:srgbClr val="ED7D31"/>
                </a:solidFill>
              </a:rPr>
              <a:t>Cassandra anti-patterns</a:t>
            </a:r>
          </a:p>
          <a:p>
            <a:pPr lvl="0" algn="ctr"/>
            <a:endParaRPr lang="en-US" sz="2400" b="1" dirty="0">
              <a:solidFill>
                <a:srgbClr val="ED7D31"/>
              </a:solidFill>
            </a:endParaRPr>
          </a:p>
          <a:p>
            <a:pPr marL="342900" lvl="0" indent="-342900">
              <a:buFont typeface="Arial" panose="020B0604020202020204" pitchFamily="34" charset="0"/>
              <a:buChar char="•"/>
            </a:pPr>
            <a:r>
              <a:rPr lang="en-US" sz="2400" dirty="0"/>
              <a:t>With many distributed databases, there are known anti-patterns, or use cases, that they are just not good at. </a:t>
            </a:r>
          </a:p>
          <a:p>
            <a:pPr marL="342900" lvl="0" indent="-342900">
              <a:buFont typeface="Arial" panose="020B0604020202020204" pitchFamily="34" charset="0"/>
              <a:buChar char="•"/>
            </a:pPr>
            <a:endParaRPr lang="en-US" sz="2400" dirty="0"/>
          </a:p>
          <a:p>
            <a:pPr marL="342900" lvl="0" indent="-342900">
              <a:buFont typeface="Arial" panose="020B0604020202020204" pitchFamily="34" charset="0"/>
              <a:buChar char="•"/>
            </a:pPr>
            <a:r>
              <a:rPr lang="en-US" sz="2400" dirty="0"/>
              <a:t>Apache Cassandra definitely has its share of these. Identifying them is important, as you will want to avoid heading down these paths at all costs.</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Other performance considerations</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5" name="Picture 4">
            <a:extLst>
              <a:ext uri="{FF2B5EF4-FFF2-40B4-BE49-F238E27FC236}">
                <a16:creationId xmlns:a16="http://schemas.microsoft.com/office/drawing/2014/main" xmlns="" id="{3FFD770A-CCB2-426A-A7F1-F23F6BEB7E13}"/>
              </a:ext>
            </a:extLst>
          </p:cNvPr>
          <p:cNvPicPr>
            <a:picLocks noChangeAspect="1"/>
          </p:cNvPicPr>
          <p:nvPr/>
        </p:nvPicPr>
        <p:blipFill>
          <a:blip r:embed="rId3"/>
          <a:stretch>
            <a:fillRect/>
          </a:stretch>
        </p:blipFill>
        <p:spPr>
          <a:xfrm>
            <a:off x="7751529" y="3585491"/>
            <a:ext cx="1237764" cy="1237307"/>
          </a:xfrm>
          <a:prstGeom prst="rect">
            <a:avLst/>
          </a:prstGeom>
        </p:spPr>
      </p:pic>
    </p:spTree>
    <p:extLst>
      <p:ext uri="{BB962C8B-B14F-4D97-AF65-F5344CB8AC3E}">
        <p14:creationId xmlns:p14="http://schemas.microsoft.com/office/powerpoint/2010/main" val="57111948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304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lvl="0" algn="ctr"/>
            <a:r>
              <a:rPr lang="en-US" sz="2400" b="1" dirty="0">
                <a:solidFill>
                  <a:srgbClr val="ED7D31"/>
                </a:solidFill>
              </a:rPr>
              <a:t>Building a queue</a:t>
            </a:r>
          </a:p>
          <a:p>
            <a:pPr lvl="0"/>
            <a:endParaRPr lang="en-US" sz="2400" dirty="0"/>
          </a:p>
          <a:p>
            <a:pPr lvl="0"/>
            <a:r>
              <a:rPr lang="en-US" sz="2400" dirty="0"/>
              <a:t>Well, what does a queue do? It does the following:</a:t>
            </a:r>
          </a:p>
          <a:p>
            <a:pPr marL="342900" lvl="0" indent="-342900">
              <a:buFont typeface="Arial" panose="020B0604020202020204" pitchFamily="34" charset="0"/>
              <a:buChar char="•"/>
            </a:pPr>
            <a:endParaRPr lang="en-US" sz="2400" dirty="0"/>
          </a:p>
          <a:p>
            <a:pPr marL="342900" lvl="0" indent="-342900">
              <a:buFont typeface="Arial" panose="020B0604020202020204" pitchFamily="34" charset="0"/>
              <a:buChar char="•"/>
            </a:pPr>
            <a:r>
              <a:rPr lang="en-US" sz="2400" dirty="0"/>
              <a:t>Data gets written to a queue.</a:t>
            </a:r>
          </a:p>
          <a:p>
            <a:pPr marL="342900" lvl="0" indent="-342900">
              <a:buFont typeface="Arial" panose="020B0604020202020204" pitchFamily="34" charset="0"/>
              <a:buChar char="•"/>
            </a:pPr>
            <a:r>
              <a:rPr lang="en-US" sz="2400" dirty="0"/>
              <a:t>Data gets updated while it's in the queue (example: status). Sometimes several times.</a:t>
            </a:r>
          </a:p>
          <a:p>
            <a:pPr marL="342900" lvl="0" indent="-342900">
              <a:buFont typeface="Arial" panose="020B0604020202020204" pitchFamily="34" charset="0"/>
              <a:buChar char="•"/>
            </a:pPr>
            <a:r>
              <a:rPr lang="en-US" sz="2400" dirty="0"/>
              <a:t>When the data is no longer required, it gets deleted.</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Other performance considerations</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3" name="Picture 2">
            <a:extLst>
              <a:ext uri="{FF2B5EF4-FFF2-40B4-BE49-F238E27FC236}">
                <a16:creationId xmlns:a16="http://schemas.microsoft.com/office/drawing/2014/main" xmlns="" id="{BDD12142-2085-49BC-AD72-215C47817602}"/>
              </a:ext>
            </a:extLst>
          </p:cNvPr>
          <p:cNvPicPr>
            <a:picLocks noChangeAspect="1"/>
          </p:cNvPicPr>
          <p:nvPr/>
        </p:nvPicPr>
        <p:blipFill>
          <a:blip r:embed="rId3"/>
          <a:stretch>
            <a:fillRect/>
          </a:stretch>
        </p:blipFill>
        <p:spPr>
          <a:xfrm>
            <a:off x="7303770" y="848187"/>
            <a:ext cx="1715449" cy="1714816"/>
          </a:xfrm>
          <a:prstGeom prst="rect">
            <a:avLst/>
          </a:prstGeom>
        </p:spPr>
      </p:pic>
    </p:spTree>
    <p:extLst>
      <p:ext uri="{BB962C8B-B14F-4D97-AF65-F5344CB8AC3E}">
        <p14:creationId xmlns:p14="http://schemas.microsoft.com/office/powerpoint/2010/main" val="82968004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305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068667"/>
            <a:ext cx="7596822" cy="3336170"/>
          </a:xfrm>
          <a:prstGeom prst="rect">
            <a:avLst/>
          </a:prstGeom>
        </p:spPr>
        <p:txBody>
          <a:bodyPr vert="horz" wrap="square" lIns="0" tIns="12065" rIns="0" bIns="0" rtlCol="0">
            <a:spAutoFit/>
          </a:bodyPr>
          <a:lstStyle/>
          <a:p>
            <a:pPr lvl="0" algn="ctr"/>
            <a:r>
              <a:rPr lang="en-US" sz="2400" b="1" dirty="0">
                <a:solidFill>
                  <a:srgbClr val="ED7D31"/>
                </a:solidFill>
              </a:rPr>
              <a:t>Query flexibility</a:t>
            </a:r>
          </a:p>
          <a:p>
            <a:pPr lvl="0" algn="ctr"/>
            <a:endParaRPr lang="en-US" sz="2400" b="1" dirty="0">
              <a:solidFill>
                <a:srgbClr val="ED7D31"/>
              </a:solidFill>
            </a:endParaRPr>
          </a:p>
          <a:p>
            <a:pPr marL="342900" lvl="0" indent="-342900">
              <a:buFont typeface="Arial" panose="020B0604020202020204" pitchFamily="34" charset="0"/>
              <a:buChar char="•"/>
            </a:pPr>
            <a:r>
              <a:rPr lang="en-US" sz="2400" dirty="0"/>
              <a:t>As with many distributed databases, the flexibility to work with dynamic query patterns is a key price to pay for not having all of your data in one place. </a:t>
            </a:r>
          </a:p>
          <a:p>
            <a:pPr marL="342900" lvl="0" indent="-342900">
              <a:buFont typeface="Arial" panose="020B0604020202020204" pitchFamily="34" charset="0"/>
              <a:buChar char="•"/>
            </a:pPr>
            <a:endParaRPr lang="en-US" sz="2400" dirty="0"/>
          </a:p>
          <a:p>
            <a:pPr marL="342900" lvl="0" indent="-342900">
              <a:buFont typeface="Arial" panose="020B0604020202020204" pitchFamily="34" charset="0"/>
              <a:buChar char="•"/>
            </a:pPr>
            <a:r>
              <a:rPr lang="en-US" sz="2400" dirty="0"/>
              <a:t>While Apache Cassandra does have the ability to apply secondary indexing, they exist for convenience and not for performance. </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Other performance considerations</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spTree>
    <p:extLst>
      <p:ext uri="{BB962C8B-B14F-4D97-AF65-F5344CB8AC3E}">
        <p14:creationId xmlns:p14="http://schemas.microsoft.com/office/powerpoint/2010/main" val="3506001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8CDC942-3D60-402F-A915-A828DD4FE4C0}"/>
              </a:ext>
            </a:extLst>
          </p:cNvPr>
          <p:cNvPicPr>
            <a:picLocks noChangeAspect="1"/>
          </p:cNvPicPr>
          <p:nvPr/>
        </p:nvPicPr>
        <p:blipFill>
          <a:blip r:embed="rId3"/>
          <a:stretch>
            <a:fillRect/>
          </a:stretch>
        </p:blipFill>
        <p:spPr>
          <a:xfrm>
            <a:off x="7315200" y="2980275"/>
            <a:ext cx="1715449" cy="1714816"/>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306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959143"/>
            <a:ext cx="7596822" cy="3705502"/>
          </a:xfrm>
          <a:prstGeom prst="rect">
            <a:avLst/>
          </a:prstGeom>
        </p:spPr>
        <p:txBody>
          <a:bodyPr vert="horz" wrap="square" lIns="0" tIns="12065" rIns="0" bIns="0" rtlCol="0">
            <a:spAutoFit/>
          </a:bodyPr>
          <a:lstStyle/>
          <a:p>
            <a:pPr lvl="0" algn="ctr"/>
            <a:r>
              <a:rPr lang="en-US" sz="2400" b="1" dirty="0">
                <a:solidFill>
                  <a:srgbClr val="ED7D31"/>
                </a:solidFill>
              </a:rPr>
              <a:t>Querying an entire table</a:t>
            </a:r>
          </a:p>
          <a:p>
            <a:pPr lvl="0" algn="ctr"/>
            <a:endParaRPr lang="en-US" sz="2400" b="1" dirty="0">
              <a:solidFill>
                <a:srgbClr val="ED7D31"/>
              </a:solidFill>
            </a:endParaRPr>
          </a:p>
          <a:p>
            <a:pPr marL="342900" lvl="0" indent="-342900">
              <a:buFont typeface="Arial" panose="020B0604020202020204" pitchFamily="34" charset="0"/>
              <a:buChar char="•"/>
            </a:pPr>
            <a:r>
              <a:rPr lang="en-US" sz="2400" dirty="0"/>
              <a:t>Almost as bad as building a table with multiple secondary indexes are use cases that require multi-key or unbound queries. </a:t>
            </a:r>
          </a:p>
          <a:p>
            <a:pPr marL="342900" lvl="0" indent="-342900">
              <a:buFont typeface="Arial" panose="020B0604020202020204" pitchFamily="34" charset="0"/>
              <a:buChar char="•"/>
            </a:pPr>
            <a:r>
              <a:rPr lang="en-US" sz="2400" dirty="0"/>
              <a:t>Many developers just need to know exactly how many rows their 200 GB table contains, so they run an unbound query while selecting a count:</a:t>
            </a:r>
          </a:p>
          <a:p>
            <a:pPr lvl="0"/>
            <a:r>
              <a:rPr lang="en-US" sz="2400" dirty="0">
                <a:solidFill>
                  <a:srgbClr val="ED7D31"/>
                </a:solidFill>
              </a:rPr>
              <a:t>SELECT COUNT(*) FROM </a:t>
            </a:r>
            <a:r>
              <a:rPr lang="en-US" sz="2400" dirty="0" err="1">
                <a:solidFill>
                  <a:srgbClr val="ED7D31"/>
                </a:solidFill>
              </a:rPr>
              <a:t>some_really_huge_table_that_will_timeout</a:t>
            </a:r>
            <a:r>
              <a:rPr lang="en-US" sz="2400" dirty="0">
                <a:solidFill>
                  <a:srgbClr val="ED7D31"/>
                </a:solidFill>
              </a:rPr>
              <a:t>;</a:t>
            </a:r>
            <a:endParaRPr kumimoji="0" lang="en-US" sz="24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Other performance considerations</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spTree>
    <p:extLst>
      <p:ext uri="{BB962C8B-B14F-4D97-AF65-F5344CB8AC3E}">
        <p14:creationId xmlns:p14="http://schemas.microsoft.com/office/powerpoint/2010/main" val="103590520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307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995682"/>
            <a:ext cx="7596822" cy="3705502"/>
          </a:xfrm>
          <a:prstGeom prst="rect">
            <a:avLst/>
          </a:prstGeom>
        </p:spPr>
        <p:txBody>
          <a:bodyPr vert="horz" wrap="square" lIns="0" tIns="12065" rIns="0" bIns="0" rtlCol="0">
            <a:spAutoFit/>
          </a:bodyPr>
          <a:lstStyle/>
          <a:p>
            <a:pPr lvl="0" algn="ctr"/>
            <a:r>
              <a:rPr lang="en-US" sz="2400" b="1" dirty="0">
                <a:solidFill>
                  <a:srgbClr val="ED7D31"/>
                </a:solidFill>
              </a:rPr>
              <a:t>Incorrect use of BATCH</a:t>
            </a:r>
          </a:p>
          <a:p>
            <a:pPr lvl="0" algn="ctr"/>
            <a:endParaRPr lang="en-US" sz="2400" b="1" dirty="0">
              <a:solidFill>
                <a:srgbClr val="ED7D31"/>
              </a:solidFill>
            </a:endParaRPr>
          </a:p>
          <a:p>
            <a:pPr marL="342900" lvl="0" indent="-342900">
              <a:buFont typeface="Arial" panose="020B0604020202020204" pitchFamily="34" charset="0"/>
              <a:buChar char="•"/>
            </a:pPr>
            <a:r>
              <a:rPr lang="en-US" sz="2400" dirty="0"/>
              <a:t>As a Cassandra DBA, this is a common problem for which you will have to monitor your logs. </a:t>
            </a:r>
          </a:p>
          <a:p>
            <a:pPr marL="342900" lvl="0" indent="-342900">
              <a:buFont typeface="Arial" panose="020B0604020202020204" pitchFamily="34" charset="0"/>
              <a:buChar char="•"/>
            </a:pPr>
            <a:r>
              <a:rPr lang="en-US" sz="2400" dirty="0"/>
              <a:t>All developers have been taught that batching-up tens of thousands of writes together helps performance; in the RDBMS world, it does. </a:t>
            </a:r>
          </a:p>
          <a:p>
            <a:pPr marL="342900" lvl="0" indent="-342900">
              <a:buFont typeface="Arial" panose="020B0604020202020204" pitchFamily="34" charset="0"/>
              <a:buChar char="•"/>
            </a:pPr>
            <a:r>
              <a:rPr lang="en-US" sz="2400" dirty="0"/>
              <a:t>Inevitably, a developer will try this on one of your clusters, and could possibly cause the node to crash.</a:t>
            </a:r>
          </a:p>
          <a:p>
            <a:pPr marL="342900" lvl="0" indent="-342900">
              <a:buFont typeface="Arial" panose="020B0604020202020204" pitchFamily="34" charset="0"/>
              <a:buChar char="•"/>
            </a:pPr>
            <a:endParaRPr lang="en-US" sz="2400" dirty="0"/>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Other performance considerations</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spTree>
    <p:extLst>
      <p:ext uri="{BB962C8B-B14F-4D97-AF65-F5344CB8AC3E}">
        <p14:creationId xmlns:p14="http://schemas.microsoft.com/office/powerpoint/2010/main" val="258211186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6216B828-DCBA-4F95-9708-0616B4E7B9C8}"/>
              </a:ext>
            </a:extLst>
          </p:cNvPr>
          <p:cNvPicPr>
            <a:picLocks noChangeAspect="1"/>
          </p:cNvPicPr>
          <p:nvPr/>
        </p:nvPicPr>
        <p:blipFill>
          <a:blip r:embed="rId3"/>
          <a:stretch>
            <a:fillRect/>
          </a:stretch>
        </p:blipFill>
        <p:spPr>
          <a:xfrm>
            <a:off x="7303770" y="848187"/>
            <a:ext cx="1715449" cy="1714816"/>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308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lvl="0" algn="ctr"/>
            <a:r>
              <a:rPr lang="en-US" sz="2400" b="1" dirty="0">
                <a:solidFill>
                  <a:srgbClr val="ED7D31"/>
                </a:solidFill>
              </a:rPr>
              <a:t>Network</a:t>
            </a:r>
          </a:p>
          <a:p>
            <a:pPr lvl="0" algn="ctr"/>
            <a:endParaRPr lang="en-US" sz="2400" b="1" dirty="0">
              <a:solidFill>
                <a:srgbClr val="ED7D31"/>
              </a:solidFill>
            </a:endParaRPr>
          </a:p>
          <a:p>
            <a:pPr marL="342900" lvl="0" indent="-342900">
              <a:buFont typeface="Arial" panose="020B0604020202020204" pitchFamily="34" charset="0"/>
              <a:buChar char="•"/>
            </a:pPr>
            <a:r>
              <a:rPr lang="en-US" sz="2400" dirty="0"/>
              <a:t>The network is one of those aspects of platform architecture over which Cassandra administrators have little control. </a:t>
            </a:r>
          </a:p>
          <a:p>
            <a:pPr marL="342900" lvl="0" indent="-342900">
              <a:buFont typeface="Arial" panose="020B0604020202020204" pitchFamily="34" charset="0"/>
              <a:buChar char="•"/>
            </a:pPr>
            <a:endParaRPr lang="en-US" sz="2400" dirty="0"/>
          </a:p>
          <a:p>
            <a:pPr marL="342900" lvl="0" indent="-342900">
              <a:buFont typeface="Arial" panose="020B0604020202020204" pitchFamily="34" charset="0"/>
              <a:buChar char="•"/>
            </a:pPr>
            <a:r>
              <a:rPr lang="en-US" sz="2400" dirty="0"/>
              <a:t>Unfortunately, all theories of how distributed systems are supposed to work are premised on the fact that the network is an optimally-functioning constant. </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Other performance considerations</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spTree>
    <p:extLst>
      <p:ext uri="{BB962C8B-B14F-4D97-AF65-F5344CB8AC3E}">
        <p14:creationId xmlns:p14="http://schemas.microsoft.com/office/powerpoint/2010/main" val="4754092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309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1640657"/>
            <a:ext cx="7596822" cy="2597506"/>
          </a:xfrm>
          <a:prstGeom prst="rect">
            <a:avLst/>
          </a:prstGeom>
        </p:spPr>
        <p:txBody>
          <a:bodyPr vert="horz" wrap="square" lIns="0" tIns="12065" rIns="0" bIns="0" rtlCol="0">
            <a:spAutoFit/>
          </a:bodyPr>
          <a:lstStyle/>
          <a:p>
            <a:pPr lvl="0"/>
            <a:r>
              <a:rPr lang="en-US" sz="2400" dirty="0"/>
              <a:t>Here are some important takeaways from this lesson:</a:t>
            </a:r>
          </a:p>
          <a:p>
            <a:pPr marL="342900" lvl="0" indent="-342900">
              <a:buFont typeface="Arial" panose="020B0604020202020204" pitchFamily="34" charset="0"/>
              <a:buChar char="•"/>
            </a:pPr>
            <a:endParaRPr lang="en-US" sz="2400" dirty="0"/>
          </a:p>
          <a:p>
            <a:pPr marL="342900" lvl="0" indent="-342900">
              <a:buFont typeface="Arial" panose="020B0604020202020204" pitchFamily="34" charset="0"/>
              <a:buChar char="•"/>
            </a:pPr>
            <a:r>
              <a:rPr lang="en-US" sz="2400" dirty="0"/>
              <a:t>There is no amount of tuning that can mitigate a poorly-designed data model.</a:t>
            </a:r>
          </a:p>
          <a:p>
            <a:pPr marL="342900" lvl="0" indent="-342900">
              <a:buFont typeface="Arial" panose="020B0604020202020204" pitchFamily="34" charset="0"/>
              <a:buChar char="•"/>
            </a:pPr>
            <a:endParaRPr lang="en-US" sz="2400" dirty="0"/>
          </a:p>
          <a:p>
            <a:pPr marL="342900" lvl="0" indent="-342900">
              <a:buFont typeface="Arial" panose="020B0604020202020204" pitchFamily="34" charset="0"/>
              <a:buChar char="•"/>
            </a:pPr>
            <a:r>
              <a:rPr lang="en-US" sz="2400" dirty="0"/>
              <a:t>Cassandra-Stress is one of the most underrated, yet helpful, tools available for Apache Cassandra.</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Summary</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5" name="Graphic 4">
            <a:extLst>
              <a:ext uri="{FF2B5EF4-FFF2-40B4-BE49-F238E27FC236}">
                <a16:creationId xmlns:a16="http://schemas.microsoft.com/office/drawing/2014/main" xmlns="" id="{E6F37A9B-085E-4CCB-8A6A-DAAEB10D46DF}"/>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680960" y="305188"/>
            <a:ext cx="1023287" cy="1023287"/>
          </a:xfrm>
          <a:prstGeom prst="rect">
            <a:avLst/>
          </a:prstGeom>
        </p:spPr>
      </p:pic>
    </p:spTree>
    <p:extLst>
      <p:ext uri="{BB962C8B-B14F-4D97-AF65-F5344CB8AC3E}">
        <p14:creationId xmlns:p14="http://schemas.microsoft.com/office/powerpoint/2010/main" val="31300156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dirty="0"/>
              <a:t>Using Cassandra with </a:t>
            </a:r>
            <a:r>
              <a:rPr lang="en-US" sz="3600" dirty="0" err="1"/>
              <a:t>cqlsh</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610200" y="1020699"/>
            <a:ext cx="7596822" cy="3582391"/>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That works pretty well. </a:t>
            </a:r>
          </a:p>
          <a:p>
            <a:pPr marL="342900" indent="-342900">
              <a:buFont typeface="Arial" panose="020B0604020202020204" pitchFamily="34" charset="0"/>
              <a:buChar char="•"/>
            </a:pPr>
            <a:r>
              <a:rPr lang="en-US" sz="2400" dirty="0"/>
              <a:t>But what if we want to see how all of the players did while playing the Joust game, as follows:</a:t>
            </a:r>
          </a:p>
          <a:p>
            <a:r>
              <a:rPr lang="en-US" sz="2000" dirty="0" err="1">
                <a:solidFill>
                  <a:srgbClr val="ED7D31"/>
                </a:solidFill>
              </a:rPr>
              <a:t>cassdba@cqlsh:packt</a:t>
            </a:r>
            <a:r>
              <a:rPr lang="en-US" sz="2000" dirty="0">
                <a:solidFill>
                  <a:srgbClr val="ED7D31"/>
                </a:solidFill>
              </a:rPr>
              <a:t>&gt; SELECT * FROM </a:t>
            </a:r>
            <a:r>
              <a:rPr lang="en-US" sz="2000" dirty="0" err="1">
                <a:solidFill>
                  <a:srgbClr val="ED7D31"/>
                </a:solidFill>
              </a:rPr>
              <a:t>hi_scores</a:t>
            </a:r>
            <a:r>
              <a:rPr lang="en-US" sz="2000" dirty="0">
                <a:solidFill>
                  <a:srgbClr val="ED7D31"/>
                </a:solidFill>
              </a:rPr>
              <a:t> WHERE game='Joust';</a:t>
            </a:r>
          </a:p>
          <a:p>
            <a:endParaRPr lang="en-US" sz="2000" dirty="0">
              <a:solidFill>
                <a:srgbClr val="ED7D31"/>
              </a:solidFill>
            </a:endParaRPr>
          </a:p>
          <a:p>
            <a:r>
              <a:rPr lang="en-US" sz="2000" dirty="0" err="1">
                <a:solidFill>
                  <a:srgbClr val="ED7D31"/>
                </a:solidFill>
              </a:rPr>
              <a:t>InvalidRequest</a:t>
            </a:r>
            <a:r>
              <a:rPr lang="en-US" sz="2000" dirty="0">
                <a:solidFill>
                  <a:srgbClr val="ED7D31"/>
                </a:solidFill>
              </a:rPr>
              <a:t>: Error from server: code=2200 [Invalid query] message="Cannot execute this query as it might involve data filtering and thus may have unpredictable performance. If you want to execute this query despite the performance unpredictability, use ALLOW FILTERING"</a:t>
            </a:r>
          </a:p>
        </p:txBody>
      </p:sp>
    </p:spTree>
    <p:extLst>
      <p:ext uri="{BB962C8B-B14F-4D97-AF65-F5344CB8AC3E}">
        <p14:creationId xmlns:p14="http://schemas.microsoft.com/office/powerpoint/2010/main" val="3774268515"/>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663"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1200" cap="none" spc="0" normalizeH="0" baseline="0" noProof="0" dirty="0">
              <a:ln>
                <a:noFill/>
              </a:ln>
              <a:solidFill>
                <a:srgbClr val="FFFFFF"/>
              </a:solidFill>
              <a:effectLst/>
              <a:uLnTx/>
              <a:uFillTx/>
              <a:latin typeface="Palatino Linotype"/>
              <a:ea typeface="+mn-ea"/>
              <a:cs typeface="+mn-cs"/>
              <a:sym typeface="Arial"/>
            </a:endParaRPr>
          </a:p>
        </p:txBody>
      </p:sp>
      <p:sp>
        <p:nvSpPr>
          <p:cNvPr id="16" name="Elipse 15"/>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VE" sz="14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17" name="Imagen 16"/>
          <p:cNvPicPr>
            <a:picLocks noChangeAspect="1"/>
          </p:cNvPicPr>
          <p:nvPr/>
        </p:nvPicPr>
        <p:blipFill>
          <a:blip r:embed="rId3" cstate="print"/>
          <a:stretch>
            <a:fillRect/>
          </a:stretch>
        </p:blipFill>
        <p:spPr>
          <a:xfrm>
            <a:off x="4684624" y="2975212"/>
            <a:ext cx="1884509" cy="1882156"/>
          </a:xfrm>
          <a:prstGeom prst="rect">
            <a:avLst/>
          </a:prstGeom>
          <a:noFill/>
        </p:spPr>
      </p:pic>
      <p:sp>
        <p:nvSpPr>
          <p:cNvPr id="7" name="object 2">
            <a:extLst>
              <a:ext uri="{FF2B5EF4-FFF2-40B4-BE49-F238E27FC236}">
                <a16:creationId xmlns:a16="http://schemas.microsoft.com/office/drawing/2014/main" xmlns="" id="{D126F21E-307F-4E8C-ABD2-A99D6AB66DAB}"/>
              </a:ext>
            </a:extLst>
          </p:cNvPr>
          <p:cNvSpPr txBox="1">
            <a:spLocks/>
          </p:cNvSpPr>
          <p:nvPr/>
        </p:nvSpPr>
        <p:spPr>
          <a:xfrm>
            <a:off x="1" y="807340"/>
            <a:ext cx="9143999" cy="2721899"/>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marR="0" lvl="0" indent="0" algn="ctr" defTabSz="685800" rtl="0" eaLnBrk="1" fontAlgn="auto" latinLnBrk="0" hangingPunct="1">
              <a:lnSpc>
                <a:spcPct val="100000"/>
              </a:lnSpc>
              <a:spcBef>
                <a:spcPts val="105"/>
              </a:spcBef>
              <a:spcAft>
                <a:spcPts val="0"/>
              </a:spcAft>
              <a:buClrTx/>
              <a:buSzTx/>
              <a:buFont typeface="Arial"/>
              <a:buNone/>
              <a:tabLst/>
              <a:defRPr/>
            </a:pPr>
            <a:r>
              <a:rPr kumimoji="0" lang="en-US" sz="8800" b="1" i="0" u="none" strike="noStrike" kern="1200" cap="none" spc="0" normalizeH="0" baseline="0" noProof="0" dirty="0">
                <a:ln>
                  <a:noFill/>
                </a:ln>
                <a:solidFill>
                  <a:srgbClr val="FFFFFF"/>
                </a:solidFill>
                <a:effectLst/>
                <a:uLnTx/>
                <a:uFillTx/>
                <a:latin typeface="Times New Roman"/>
                <a:ea typeface="+mj-ea"/>
                <a:cs typeface="+mj-cs"/>
                <a:sym typeface="Arial"/>
              </a:rPr>
              <a:t>6. Managing a Cluster</a:t>
            </a:r>
          </a:p>
        </p:txBody>
      </p:sp>
    </p:spTree>
    <p:extLst>
      <p:ext uri="{BB962C8B-B14F-4D97-AF65-F5344CB8AC3E}">
        <p14:creationId xmlns:p14="http://schemas.microsoft.com/office/powerpoint/2010/main" val="88057752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311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815679"/>
            <a:ext cx="7596822" cy="2228174"/>
          </a:xfrm>
          <a:prstGeom prst="rect">
            <a:avLst/>
          </a:prstGeom>
        </p:spPr>
        <p:txBody>
          <a:bodyPr vert="horz" wrap="square" lIns="0" tIns="12065" rIns="0" bIns="0" rtlCol="0">
            <a:spAutoFit/>
          </a:bodyPr>
          <a:lstStyle/>
          <a:p>
            <a:pPr lvl="0"/>
            <a:r>
              <a:rPr lang="en-US" sz="2400" dirty="0"/>
              <a:t>Topics discussed will include the following:</a:t>
            </a:r>
          </a:p>
          <a:p>
            <a:pPr marL="342900" lvl="0" indent="-342900">
              <a:buFont typeface="Arial" panose="020B0604020202020204" pitchFamily="34" charset="0"/>
              <a:buChar char="•"/>
            </a:pPr>
            <a:endParaRPr lang="en-US" sz="2400" dirty="0"/>
          </a:p>
          <a:p>
            <a:pPr marL="342900" lvl="0" indent="-342900">
              <a:buFont typeface="Arial" panose="020B0604020202020204" pitchFamily="34" charset="0"/>
              <a:buChar char="•"/>
            </a:pPr>
            <a:r>
              <a:rPr lang="en-US" sz="2400" dirty="0"/>
              <a:t>Adding and removing nodes</a:t>
            </a:r>
          </a:p>
          <a:p>
            <a:pPr marL="342900" lvl="0" indent="-342900">
              <a:buFont typeface="Arial" panose="020B0604020202020204" pitchFamily="34" charset="0"/>
              <a:buChar char="•"/>
            </a:pPr>
            <a:r>
              <a:rPr lang="en-US" sz="2400" dirty="0"/>
              <a:t>Working with logical data centers</a:t>
            </a:r>
          </a:p>
          <a:p>
            <a:pPr marL="342900" lvl="0" indent="-342900">
              <a:buFont typeface="Arial" panose="020B0604020202020204" pitchFamily="34" charset="0"/>
              <a:buChar char="•"/>
            </a:pPr>
            <a:r>
              <a:rPr lang="en-US" sz="2400" dirty="0"/>
              <a:t>Backups</a:t>
            </a:r>
          </a:p>
          <a:p>
            <a:pPr marL="342900" lvl="0" indent="-342900">
              <a:buFont typeface="Arial" panose="020B0604020202020204" pitchFamily="34" charset="0"/>
              <a:buChar char="•"/>
            </a:pPr>
            <a:r>
              <a:rPr lang="en-US" sz="2400" dirty="0"/>
              <a:t>Techniques for ensuring data consistency</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Managing a Cluster</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5" name="Graphic 4">
            <a:extLst>
              <a:ext uri="{FF2B5EF4-FFF2-40B4-BE49-F238E27FC236}">
                <a16:creationId xmlns:a16="http://schemas.microsoft.com/office/drawing/2014/main" xmlns="" id="{924AC76A-0168-494F-A212-F3DC25F57902}"/>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6792016" y="1815679"/>
            <a:ext cx="1969382" cy="1969382"/>
          </a:xfrm>
          <a:prstGeom prst="rect">
            <a:avLst/>
          </a:prstGeom>
        </p:spPr>
      </p:pic>
    </p:spTree>
    <p:extLst>
      <p:ext uri="{BB962C8B-B14F-4D97-AF65-F5344CB8AC3E}">
        <p14:creationId xmlns:p14="http://schemas.microsoft.com/office/powerpoint/2010/main" val="305623566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312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655399" y="955300"/>
            <a:ext cx="7833201" cy="3705502"/>
          </a:xfrm>
          <a:prstGeom prst="rect">
            <a:avLst/>
          </a:prstGeom>
        </p:spPr>
        <p:txBody>
          <a:bodyPr vert="horz" wrap="square" lIns="0" tIns="12065" rIns="0" bIns="0" rtlCol="0">
            <a:spAutoFit/>
          </a:bodyPr>
          <a:lstStyle/>
          <a:p>
            <a:pPr lvl="0"/>
            <a:r>
              <a:rPr lang="en-US" sz="2400" dirty="0"/>
              <a:t>Before we get too far into discussing it, there are some important things to note about </a:t>
            </a:r>
            <a:r>
              <a:rPr lang="en-US" sz="2400" dirty="0" err="1"/>
              <a:t>nodetool</a:t>
            </a:r>
            <a:r>
              <a:rPr lang="en-US" sz="2400" dirty="0"/>
              <a:t>:</a:t>
            </a:r>
          </a:p>
          <a:p>
            <a:pPr marL="342900" lvl="0" indent="-342900">
              <a:buFont typeface="Arial" panose="020B0604020202020204" pitchFamily="34" charset="0"/>
              <a:buChar char="•"/>
            </a:pPr>
            <a:r>
              <a:rPr lang="en-US" sz="2400" dirty="0"/>
              <a:t>It uses port 7199 for JMX.</a:t>
            </a:r>
          </a:p>
          <a:p>
            <a:pPr marL="342900" lvl="0" indent="-342900">
              <a:buFont typeface="Arial" panose="020B0604020202020204" pitchFamily="34" charset="0"/>
              <a:buChar char="•"/>
            </a:pPr>
            <a:r>
              <a:rPr lang="en-US" sz="2400" dirty="0"/>
              <a:t>Remote JMX access must be explicitly enabled within each node's configuration.</a:t>
            </a:r>
          </a:p>
          <a:p>
            <a:pPr marL="342900" lvl="0" indent="-342900">
              <a:buFont typeface="Arial" panose="020B0604020202020204" pitchFamily="34" charset="0"/>
              <a:buChar char="•"/>
            </a:pPr>
            <a:r>
              <a:rPr lang="en-US" sz="2400" dirty="0"/>
              <a:t>Without remote JMX, you will need to SSH into the node to utilize it in </a:t>
            </a:r>
            <a:r>
              <a:rPr lang="en-US" sz="2400" dirty="0" err="1"/>
              <a:t>nodetool</a:t>
            </a:r>
            <a:r>
              <a:rPr lang="en-US" sz="2400" dirty="0"/>
              <a:t>.</a:t>
            </a:r>
          </a:p>
          <a:p>
            <a:pPr marL="342900" lvl="0" indent="-342900">
              <a:buFont typeface="Arial" panose="020B0604020202020204" pitchFamily="34" charset="0"/>
              <a:buChar char="•"/>
            </a:pPr>
            <a:r>
              <a:rPr lang="en-US" sz="2400" dirty="0"/>
              <a:t>Nodetool is separate from Apache Cassandra. Different versions of </a:t>
            </a:r>
            <a:r>
              <a:rPr lang="en-US" sz="2400" dirty="0" err="1"/>
              <a:t>nodetool</a:t>
            </a:r>
            <a:r>
              <a:rPr lang="en-US" sz="2400" dirty="0"/>
              <a:t> can communicate with different versions of Cassandra, so use it with caution.</a:t>
            </a: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dirty="0">
                <a:solidFill>
                  <a:srgbClr val="FFFFFF"/>
                </a:solidFill>
              </a:rPr>
              <a:t>Revisiting </a:t>
            </a:r>
            <a:r>
              <a:rPr lang="en-US" sz="3600" dirty="0" err="1">
                <a:solidFill>
                  <a:srgbClr val="FFFFFF"/>
                </a:solidFill>
              </a:rPr>
              <a:t>nodetool</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spTree>
    <p:extLst>
      <p:ext uri="{BB962C8B-B14F-4D97-AF65-F5344CB8AC3E}">
        <p14:creationId xmlns:p14="http://schemas.microsoft.com/office/powerpoint/2010/main" val="203742438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313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929525"/>
            <a:ext cx="7596822" cy="3705502"/>
          </a:xfrm>
          <a:prstGeom prst="rect">
            <a:avLst/>
          </a:prstGeom>
        </p:spPr>
        <p:txBody>
          <a:bodyPr vert="horz" wrap="square" lIns="0" tIns="12065" rIns="0" bIns="0" rtlCol="0">
            <a:spAutoFit/>
          </a:bodyPr>
          <a:lstStyle/>
          <a:p>
            <a:pPr lvl="0" algn="ctr"/>
            <a:r>
              <a:rPr lang="en-US" sz="2400" b="1" dirty="0">
                <a:solidFill>
                  <a:srgbClr val="ED7D31"/>
                </a:solidFill>
              </a:rPr>
              <a:t>A warning about using </a:t>
            </a:r>
            <a:r>
              <a:rPr lang="en-US" sz="2400" b="1" dirty="0" err="1">
                <a:solidFill>
                  <a:srgbClr val="ED7D31"/>
                </a:solidFill>
              </a:rPr>
              <a:t>nodetool</a:t>
            </a:r>
            <a:endParaRPr lang="en-US" sz="2400" b="1" dirty="0">
              <a:solidFill>
                <a:srgbClr val="ED7D31"/>
              </a:solidFill>
            </a:endParaRPr>
          </a:p>
          <a:p>
            <a:pPr lvl="0" algn="ctr"/>
            <a:endParaRPr lang="en-US" sz="2400" b="1" dirty="0">
              <a:solidFill>
                <a:srgbClr val="ED7D31"/>
              </a:solidFill>
            </a:endParaRPr>
          </a:p>
          <a:p>
            <a:pPr marL="342900" lvl="0" indent="-342900">
              <a:buFont typeface="Arial" panose="020B0604020202020204" pitchFamily="34" charset="0"/>
              <a:buChar char="•"/>
            </a:pPr>
            <a:r>
              <a:rPr lang="en-US" sz="2400" dirty="0"/>
              <a:t>As far as Apache Cassandra is concerned, </a:t>
            </a:r>
            <a:r>
              <a:rPr lang="en-US" sz="2400" dirty="0" err="1"/>
              <a:t>nodetool</a:t>
            </a:r>
            <a:r>
              <a:rPr lang="en-US" sz="2400" dirty="0"/>
              <a:t> is an admin-level management tool. </a:t>
            </a:r>
          </a:p>
          <a:p>
            <a:pPr marL="342900" lvl="0" indent="-342900">
              <a:buFont typeface="Arial" panose="020B0604020202020204" pitchFamily="34" charset="0"/>
              <a:buChar char="•"/>
            </a:pPr>
            <a:endParaRPr lang="en-US" sz="2400" dirty="0"/>
          </a:p>
          <a:p>
            <a:pPr marL="342900" lvl="0" indent="-342900">
              <a:buFont typeface="Arial" panose="020B0604020202020204" pitchFamily="34" charset="0"/>
              <a:buChar char="•"/>
            </a:pPr>
            <a:r>
              <a:rPr lang="en-US" sz="2400" dirty="0"/>
              <a:t>Make sure that you know what you are doing prior to invoking </a:t>
            </a:r>
            <a:r>
              <a:rPr lang="en-US" sz="2400" dirty="0" err="1"/>
              <a:t>nodetool</a:t>
            </a:r>
            <a:r>
              <a:rPr lang="en-US" sz="2400" dirty="0"/>
              <a:t> commands. </a:t>
            </a:r>
          </a:p>
          <a:p>
            <a:pPr marL="342900" lvl="0" indent="-342900">
              <a:buFont typeface="Arial" panose="020B0604020202020204" pitchFamily="34" charset="0"/>
              <a:buChar char="•"/>
            </a:pPr>
            <a:endParaRPr lang="en-US" sz="2400" dirty="0"/>
          </a:p>
          <a:p>
            <a:pPr marL="342900" lvl="0" indent="-342900">
              <a:buFont typeface="Arial" panose="020B0604020202020204" pitchFamily="34" charset="0"/>
              <a:buChar char="•"/>
            </a:pPr>
            <a:r>
              <a:rPr lang="en-US" sz="2400" dirty="0"/>
              <a:t>If care is not taken, serious damage can be done to a cluster with </a:t>
            </a:r>
            <a:r>
              <a:rPr lang="en-US" sz="2400" dirty="0" err="1"/>
              <a:t>nodetool</a:t>
            </a:r>
            <a:r>
              <a:rPr lang="en-US" sz="2400" dirty="0"/>
              <a:t>. </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dirty="0">
                <a:solidFill>
                  <a:srgbClr val="FFFFFF"/>
                </a:solidFill>
              </a:rPr>
              <a:t>Revisiting </a:t>
            </a:r>
            <a:r>
              <a:rPr lang="en-US" sz="3600" dirty="0" err="1">
                <a:solidFill>
                  <a:srgbClr val="FFFFFF"/>
                </a:solidFill>
              </a:rPr>
              <a:t>nodetool</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spTree>
    <p:extLst>
      <p:ext uri="{BB962C8B-B14F-4D97-AF65-F5344CB8AC3E}">
        <p14:creationId xmlns:p14="http://schemas.microsoft.com/office/powerpoint/2010/main" val="395548168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8318F3D-D6D0-476D-B83D-B96ABF745122}"/>
              </a:ext>
            </a:extLst>
          </p:cNvPr>
          <p:cNvPicPr>
            <a:picLocks noChangeAspect="1"/>
          </p:cNvPicPr>
          <p:nvPr/>
        </p:nvPicPr>
        <p:blipFill>
          <a:blip r:embed="rId3"/>
          <a:stretch>
            <a:fillRect/>
          </a:stretch>
        </p:blipFill>
        <p:spPr>
          <a:xfrm>
            <a:off x="7269480" y="3114527"/>
            <a:ext cx="1715449" cy="1714816"/>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314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1632799"/>
            <a:ext cx="7596822" cy="2966838"/>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2400" dirty="0"/>
              <a:t>One common task for Apache Cassandra DBAs is to scale horizontally or scale up (that is, add more nodes to) a cluster. </a:t>
            </a:r>
          </a:p>
          <a:p>
            <a:pPr marL="342900" lvl="0" indent="-342900">
              <a:buFont typeface="Arial" panose="020B0604020202020204" pitchFamily="34" charset="0"/>
              <a:buChar char="•"/>
            </a:pPr>
            <a:endParaRPr lang="en-US" sz="2400" dirty="0"/>
          </a:p>
          <a:p>
            <a:pPr marL="342900" lvl="0" indent="-342900">
              <a:buFont typeface="Arial" panose="020B0604020202020204" pitchFamily="34" charset="0"/>
              <a:buChar char="•"/>
            </a:pPr>
            <a:r>
              <a:rPr lang="en-US" sz="2400" dirty="0"/>
              <a:t>Usually, this is because the cluster needs to store additional data, or provide additional operational throughput. </a:t>
            </a:r>
          </a:p>
          <a:p>
            <a:pPr marL="342900" lvl="0" indent="-342900">
              <a:buFont typeface="Arial" panose="020B0604020202020204" pitchFamily="34" charset="0"/>
              <a:buChar char="•"/>
            </a:pPr>
            <a:endParaRPr lang="en-US" sz="2400" dirty="0"/>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Scaling up</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spTree>
    <p:extLst>
      <p:ext uri="{BB962C8B-B14F-4D97-AF65-F5344CB8AC3E}">
        <p14:creationId xmlns:p14="http://schemas.microsoft.com/office/powerpoint/2010/main" val="233398108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315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928697"/>
            <a:ext cx="7596822" cy="3705502"/>
          </a:xfrm>
          <a:prstGeom prst="rect">
            <a:avLst/>
          </a:prstGeom>
        </p:spPr>
        <p:txBody>
          <a:bodyPr vert="horz" wrap="square" lIns="0" tIns="12065" rIns="0" bIns="0" rtlCol="0">
            <a:spAutoFit/>
          </a:bodyPr>
          <a:lstStyle/>
          <a:p>
            <a:pPr lvl="0" algn="ctr"/>
            <a:r>
              <a:rPr lang="en-US" sz="2400" b="1" dirty="0">
                <a:solidFill>
                  <a:srgbClr val="ED7D31"/>
                </a:solidFill>
              </a:rPr>
              <a:t>Adding nodes to a cluster</a:t>
            </a:r>
          </a:p>
          <a:p>
            <a:pPr lvl="0" algn="ctr"/>
            <a:endParaRPr lang="en-US" sz="2400" b="1" dirty="0">
              <a:solidFill>
                <a:srgbClr val="ED7D31"/>
              </a:solidFill>
            </a:endParaRPr>
          </a:p>
          <a:p>
            <a:pPr marL="342900" lvl="0" indent="-342900">
              <a:buFont typeface="Arial" panose="020B0604020202020204" pitchFamily="34" charset="0"/>
              <a:buChar char="•"/>
            </a:pPr>
            <a:r>
              <a:rPr lang="en-US" sz="2400" dirty="0"/>
              <a:t>The basic task behind scaling up a cluster is adding a new node. </a:t>
            </a:r>
          </a:p>
          <a:p>
            <a:pPr marL="342900" lvl="0" indent="-342900">
              <a:buFont typeface="Arial" panose="020B0604020202020204" pitchFamily="34" charset="0"/>
              <a:buChar char="•"/>
            </a:pPr>
            <a:r>
              <a:rPr lang="en-US" sz="2400" dirty="0"/>
              <a:t>To accomplish this, start with your newly provisioned instance. </a:t>
            </a:r>
          </a:p>
          <a:p>
            <a:pPr marL="342900" lvl="0" indent="-342900">
              <a:buFont typeface="Arial" panose="020B0604020202020204" pitchFamily="34" charset="0"/>
              <a:buChar char="•"/>
            </a:pPr>
            <a:r>
              <a:rPr lang="en-US" sz="2400" dirty="0"/>
              <a:t>If you follow good DevOps practices, and can install Apache Cassandra simply by executing your deployment pipeline, then this should be very easy for you. </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Scaling up</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spTree>
    <p:extLst>
      <p:ext uri="{BB962C8B-B14F-4D97-AF65-F5344CB8AC3E}">
        <p14:creationId xmlns:p14="http://schemas.microsoft.com/office/powerpoint/2010/main" val="178726633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21117F2D-375E-434A-81D9-66A7F0BA543D}"/>
              </a:ext>
            </a:extLst>
          </p:cNvPr>
          <p:cNvPicPr>
            <a:picLocks noChangeAspect="1"/>
          </p:cNvPicPr>
          <p:nvPr/>
        </p:nvPicPr>
        <p:blipFill>
          <a:blip r:embed="rId3"/>
          <a:stretch>
            <a:fillRect/>
          </a:stretch>
        </p:blipFill>
        <p:spPr>
          <a:xfrm>
            <a:off x="7303770" y="2980276"/>
            <a:ext cx="1715449" cy="1714816"/>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316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020699"/>
            <a:ext cx="7596822" cy="3582391"/>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2400" dirty="0"/>
              <a:t>This can be verified and altered by describing your </a:t>
            </a:r>
            <a:r>
              <a:rPr lang="en-US" sz="2400" dirty="0" err="1"/>
              <a:t>keyspace</a:t>
            </a:r>
            <a:r>
              <a:rPr lang="en-US" sz="2400" dirty="0"/>
              <a:t> using </a:t>
            </a:r>
            <a:r>
              <a:rPr lang="en-US" sz="2400" dirty="0" err="1"/>
              <a:t>cqlsh</a:t>
            </a:r>
            <a:r>
              <a:rPr lang="en-US" sz="2400" dirty="0"/>
              <a:t> to connect to the live node:</a:t>
            </a:r>
          </a:p>
          <a:p>
            <a:pPr marL="342900" lvl="0" indent="-342900">
              <a:buFont typeface="Arial" panose="020B0604020202020204" pitchFamily="34" charset="0"/>
              <a:buChar char="•"/>
            </a:pPr>
            <a:endParaRPr lang="en-US" sz="2400" dirty="0"/>
          </a:p>
          <a:p>
            <a:pPr lvl="0"/>
            <a:r>
              <a:rPr lang="en-US" sz="2000" dirty="0">
                <a:solidFill>
                  <a:srgbClr val="ED7D31"/>
                </a:solidFill>
              </a:rPr>
              <a:t>DESC KEYSPACE </a:t>
            </a:r>
            <a:r>
              <a:rPr lang="en-US" sz="2000" dirty="0" err="1">
                <a:solidFill>
                  <a:srgbClr val="ED7D31"/>
                </a:solidFill>
              </a:rPr>
              <a:t>packt</a:t>
            </a:r>
            <a:r>
              <a:rPr lang="en-US" sz="2000" dirty="0">
                <a:solidFill>
                  <a:srgbClr val="ED7D31"/>
                </a:solidFill>
              </a:rPr>
              <a:t>;</a:t>
            </a:r>
          </a:p>
          <a:p>
            <a:pPr lvl="0"/>
            <a:endParaRPr lang="en-US" sz="2000" dirty="0">
              <a:solidFill>
                <a:srgbClr val="ED7D31"/>
              </a:solidFill>
            </a:endParaRPr>
          </a:p>
          <a:p>
            <a:pPr lvl="0"/>
            <a:r>
              <a:rPr lang="en-US" sz="2000" dirty="0">
                <a:solidFill>
                  <a:srgbClr val="ED7D31"/>
                </a:solidFill>
              </a:rPr>
              <a:t>CREATE KEYSPACE </a:t>
            </a:r>
            <a:r>
              <a:rPr lang="en-US" sz="2000" dirty="0" err="1">
                <a:solidFill>
                  <a:srgbClr val="ED7D31"/>
                </a:solidFill>
              </a:rPr>
              <a:t>packt</a:t>
            </a:r>
            <a:r>
              <a:rPr lang="en-US" sz="2000" dirty="0">
                <a:solidFill>
                  <a:srgbClr val="ED7D31"/>
                </a:solidFill>
              </a:rPr>
              <a:t> WITH replication</a:t>
            </a:r>
          </a:p>
          <a:p>
            <a:pPr lvl="0"/>
            <a:r>
              <a:rPr lang="en-US" sz="2000" dirty="0">
                <a:solidFill>
                  <a:srgbClr val="ED7D31"/>
                </a:solidFill>
              </a:rPr>
              <a:t>  = {'class': '</a:t>
            </a:r>
            <a:r>
              <a:rPr lang="en-US" sz="2000" dirty="0" err="1">
                <a:solidFill>
                  <a:srgbClr val="ED7D31"/>
                </a:solidFill>
              </a:rPr>
              <a:t>NetworkTopologyStrategy</a:t>
            </a:r>
            <a:r>
              <a:rPr lang="en-US" sz="2000" dirty="0">
                <a:solidFill>
                  <a:srgbClr val="ED7D31"/>
                </a:solidFill>
              </a:rPr>
              <a:t>', '</a:t>
            </a:r>
            <a:r>
              <a:rPr lang="en-US" sz="2000" dirty="0" err="1">
                <a:solidFill>
                  <a:srgbClr val="ED7D31"/>
                </a:solidFill>
              </a:rPr>
              <a:t>ClockworkAngels</a:t>
            </a:r>
            <a:r>
              <a:rPr lang="en-US" sz="2000" dirty="0">
                <a:solidFill>
                  <a:srgbClr val="ED7D31"/>
                </a:solidFill>
              </a:rPr>
              <a:t>': '1'};</a:t>
            </a:r>
          </a:p>
          <a:p>
            <a:pPr lvl="0"/>
            <a:r>
              <a:rPr lang="en-US" sz="2000" dirty="0">
                <a:solidFill>
                  <a:srgbClr val="ED7D31"/>
                </a:solidFill>
              </a:rPr>
              <a:t>...</a:t>
            </a:r>
          </a:p>
          <a:p>
            <a:pPr lvl="0"/>
            <a:endParaRPr lang="en-US" sz="2000" dirty="0">
              <a:solidFill>
                <a:srgbClr val="ED7D31"/>
              </a:solidFill>
            </a:endParaRPr>
          </a:p>
          <a:p>
            <a:pPr lvl="0"/>
            <a:r>
              <a:rPr lang="en-US" sz="2000" dirty="0">
                <a:solidFill>
                  <a:srgbClr val="ED7D31"/>
                </a:solidFill>
              </a:rPr>
              <a:t>ALTER KEYSPACE </a:t>
            </a:r>
            <a:r>
              <a:rPr lang="en-US" sz="2000" dirty="0" err="1">
                <a:solidFill>
                  <a:srgbClr val="ED7D31"/>
                </a:solidFill>
              </a:rPr>
              <a:t>packt</a:t>
            </a:r>
            <a:r>
              <a:rPr lang="en-US" sz="2000" dirty="0">
                <a:solidFill>
                  <a:srgbClr val="ED7D31"/>
                </a:solidFill>
              </a:rPr>
              <a:t> WITH replication</a:t>
            </a:r>
          </a:p>
          <a:p>
            <a:pPr lvl="0"/>
            <a:r>
              <a:rPr lang="en-US" sz="2000" dirty="0">
                <a:solidFill>
                  <a:srgbClr val="ED7D31"/>
                </a:solidFill>
              </a:rPr>
              <a:t> = {'class': '</a:t>
            </a:r>
            <a:r>
              <a:rPr lang="en-US" sz="2000" dirty="0" err="1">
                <a:solidFill>
                  <a:srgbClr val="ED7D31"/>
                </a:solidFill>
              </a:rPr>
              <a:t>NetworkTopologyStrategy</a:t>
            </a:r>
            <a:r>
              <a:rPr lang="en-US" sz="2000" dirty="0">
                <a:solidFill>
                  <a:srgbClr val="ED7D31"/>
                </a:solidFill>
              </a:rPr>
              <a:t>', '</a:t>
            </a:r>
            <a:r>
              <a:rPr lang="en-US" sz="2000" dirty="0" err="1">
                <a:solidFill>
                  <a:srgbClr val="ED7D31"/>
                </a:solidFill>
              </a:rPr>
              <a:t>ClockworkAngels</a:t>
            </a:r>
            <a:r>
              <a:rPr lang="en-US" sz="2000" dirty="0">
                <a:solidFill>
                  <a:srgbClr val="ED7D31"/>
                </a:solidFill>
              </a:rPr>
              <a:t>': '2'};</a:t>
            </a:r>
            <a:endParaRPr kumimoji="0" lang="en-US" sz="20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Scaling up</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spTree>
    <p:extLst>
      <p:ext uri="{BB962C8B-B14F-4D97-AF65-F5344CB8AC3E}">
        <p14:creationId xmlns:p14="http://schemas.microsoft.com/office/powerpoint/2010/main" val="196704830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317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989590"/>
            <a:ext cx="7596822" cy="3705502"/>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2400" dirty="0"/>
              <a:t>Once configuration is complete, start the new node.</a:t>
            </a:r>
          </a:p>
          <a:p>
            <a:pPr marL="342900" lvl="0" indent="-342900">
              <a:buFont typeface="Arial" panose="020B0604020202020204" pitchFamily="34" charset="0"/>
              <a:buChar char="•"/>
            </a:pPr>
            <a:r>
              <a:rPr lang="en-US" sz="2400" dirty="0"/>
              <a:t>To accomplish this with service-based installations, run the following command:</a:t>
            </a:r>
          </a:p>
          <a:p>
            <a:pPr lvl="0"/>
            <a:r>
              <a:rPr lang="en-US" sz="2400" dirty="0" err="1">
                <a:solidFill>
                  <a:srgbClr val="ED7D31"/>
                </a:solidFill>
              </a:rPr>
              <a:t>sudo</a:t>
            </a:r>
            <a:r>
              <a:rPr lang="en-US" sz="2400" dirty="0">
                <a:solidFill>
                  <a:srgbClr val="ED7D31"/>
                </a:solidFill>
              </a:rPr>
              <a:t> service </a:t>
            </a:r>
            <a:r>
              <a:rPr lang="en-US" sz="2400" dirty="0" err="1">
                <a:solidFill>
                  <a:srgbClr val="ED7D31"/>
                </a:solidFill>
              </a:rPr>
              <a:t>cassandra</a:t>
            </a:r>
            <a:r>
              <a:rPr lang="en-US" sz="2400" dirty="0">
                <a:solidFill>
                  <a:srgbClr val="ED7D31"/>
                </a:solidFill>
              </a:rPr>
              <a:t> start</a:t>
            </a:r>
          </a:p>
          <a:p>
            <a:pPr lvl="0"/>
            <a:endParaRPr lang="en-US" sz="2400" dirty="0"/>
          </a:p>
          <a:p>
            <a:pPr marL="342900" lvl="0" indent="-342900">
              <a:buFont typeface="Arial" panose="020B0604020202020204" pitchFamily="34" charset="0"/>
              <a:buChar char="•"/>
            </a:pPr>
            <a:r>
              <a:rPr lang="en-US" sz="2400" dirty="0"/>
              <a:t>Otherwise, you should have a script that runs the following command from the location where you installed Apache Cassandra:</a:t>
            </a:r>
          </a:p>
          <a:p>
            <a:pPr marL="342900" lvl="0" indent="-342900">
              <a:buFont typeface="Arial" panose="020B0604020202020204" pitchFamily="34" charset="0"/>
              <a:buChar char="•"/>
            </a:pPr>
            <a:endParaRPr lang="en-US" sz="2400" dirty="0"/>
          </a:p>
          <a:p>
            <a:pPr lvl="0"/>
            <a:r>
              <a:rPr lang="en-US" sz="2400" dirty="0">
                <a:solidFill>
                  <a:srgbClr val="ED7D31"/>
                </a:solidFill>
              </a:rPr>
              <a:t>bin/</a:t>
            </a:r>
            <a:r>
              <a:rPr lang="en-US" sz="2400" dirty="0" err="1">
                <a:solidFill>
                  <a:srgbClr val="ED7D31"/>
                </a:solidFill>
              </a:rPr>
              <a:t>cassandra</a:t>
            </a:r>
            <a:r>
              <a:rPr lang="en-US" sz="2400" dirty="0">
                <a:solidFill>
                  <a:srgbClr val="ED7D31"/>
                </a:solidFill>
              </a:rPr>
              <a:t> -p </a:t>
            </a:r>
            <a:r>
              <a:rPr lang="en-US" sz="2400" dirty="0" err="1">
                <a:solidFill>
                  <a:srgbClr val="ED7D31"/>
                </a:solidFill>
              </a:rPr>
              <a:t>cassandra.pid</a:t>
            </a:r>
            <a:endParaRPr kumimoji="0" lang="en-US" sz="24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Scaling up</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5" name="Picture 4">
            <a:extLst>
              <a:ext uri="{FF2B5EF4-FFF2-40B4-BE49-F238E27FC236}">
                <a16:creationId xmlns:a16="http://schemas.microsoft.com/office/drawing/2014/main" xmlns="" id="{3188917F-4FE0-4A29-90B9-94D8C9074436}"/>
              </a:ext>
            </a:extLst>
          </p:cNvPr>
          <p:cNvPicPr>
            <a:picLocks noChangeAspect="1"/>
          </p:cNvPicPr>
          <p:nvPr/>
        </p:nvPicPr>
        <p:blipFill>
          <a:blip r:embed="rId3"/>
          <a:stretch>
            <a:fillRect/>
          </a:stretch>
        </p:blipFill>
        <p:spPr>
          <a:xfrm>
            <a:off x="7246620" y="3134909"/>
            <a:ext cx="1715449" cy="1714816"/>
          </a:xfrm>
          <a:prstGeom prst="rect">
            <a:avLst/>
          </a:prstGeom>
        </p:spPr>
      </p:pic>
    </p:spTree>
    <p:extLst>
      <p:ext uri="{BB962C8B-B14F-4D97-AF65-F5344CB8AC3E}">
        <p14:creationId xmlns:p14="http://schemas.microsoft.com/office/powerpoint/2010/main" val="218319967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318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267039"/>
            <a:ext cx="7596822" cy="3336170"/>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2400" dirty="0"/>
              <a:t>Depending on the size of your data, your new node may take a while to fully bootstrap. </a:t>
            </a:r>
          </a:p>
          <a:p>
            <a:pPr marL="342900" lvl="0" indent="-342900">
              <a:buFont typeface="Arial" panose="020B0604020202020204" pitchFamily="34" charset="0"/>
              <a:buChar char="•"/>
            </a:pPr>
            <a:r>
              <a:rPr lang="en-US" sz="2400" dirty="0"/>
              <a:t>You can monitor the bootstrap process with the following command:</a:t>
            </a:r>
          </a:p>
          <a:p>
            <a:pPr marL="342900" lvl="0" indent="-342900">
              <a:buFont typeface="Arial" panose="020B0604020202020204" pitchFamily="34" charset="0"/>
              <a:buChar char="•"/>
            </a:pPr>
            <a:endParaRPr lang="en-US" sz="2400" dirty="0"/>
          </a:p>
          <a:p>
            <a:pPr lvl="0"/>
            <a:r>
              <a:rPr lang="en-US" sz="2400" dirty="0" err="1">
                <a:solidFill>
                  <a:srgbClr val="ED7D31"/>
                </a:solidFill>
              </a:rPr>
              <a:t>nodetool</a:t>
            </a:r>
            <a:r>
              <a:rPr lang="en-US" sz="2400" dirty="0">
                <a:solidFill>
                  <a:srgbClr val="ED7D31"/>
                </a:solidFill>
              </a:rPr>
              <a:t> netstats | grep Already</a:t>
            </a:r>
          </a:p>
          <a:p>
            <a:pPr lvl="0"/>
            <a:r>
              <a:rPr lang="en-US" sz="2400" dirty="0">
                <a:solidFill>
                  <a:srgbClr val="ED7D31"/>
                </a:solidFill>
              </a:rPr>
              <a:t>Already received 35 files, 5085120999 bytes total</a:t>
            </a:r>
          </a:p>
          <a:p>
            <a:pPr lvl="0"/>
            <a:r>
              <a:rPr lang="en-US" sz="2400" dirty="0">
                <a:solidFill>
                  <a:srgbClr val="ED7D31"/>
                </a:solidFill>
              </a:rPr>
              <a:t>Already received 7 files. 8325238 bytes total</a:t>
            </a:r>
          </a:p>
          <a:p>
            <a:pPr lvl="0"/>
            <a:r>
              <a:rPr lang="en-US" sz="2400" dirty="0">
                <a:solidFill>
                  <a:srgbClr val="ED7D31"/>
                </a:solidFill>
              </a:rPr>
              <a:t>Already received 18 files. 3105392851 bytes total</a:t>
            </a:r>
            <a:endParaRPr kumimoji="0" lang="en-US" sz="24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Scaling up</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spTree>
    <p:extLst>
      <p:ext uri="{BB962C8B-B14F-4D97-AF65-F5344CB8AC3E}">
        <p14:creationId xmlns:p14="http://schemas.microsoft.com/office/powerpoint/2010/main" val="208574297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319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928697"/>
            <a:ext cx="7596822" cy="3951723"/>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2200" dirty="0"/>
              <a:t>During this time, </a:t>
            </a:r>
            <a:r>
              <a:rPr lang="en-US" sz="2200" dirty="0" err="1"/>
              <a:t>nodetool</a:t>
            </a:r>
            <a:r>
              <a:rPr lang="en-US" sz="2200" dirty="0"/>
              <a:t> status queries will show that the new node is UJ, for up and joining. </a:t>
            </a:r>
          </a:p>
          <a:p>
            <a:pPr marL="342900" lvl="0" indent="-342900">
              <a:buFont typeface="Arial" panose="020B0604020202020204" pitchFamily="34" charset="0"/>
              <a:buChar char="•"/>
            </a:pPr>
            <a:r>
              <a:rPr lang="en-US" sz="2200" dirty="0"/>
              <a:t>In the example shown in the following snippet, 192.168.0.102 is shown joining the cluster:</a:t>
            </a:r>
          </a:p>
          <a:p>
            <a:pPr lvl="0"/>
            <a:r>
              <a:rPr lang="en-US" sz="2000" dirty="0" err="1">
                <a:solidFill>
                  <a:srgbClr val="ED7D31"/>
                </a:solidFill>
              </a:rPr>
              <a:t>nodetool</a:t>
            </a:r>
            <a:r>
              <a:rPr lang="en-US" sz="2000" dirty="0">
                <a:solidFill>
                  <a:srgbClr val="ED7D31"/>
                </a:solidFill>
              </a:rPr>
              <a:t> status</a:t>
            </a:r>
          </a:p>
          <a:p>
            <a:pPr lvl="0"/>
            <a:r>
              <a:rPr lang="en-US" sz="2000" dirty="0">
                <a:solidFill>
                  <a:srgbClr val="ED7D31"/>
                </a:solidFill>
              </a:rPr>
              <a:t>Datacenter: </a:t>
            </a:r>
            <a:r>
              <a:rPr lang="en-US" sz="2000" dirty="0" err="1">
                <a:solidFill>
                  <a:srgbClr val="ED7D31"/>
                </a:solidFill>
              </a:rPr>
              <a:t>ClockworkAngels</a:t>
            </a:r>
            <a:endParaRPr lang="en-US" sz="2000" dirty="0">
              <a:solidFill>
                <a:srgbClr val="ED7D31"/>
              </a:solidFill>
            </a:endParaRPr>
          </a:p>
          <a:p>
            <a:pPr lvl="0"/>
            <a:r>
              <a:rPr lang="en-US" sz="2000" dirty="0">
                <a:solidFill>
                  <a:srgbClr val="ED7D31"/>
                </a:solidFill>
              </a:rPr>
              <a:t>===========================</a:t>
            </a:r>
          </a:p>
          <a:p>
            <a:pPr lvl="0"/>
            <a:r>
              <a:rPr lang="en-US" sz="2000" dirty="0">
                <a:solidFill>
                  <a:srgbClr val="ED7D31"/>
                </a:solidFill>
              </a:rPr>
              <a:t>Status=Up/Down</a:t>
            </a:r>
          </a:p>
          <a:p>
            <a:pPr lvl="0"/>
            <a:r>
              <a:rPr lang="en-US" sz="2000" dirty="0">
                <a:solidFill>
                  <a:srgbClr val="ED7D31"/>
                </a:solidFill>
              </a:rPr>
              <a:t>|/ State=Normal/Leaving/Joining/Moving</a:t>
            </a:r>
          </a:p>
          <a:p>
            <a:pPr lvl="0"/>
            <a:r>
              <a:rPr lang="en-US" sz="2000" dirty="0">
                <a:solidFill>
                  <a:srgbClr val="ED7D31"/>
                </a:solidFill>
              </a:rPr>
              <a:t>--  Address        Load      Tokens  Owns    Host ID      Rack</a:t>
            </a:r>
          </a:p>
          <a:p>
            <a:pPr lvl="0"/>
            <a:r>
              <a:rPr lang="en-US" sz="2000" dirty="0">
                <a:solidFill>
                  <a:srgbClr val="ED7D31"/>
                </a:solidFill>
              </a:rPr>
              <a:t>UN  192.168.0.101  114.26 GB  24      100.0%  0edb5efa...  R40</a:t>
            </a:r>
          </a:p>
          <a:p>
            <a:pPr lvl="0"/>
            <a:r>
              <a:rPr lang="en-US" sz="2000" dirty="0">
                <a:solidFill>
                  <a:srgbClr val="ED7D31"/>
                </a:solidFill>
              </a:rPr>
              <a:t>UJ  192.168.0.102  901.62 MB  24      ?       38782ca0...  R40</a:t>
            </a:r>
            <a:endParaRPr kumimoji="0" lang="en-US" sz="20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Scaling up</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3" name="Picture 2">
            <a:extLst>
              <a:ext uri="{FF2B5EF4-FFF2-40B4-BE49-F238E27FC236}">
                <a16:creationId xmlns:a16="http://schemas.microsoft.com/office/drawing/2014/main" xmlns="" id="{4ABDCF16-8B7E-40FE-9B20-AA2FDAA4B93C}"/>
              </a:ext>
            </a:extLst>
          </p:cNvPr>
          <p:cNvPicPr>
            <a:picLocks noChangeAspect="1"/>
          </p:cNvPicPr>
          <p:nvPr/>
        </p:nvPicPr>
        <p:blipFill>
          <a:blip r:embed="rId3"/>
          <a:stretch>
            <a:fillRect/>
          </a:stretch>
        </p:blipFill>
        <p:spPr>
          <a:xfrm>
            <a:off x="6560820" y="1787573"/>
            <a:ext cx="2011679" cy="2011679"/>
          </a:xfrm>
          <a:prstGeom prst="rect">
            <a:avLst/>
          </a:prstGeom>
        </p:spPr>
      </p:pic>
    </p:spTree>
    <p:extLst>
      <p:ext uri="{BB962C8B-B14F-4D97-AF65-F5344CB8AC3E}">
        <p14:creationId xmlns:p14="http://schemas.microsoft.com/office/powerpoint/2010/main" val="628804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32</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dirty="0"/>
              <a:t>Using Cassandra with </a:t>
            </a:r>
            <a:r>
              <a:rPr lang="en-US" sz="3600" dirty="0" err="1"/>
              <a:t>cqlsh</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642285" y="1235812"/>
            <a:ext cx="7859430" cy="345928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Evidently, Cassandra has some problems with that query. </a:t>
            </a:r>
          </a:p>
          <a:p>
            <a:pPr marL="342900" indent="-342900">
              <a:buFont typeface="Arial" panose="020B0604020202020204" pitchFamily="34" charset="0"/>
              <a:buChar char="•"/>
            </a:pPr>
            <a:r>
              <a:rPr lang="en-US" sz="2400" dirty="0"/>
              <a:t>We'll discuss more about why that is the case later on. </a:t>
            </a:r>
          </a:p>
          <a:p>
            <a:pPr marL="342900" indent="-342900">
              <a:buFont typeface="Arial" panose="020B0604020202020204" pitchFamily="34" charset="0"/>
              <a:buChar char="•"/>
            </a:pPr>
            <a:r>
              <a:rPr lang="en-US" sz="2400" dirty="0"/>
              <a:t>But, for now, let's build a table that specifically supports querying high scores by game:</a:t>
            </a:r>
          </a:p>
          <a:p>
            <a:pPr marL="342900" indent="-342900">
              <a:buFont typeface="Arial" panose="020B0604020202020204" pitchFamily="34" charset="0"/>
              <a:buChar char="•"/>
            </a:pPr>
            <a:endParaRPr lang="en-US" sz="2400" dirty="0"/>
          </a:p>
          <a:p>
            <a:r>
              <a:rPr lang="en-US" sz="2000" dirty="0">
                <a:solidFill>
                  <a:srgbClr val="ED7D31"/>
                </a:solidFill>
              </a:rPr>
              <a:t>CREATE TABLE </a:t>
            </a:r>
            <a:r>
              <a:rPr lang="en-US" sz="2000" dirty="0" err="1">
                <a:solidFill>
                  <a:srgbClr val="ED7D31"/>
                </a:solidFill>
              </a:rPr>
              <a:t>hi_scores_by_game</a:t>
            </a:r>
            <a:r>
              <a:rPr lang="en-US" sz="2000" dirty="0">
                <a:solidFill>
                  <a:srgbClr val="ED7D31"/>
                </a:solidFill>
              </a:rPr>
              <a:t> (name TEXT, game TEXT, score BIGINT,</a:t>
            </a:r>
          </a:p>
          <a:p>
            <a:r>
              <a:rPr lang="en-US" sz="2000" dirty="0">
                <a:solidFill>
                  <a:srgbClr val="ED7D31"/>
                </a:solidFill>
              </a:rPr>
              <a:t>  PRIMARY KEY (</a:t>
            </a:r>
            <a:r>
              <a:rPr lang="en-US" sz="2000" dirty="0" err="1">
                <a:solidFill>
                  <a:srgbClr val="ED7D31"/>
                </a:solidFill>
              </a:rPr>
              <a:t>game,score</a:t>
            </a:r>
            <a:r>
              <a:rPr lang="en-US" sz="2000" dirty="0">
                <a:solidFill>
                  <a:srgbClr val="ED7D31"/>
                </a:solidFill>
              </a:rPr>
              <a:t>)) WITH CLUSTERING ORDER BY (score DESC);</a:t>
            </a:r>
          </a:p>
        </p:txBody>
      </p:sp>
    </p:spTree>
    <p:extLst>
      <p:ext uri="{BB962C8B-B14F-4D97-AF65-F5344CB8AC3E}">
        <p14:creationId xmlns:p14="http://schemas.microsoft.com/office/powerpoint/2010/main" val="144318221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320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989590"/>
            <a:ext cx="7596822" cy="3705502"/>
          </a:xfrm>
          <a:prstGeom prst="rect">
            <a:avLst/>
          </a:prstGeom>
        </p:spPr>
        <p:txBody>
          <a:bodyPr vert="horz" wrap="square" lIns="0" tIns="12065" rIns="0" bIns="0" rtlCol="0">
            <a:spAutoFit/>
          </a:bodyPr>
          <a:lstStyle/>
          <a:p>
            <a:pPr lvl="0" algn="ctr"/>
            <a:r>
              <a:rPr lang="en-US" sz="2400" b="1" dirty="0">
                <a:solidFill>
                  <a:srgbClr val="ED7D31"/>
                </a:solidFill>
              </a:rPr>
              <a:t>Cleaning up the original nodes</a:t>
            </a:r>
          </a:p>
          <a:p>
            <a:pPr lvl="0" algn="ctr"/>
            <a:endParaRPr lang="en-US" sz="2400" b="1" dirty="0">
              <a:solidFill>
                <a:srgbClr val="ED7D31"/>
              </a:solidFill>
            </a:endParaRPr>
          </a:p>
          <a:p>
            <a:pPr marL="342900" lvl="0" indent="-342900">
              <a:buFont typeface="Arial" panose="020B0604020202020204" pitchFamily="34" charset="0"/>
              <a:buChar char="•"/>
            </a:pPr>
            <a:r>
              <a:rPr lang="en-US" sz="2400" dirty="0"/>
              <a:t>The original nodes will still have the data that they have streamed but are no longer responsible for. </a:t>
            </a:r>
          </a:p>
          <a:p>
            <a:pPr marL="342900" lvl="0" indent="-342900">
              <a:buFont typeface="Arial" panose="020B0604020202020204" pitchFamily="34" charset="0"/>
              <a:buChar char="•"/>
            </a:pPr>
            <a:r>
              <a:rPr lang="en-US" sz="2400" dirty="0"/>
              <a:t>In larger clusters, this data can be sizable.</a:t>
            </a:r>
          </a:p>
          <a:p>
            <a:pPr marL="342900" lvl="0" indent="-342900">
              <a:buFont typeface="Arial" panose="020B0604020202020204" pitchFamily="34" charset="0"/>
              <a:buChar char="•"/>
            </a:pPr>
            <a:r>
              <a:rPr lang="en-US" sz="2400" dirty="0"/>
              <a:t>To ensure that a node only contains data for which it is responsible, you can invoke the </a:t>
            </a:r>
            <a:r>
              <a:rPr lang="en-US" sz="2400" dirty="0" err="1"/>
              <a:t>nodetool</a:t>
            </a:r>
            <a:r>
              <a:rPr lang="en-US" sz="2400" dirty="0"/>
              <a:t> cleanup command:</a:t>
            </a:r>
          </a:p>
          <a:p>
            <a:pPr marL="342900" lvl="0" indent="-342900">
              <a:buFont typeface="Arial" panose="020B0604020202020204" pitchFamily="34" charset="0"/>
              <a:buChar char="•"/>
            </a:pPr>
            <a:endParaRPr lang="en-US" sz="2400" dirty="0"/>
          </a:p>
          <a:p>
            <a:pPr lvl="0"/>
            <a:r>
              <a:rPr lang="en-US" sz="2400" dirty="0" err="1">
                <a:solidFill>
                  <a:srgbClr val="ED7D31"/>
                </a:solidFill>
              </a:rPr>
              <a:t>nodetool</a:t>
            </a:r>
            <a:r>
              <a:rPr lang="en-US" sz="2400" dirty="0">
                <a:solidFill>
                  <a:srgbClr val="ED7D31"/>
                </a:solidFill>
              </a:rPr>
              <a:t> cleanup</a:t>
            </a:r>
            <a:endParaRPr kumimoji="0" lang="en-US" sz="24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Scaling up</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spTree>
    <p:extLst>
      <p:ext uri="{BB962C8B-B14F-4D97-AF65-F5344CB8AC3E}">
        <p14:creationId xmlns:p14="http://schemas.microsoft.com/office/powerpoint/2010/main" val="371534336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321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lvl="0" algn="ctr"/>
            <a:r>
              <a:rPr lang="en-US" sz="2400" b="1" dirty="0">
                <a:solidFill>
                  <a:srgbClr val="ED7D31"/>
                </a:solidFill>
              </a:rPr>
              <a:t>Adding a new data center</a:t>
            </a:r>
          </a:p>
          <a:p>
            <a:pPr lvl="0" algn="ctr"/>
            <a:endParaRPr lang="en-US" sz="2400" b="1" dirty="0">
              <a:solidFill>
                <a:srgbClr val="ED7D31"/>
              </a:solidFill>
            </a:endParaRPr>
          </a:p>
          <a:p>
            <a:pPr marL="342900" lvl="0" indent="-342900">
              <a:buFont typeface="Arial" panose="020B0604020202020204" pitchFamily="34" charset="0"/>
              <a:buChar char="•"/>
            </a:pPr>
            <a:r>
              <a:rPr lang="en-US" sz="2400" dirty="0"/>
              <a:t>Sometimes, there are reasons to add a new data center to a cluster. </a:t>
            </a:r>
          </a:p>
          <a:p>
            <a:pPr marL="342900" lvl="0" indent="-342900">
              <a:buFont typeface="Arial" panose="020B0604020202020204" pitchFamily="34" charset="0"/>
              <a:buChar char="•"/>
            </a:pPr>
            <a:r>
              <a:rPr lang="en-US" sz="2400" dirty="0"/>
              <a:t>New data centers provide an easy means by which to migrate or expand your cluster to a new provider. </a:t>
            </a:r>
          </a:p>
          <a:p>
            <a:pPr marL="342900" lvl="0" indent="-342900">
              <a:buFont typeface="Arial" panose="020B0604020202020204" pitchFamily="34" charset="0"/>
              <a:buChar char="•"/>
            </a:pPr>
            <a:r>
              <a:rPr lang="en-US" sz="2400" dirty="0"/>
              <a:t>Typically, development teams ask for their Cassandra cluster to be built on the same provider, region, or data center as their application runs in. </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Scaling up</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spTree>
    <p:extLst>
      <p:ext uri="{BB962C8B-B14F-4D97-AF65-F5344CB8AC3E}">
        <p14:creationId xmlns:p14="http://schemas.microsoft.com/office/powerpoint/2010/main" val="405248575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322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244179"/>
            <a:ext cx="7596822" cy="3336170"/>
          </a:xfrm>
          <a:prstGeom prst="rect">
            <a:avLst/>
          </a:prstGeom>
        </p:spPr>
        <p:txBody>
          <a:bodyPr vert="horz" wrap="square" lIns="0" tIns="12065" rIns="0" bIns="0" rtlCol="0">
            <a:spAutoFit/>
          </a:bodyPr>
          <a:lstStyle/>
          <a:p>
            <a:pPr lvl="0" algn="ctr"/>
            <a:r>
              <a:rPr lang="en-US" sz="2400" b="1" dirty="0">
                <a:solidFill>
                  <a:srgbClr val="ED7D31"/>
                </a:solidFill>
              </a:rPr>
              <a:t>Adjusting the </a:t>
            </a:r>
            <a:r>
              <a:rPr lang="en-US" sz="2400" b="1" dirty="0" err="1">
                <a:solidFill>
                  <a:srgbClr val="ED7D31"/>
                </a:solidFill>
              </a:rPr>
              <a:t>cassandra-rackdc.properties</a:t>
            </a:r>
            <a:r>
              <a:rPr lang="en-US" sz="2400" b="1" dirty="0">
                <a:solidFill>
                  <a:srgbClr val="ED7D31"/>
                </a:solidFill>
              </a:rPr>
              <a:t> file</a:t>
            </a:r>
          </a:p>
          <a:p>
            <a:pPr marL="342900" lvl="0" indent="-342900">
              <a:buFont typeface="Arial" panose="020B0604020202020204" pitchFamily="34" charset="0"/>
              <a:buChar char="•"/>
            </a:pPr>
            <a:endParaRPr lang="en-US" sz="2400" dirty="0"/>
          </a:p>
          <a:p>
            <a:pPr marL="342900" lvl="0" indent="-342900">
              <a:buFont typeface="Arial" panose="020B0604020202020204" pitchFamily="34" charset="0"/>
              <a:buChar char="•"/>
            </a:pPr>
            <a:r>
              <a:rPr lang="en-US" sz="2400" dirty="0"/>
              <a:t>To add a new data center, all of the new nodes will have to share the same dc property. </a:t>
            </a:r>
          </a:p>
          <a:p>
            <a:pPr marL="342900" lvl="0" indent="-342900">
              <a:buFont typeface="Arial" panose="020B0604020202020204" pitchFamily="34" charset="0"/>
              <a:buChar char="•"/>
            </a:pPr>
            <a:r>
              <a:rPr lang="en-US" sz="2400" dirty="0"/>
              <a:t>An example from the </a:t>
            </a:r>
            <a:r>
              <a:rPr lang="en-US" sz="2400" dirty="0" err="1"/>
              <a:t>cassandra-rackdc.properties</a:t>
            </a:r>
            <a:r>
              <a:rPr lang="en-US" sz="2400" dirty="0"/>
              <a:t> file is shown as follows:</a:t>
            </a:r>
          </a:p>
          <a:p>
            <a:pPr marL="342900" lvl="0" indent="-342900">
              <a:buFont typeface="Arial" panose="020B0604020202020204" pitchFamily="34" charset="0"/>
              <a:buChar char="•"/>
            </a:pPr>
            <a:endParaRPr lang="en-US" sz="2400" dirty="0"/>
          </a:p>
          <a:p>
            <a:pPr lvl="0"/>
            <a:r>
              <a:rPr lang="en-US" sz="2400" dirty="0">
                <a:solidFill>
                  <a:srgbClr val="ED7D31"/>
                </a:solidFill>
              </a:rPr>
              <a:t>dc=</a:t>
            </a:r>
            <a:r>
              <a:rPr lang="en-US" sz="2400" dirty="0" err="1">
                <a:solidFill>
                  <a:srgbClr val="ED7D31"/>
                </a:solidFill>
              </a:rPr>
              <a:t>ClockworkAngels</a:t>
            </a:r>
            <a:endParaRPr lang="en-US" sz="2400" dirty="0">
              <a:solidFill>
                <a:srgbClr val="ED7D31"/>
              </a:solidFill>
            </a:endParaRPr>
          </a:p>
          <a:p>
            <a:pPr lvl="0"/>
            <a:r>
              <a:rPr lang="en-US" sz="2400" dirty="0">
                <a:solidFill>
                  <a:srgbClr val="ED7D31"/>
                </a:solidFill>
              </a:rPr>
              <a:t>rack=R40</a:t>
            </a:r>
            <a:endParaRPr kumimoji="0" lang="en-US" sz="24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Scaling up</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3" name="Picture 2">
            <a:extLst>
              <a:ext uri="{FF2B5EF4-FFF2-40B4-BE49-F238E27FC236}">
                <a16:creationId xmlns:a16="http://schemas.microsoft.com/office/drawing/2014/main" xmlns="" id="{1022BD5E-8A2C-48E5-85E6-D095CF1936B1}"/>
              </a:ext>
            </a:extLst>
          </p:cNvPr>
          <p:cNvPicPr>
            <a:picLocks noChangeAspect="1"/>
          </p:cNvPicPr>
          <p:nvPr/>
        </p:nvPicPr>
        <p:blipFill>
          <a:blip r:embed="rId3"/>
          <a:stretch>
            <a:fillRect/>
          </a:stretch>
        </p:blipFill>
        <p:spPr>
          <a:xfrm>
            <a:off x="6834793" y="3082076"/>
            <a:ext cx="1633887" cy="1634490"/>
          </a:xfrm>
          <a:prstGeom prst="rect">
            <a:avLst/>
          </a:prstGeom>
        </p:spPr>
      </p:pic>
    </p:spTree>
    <p:extLst>
      <p:ext uri="{BB962C8B-B14F-4D97-AF65-F5344CB8AC3E}">
        <p14:creationId xmlns:p14="http://schemas.microsoft.com/office/powerpoint/2010/main" val="64868535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323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2067139"/>
            <a:ext cx="7596822" cy="1858842"/>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2400" dirty="0"/>
              <a:t>For the new data center, I will specify the following for all nodes:</a:t>
            </a:r>
          </a:p>
          <a:p>
            <a:pPr marL="342900" lvl="0" indent="-342900">
              <a:buFont typeface="Arial" panose="020B0604020202020204" pitchFamily="34" charset="0"/>
              <a:buChar char="•"/>
            </a:pPr>
            <a:endParaRPr lang="en-US" sz="2400" dirty="0"/>
          </a:p>
          <a:p>
            <a:pPr lvl="0"/>
            <a:r>
              <a:rPr lang="en-US" sz="2400" dirty="0">
                <a:solidFill>
                  <a:srgbClr val="ED7D31"/>
                </a:solidFill>
              </a:rPr>
              <a:t>dc=</a:t>
            </a:r>
            <a:r>
              <a:rPr lang="en-US" sz="2400" dirty="0" err="1">
                <a:solidFill>
                  <a:srgbClr val="ED7D31"/>
                </a:solidFill>
              </a:rPr>
              <a:t>VaporTrails</a:t>
            </a:r>
            <a:endParaRPr lang="en-US" sz="2400" dirty="0">
              <a:solidFill>
                <a:srgbClr val="ED7D31"/>
              </a:solidFill>
            </a:endParaRPr>
          </a:p>
          <a:p>
            <a:pPr lvl="0"/>
            <a:r>
              <a:rPr lang="en-US" sz="2400" dirty="0">
                <a:solidFill>
                  <a:srgbClr val="ED7D31"/>
                </a:solidFill>
              </a:rPr>
              <a:t>rack=R30</a:t>
            </a:r>
            <a:endParaRPr kumimoji="0" lang="en-US" sz="24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Scaling up</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5" name="Picture 4">
            <a:extLst>
              <a:ext uri="{FF2B5EF4-FFF2-40B4-BE49-F238E27FC236}">
                <a16:creationId xmlns:a16="http://schemas.microsoft.com/office/drawing/2014/main" xmlns="" id="{7DD4BC9F-33F0-44BB-889F-DBEF61A52D4B}"/>
              </a:ext>
            </a:extLst>
          </p:cNvPr>
          <p:cNvPicPr>
            <a:picLocks noChangeAspect="1"/>
          </p:cNvPicPr>
          <p:nvPr/>
        </p:nvPicPr>
        <p:blipFill>
          <a:blip r:embed="rId3"/>
          <a:stretch>
            <a:fillRect/>
          </a:stretch>
        </p:blipFill>
        <p:spPr>
          <a:xfrm>
            <a:off x="6503670" y="2271877"/>
            <a:ext cx="2424109" cy="2423215"/>
          </a:xfrm>
          <a:prstGeom prst="rect">
            <a:avLst/>
          </a:prstGeom>
        </p:spPr>
      </p:pic>
    </p:spTree>
    <p:extLst>
      <p:ext uri="{BB962C8B-B14F-4D97-AF65-F5344CB8AC3E}">
        <p14:creationId xmlns:p14="http://schemas.microsoft.com/office/powerpoint/2010/main" val="306580350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324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lvl="0" algn="ctr"/>
            <a:r>
              <a:rPr lang="en-US" sz="2400" b="1" dirty="0">
                <a:solidFill>
                  <a:srgbClr val="ED7D31"/>
                </a:solidFill>
              </a:rPr>
              <a:t>A warning about </a:t>
            </a:r>
            <a:r>
              <a:rPr lang="en-US" sz="2400" b="1" dirty="0" err="1">
                <a:solidFill>
                  <a:srgbClr val="ED7D31"/>
                </a:solidFill>
              </a:rPr>
              <a:t>SimpleStrategy</a:t>
            </a:r>
            <a:endParaRPr lang="en-US" sz="2400" b="1" dirty="0">
              <a:solidFill>
                <a:srgbClr val="ED7D31"/>
              </a:solidFill>
            </a:endParaRPr>
          </a:p>
          <a:p>
            <a:pPr lvl="0"/>
            <a:endParaRPr lang="en-US" sz="2400" dirty="0"/>
          </a:p>
          <a:p>
            <a:pPr marL="342900" lvl="0" indent="-342900">
              <a:buFont typeface="Arial" panose="020B0604020202020204" pitchFamily="34" charset="0"/>
              <a:buChar char="•"/>
            </a:pPr>
            <a:r>
              <a:rPr lang="en-US" sz="2400" dirty="0"/>
              <a:t>To get data to the nodes in the new data center, we'll need to first modify the </a:t>
            </a:r>
            <a:r>
              <a:rPr lang="en-US" sz="2400" dirty="0" err="1"/>
              <a:t>keyspace</a:t>
            </a:r>
            <a:r>
              <a:rPr lang="en-US" sz="2400" dirty="0"/>
              <a:t>(s) to allow replication to them, as follows:</a:t>
            </a:r>
          </a:p>
          <a:p>
            <a:pPr marL="342900" lvl="0" indent="-342900">
              <a:buFont typeface="Arial" panose="020B0604020202020204" pitchFamily="34" charset="0"/>
              <a:buChar cha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lvl="0"/>
            <a:r>
              <a:rPr lang="en-US" sz="2400" dirty="0">
                <a:solidFill>
                  <a:srgbClr val="ED7D31"/>
                </a:solidFill>
              </a:rPr>
              <a:t>ALTER KEYSPACE </a:t>
            </a:r>
            <a:r>
              <a:rPr lang="en-US" sz="2400" dirty="0" err="1">
                <a:solidFill>
                  <a:srgbClr val="ED7D31"/>
                </a:solidFill>
              </a:rPr>
              <a:t>packt</a:t>
            </a:r>
            <a:r>
              <a:rPr lang="en-US" sz="2400" dirty="0">
                <a:solidFill>
                  <a:srgbClr val="ED7D31"/>
                </a:solidFill>
              </a:rPr>
              <a:t> WITH replication = {'class': '</a:t>
            </a:r>
            <a:r>
              <a:rPr lang="en-US" sz="2400" dirty="0" err="1">
                <a:solidFill>
                  <a:srgbClr val="ED7D31"/>
                </a:solidFill>
              </a:rPr>
              <a:t>NetworkTopologyStrategy</a:t>
            </a:r>
            <a:r>
              <a:rPr lang="en-US" sz="2400" dirty="0">
                <a:solidFill>
                  <a:srgbClr val="ED7D31"/>
                </a:solidFill>
              </a:rPr>
              <a:t>', '</a:t>
            </a:r>
            <a:r>
              <a:rPr lang="en-US" sz="2400" dirty="0" err="1">
                <a:solidFill>
                  <a:srgbClr val="ED7D31"/>
                </a:solidFill>
              </a:rPr>
              <a:t>ClockworkAngels</a:t>
            </a:r>
            <a:r>
              <a:rPr lang="en-US" sz="2400" dirty="0">
                <a:solidFill>
                  <a:srgbClr val="ED7D31"/>
                </a:solidFill>
              </a:rPr>
              <a:t>': '3', '</a:t>
            </a:r>
            <a:r>
              <a:rPr lang="en-US" sz="2400" dirty="0" err="1">
                <a:solidFill>
                  <a:srgbClr val="ED7D31"/>
                </a:solidFill>
              </a:rPr>
              <a:t>VaporTrails</a:t>
            </a:r>
            <a:r>
              <a:rPr lang="en-US" sz="2400" dirty="0">
                <a:solidFill>
                  <a:srgbClr val="ED7D31"/>
                </a:solidFill>
              </a:rPr>
              <a:t>': '3'};</a:t>
            </a:r>
            <a:endParaRPr kumimoji="0" lang="en-US" sz="24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Scaling up</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spTree>
    <p:extLst>
      <p:ext uri="{BB962C8B-B14F-4D97-AF65-F5344CB8AC3E}">
        <p14:creationId xmlns:p14="http://schemas.microsoft.com/office/powerpoint/2010/main" val="333360217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325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lvl="0" algn="ctr"/>
            <a:r>
              <a:rPr lang="en-US" sz="2400" b="1" dirty="0">
                <a:solidFill>
                  <a:srgbClr val="ED7D31"/>
                </a:solidFill>
              </a:rPr>
              <a:t>Streaming data</a:t>
            </a:r>
          </a:p>
          <a:p>
            <a:pPr lvl="0" algn="ctr"/>
            <a:endParaRPr lang="en-US" sz="2400" b="1" dirty="0">
              <a:solidFill>
                <a:srgbClr val="ED7D31"/>
              </a:solidFill>
            </a:endParaRPr>
          </a:p>
          <a:p>
            <a:pPr marL="342900" lvl="0" indent="-342900">
              <a:buFont typeface="Arial" panose="020B0604020202020204" pitchFamily="34" charset="0"/>
              <a:buChar char="•"/>
            </a:pPr>
            <a:r>
              <a:rPr lang="en-US" sz="2400" dirty="0"/>
              <a:t>Streaming data to new nodes in a data center should be done with the </a:t>
            </a:r>
            <a:r>
              <a:rPr lang="en-US" sz="2400" dirty="0" err="1"/>
              <a:t>nodetool</a:t>
            </a:r>
            <a:r>
              <a:rPr lang="en-US" sz="2400" dirty="0"/>
              <a:t> rebuild command. </a:t>
            </a:r>
          </a:p>
          <a:p>
            <a:pPr marL="342900" lvl="0" indent="-342900">
              <a:buFont typeface="Arial" panose="020B0604020202020204" pitchFamily="34" charset="0"/>
              <a:buChar char="•"/>
            </a:pPr>
            <a:r>
              <a:rPr lang="en-US" sz="2400" dirty="0"/>
              <a:t>This command takes an existing data center as a parameter, which it uses as a source. </a:t>
            </a:r>
          </a:p>
          <a:p>
            <a:pPr marL="342900" lvl="0" indent="-342900">
              <a:buFont typeface="Arial" panose="020B0604020202020204" pitchFamily="34" charset="0"/>
              <a:buChar char="•"/>
            </a:pPr>
            <a:r>
              <a:rPr lang="en-US" sz="2400" dirty="0"/>
              <a:t>On each new node, run the following command:</a:t>
            </a:r>
          </a:p>
          <a:p>
            <a:pPr marL="342900" lvl="0" indent="-342900">
              <a:buFont typeface="Arial" panose="020B0604020202020204" pitchFamily="34" charset="0"/>
              <a:buChar char="•"/>
            </a:pPr>
            <a:endParaRPr lang="en-US" sz="2400" dirty="0"/>
          </a:p>
          <a:p>
            <a:pPr lvl="0"/>
            <a:r>
              <a:rPr lang="en-US" sz="2400" dirty="0" err="1">
                <a:solidFill>
                  <a:srgbClr val="ED7D31"/>
                </a:solidFill>
              </a:rPr>
              <a:t>nodetool</a:t>
            </a:r>
            <a:r>
              <a:rPr lang="en-US" sz="2400" dirty="0">
                <a:solidFill>
                  <a:srgbClr val="ED7D31"/>
                </a:solidFill>
              </a:rPr>
              <a:t> rebuild -- </a:t>
            </a:r>
            <a:r>
              <a:rPr lang="en-US" sz="2400" dirty="0" err="1">
                <a:solidFill>
                  <a:srgbClr val="ED7D31"/>
                </a:solidFill>
              </a:rPr>
              <a:t>ClockworkAngels</a:t>
            </a:r>
            <a:endParaRPr kumimoji="0" lang="en-US" sz="24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Scaling up</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3" name="Picture 2">
            <a:extLst>
              <a:ext uri="{FF2B5EF4-FFF2-40B4-BE49-F238E27FC236}">
                <a16:creationId xmlns:a16="http://schemas.microsoft.com/office/drawing/2014/main" xmlns="" id="{B394A602-A66B-4F71-A34B-4693BF349BEE}"/>
              </a:ext>
            </a:extLst>
          </p:cNvPr>
          <p:cNvPicPr>
            <a:picLocks noChangeAspect="1"/>
          </p:cNvPicPr>
          <p:nvPr/>
        </p:nvPicPr>
        <p:blipFill>
          <a:blip r:embed="rId3"/>
          <a:stretch>
            <a:fillRect/>
          </a:stretch>
        </p:blipFill>
        <p:spPr>
          <a:xfrm>
            <a:off x="7338060" y="3511960"/>
            <a:ext cx="1338259" cy="1337765"/>
          </a:xfrm>
          <a:prstGeom prst="rect">
            <a:avLst/>
          </a:prstGeom>
        </p:spPr>
      </p:pic>
    </p:spTree>
    <p:extLst>
      <p:ext uri="{BB962C8B-B14F-4D97-AF65-F5344CB8AC3E}">
        <p14:creationId xmlns:p14="http://schemas.microsoft.com/office/powerpoint/2010/main" val="8707336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326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87029"/>
            <a:ext cx="7596822" cy="3336170"/>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2400" dirty="0"/>
              <a:t>Needing to scale down a cluster isn't a terribly common task. </a:t>
            </a:r>
          </a:p>
          <a:p>
            <a:pPr marL="342900" lvl="0" indent="-342900">
              <a:buFont typeface="Arial" panose="020B0604020202020204" pitchFamily="34" charset="0"/>
              <a:buChar char="•"/>
            </a:pPr>
            <a:endParaRPr lang="en-US" sz="2400" dirty="0"/>
          </a:p>
          <a:p>
            <a:pPr marL="342900" lvl="0" indent="-342900">
              <a:buFont typeface="Arial" panose="020B0604020202020204" pitchFamily="34" charset="0"/>
              <a:buChar char="•"/>
            </a:pPr>
            <a:r>
              <a:rPr lang="en-US" sz="2400" dirty="0"/>
              <a:t>But sometimes a cluster uses more resources than it needs, due to application retirement or migration.</a:t>
            </a:r>
          </a:p>
          <a:p>
            <a:pPr marL="342900" lvl="0" indent="-342900">
              <a:buFont typeface="Arial" panose="020B0604020202020204" pitchFamily="34" charset="0"/>
              <a:buChar char="•"/>
            </a:pPr>
            <a:endParaRPr lang="en-US" sz="2400" dirty="0"/>
          </a:p>
          <a:p>
            <a:pPr marL="342900" lvl="0" indent="-342900">
              <a:buFont typeface="Arial" panose="020B0604020202020204" pitchFamily="34" charset="0"/>
              <a:buChar char="•"/>
            </a:pPr>
            <a:r>
              <a:rPr lang="en-US" sz="2400" dirty="0"/>
              <a:t>This is especially true in the case of deploying into a public cloud, where extra compute comes with a price tag. </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Scaling down</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spTree>
    <p:extLst>
      <p:ext uri="{BB962C8B-B14F-4D97-AF65-F5344CB8AC3E}">
        <p14:creationId xmlns:p14="http://schemas.microsoft.com/office/powerpoint/2010/main" val="138893409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327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959143"/>
            <a:ext cx="7596822" cy="3705502"/>
          </a:xfrm>
          <a:prstGeom prst="rect">
            <a:avLst/>
          </a:prstGeom>
        </p:spPr>
        <p:txBody>
          <a:bodyPr vert="horz" wrap="square" lIns="0" tIns="12065" rIns="0" bIns="0" rtlCol="0">
            <a:spAutoFit/>
          </a:bodyPr>
          <a:lstStyle/>
          <a:p>
            <a:pPr lvl="0" algn="ctr"/>
            <a:r>
              <a:rPr lang="en-US" sz="2400" b="1" dirty="0">
                <a:solidFill>
                  <a:srgbClr val="ED7D31"/>
                </a:solidFill>
              </a:rPr>
              <a:t>Removing nodes from a cluster</a:t>
            </a:r>
          </a:p>
          <a:p>
            <a:pPr lvl="0" algn="ctr"/>
            <a:endParaRPr lang="en-US" sz="2400" b="1" dirty="0">
              <a:solidFill>
                <a:srgbClr val="ED7D31"/>
              </a:solidFill>
            </a:endParaRPr>
          </a:p>
          <a:p>
            <a:pPr marL="342900" lvl="0" indent="-342900">
              <a:buFont typeface="Arial" panose="020B0604020202020204" pitchFamily="34" charset="0"/>
              <a:buChar char="•"/>
            </a:pPr>
            <a:r>
              <a:rPr lang="en-US" sz="2400" dirty="0"/>
              <a:t>The most obvious way to trim resources is to remove nodes from the cluster. </a:t>
            </a:r>
          </a:p>
          <a:p>
            <a:pPr marL="342900" lvl="0" indent="-342900">
              <a:buFont typeface="Arial" panose="020B0604020202020204" pitchFamily="34" charset="0"/>
              <a:buChar char="•"/>
            </a:pPr>
            <a:r>
              <a:rPr lang="en-US" sz="2400" dirty="0"/>
              <a:t>Sometimes, nodes may need to be removed after crashing on their own. </a:t>
            </a:r>
          </a:p>
          <a:p>
            <a:pPr marL="342900" lvl="0" indent="-342900">
              <a:buFont typeface="Arial" panose="020B0604020202020204" pitchFamily="34" charset="0"/>
              <a:buChar char="•"/>
            </a:pPr>
            <a:r>
              <a:rPr lang="en-US" sz="2400" dirty="0"/>
              <a:t>In a cloud environment built with efficient DevOps processes, it is often much faster to re-provision a troublesome node than it is to spend time resurrecting it. </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Scaling down</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spTree>
    <p:extLst>
      <p:ext uri="{BB962C8B-B14F-4D97-AF65-F5344CB8AC3E}">
        <p14:creationId xmlns:p14="http://schemas.microsoft.com/office/powerpoint/2010/main" val="175802289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328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lvl="0" algn="ctr"/>
            <a:r>
              <a:rPr lang="en-US" sz="2400" b="1" dirty="0">
                <a:solidFill>
                  <a:srgbClr val="ED7D31"/>
                </a:solidFill>
              </a:rPr>
              <a:t>Removing a live node</a:t>
            </a:r>
          </a:p>
          <a:p>
            <a:pPr lvl="0" algn="ctr"/>
            <a:endParaRPr lang="en-US" sz="2400" b="1" dirty="0">
              <a:solidFill>
                <a:srgbClr val="ED7D31"/>
              </a:solidFill>
            </a:endParaRPr>
          </a:p>
          <a:p>
            <a:pPr marL="342900" lvl="0" indent="-342900">
              <a:buFont typeface="Arial" panose="020B0604020202020204" pitchFamily="34" charset="0"/>
              <a:buChar char="•"/>
            </a:pPr>
            <a:r>
              <a:rPr lang="en-US" sz="2400" dirty="0"/>
              <a:t>Scaling down by removing a live node (that is, a node which is still functioning) can be accomplished using the </a:t>
            </a:r>
            <a:r>
              <a:rPr lang="en-US" sz="2400" dirty="0" err="1"/>
              <a:t>nodetool</a:t>
            </a:r>
            <a:r>
              <a:rPr lang="en-US" sz="2400" dirty="0"/>
              <a:t> decommission command. </a:t>
            </a:r>
          </a:p>
          <a:p>
            <a:pPr marL="342900" lvl="0" indent="-342900">
              <a:buFont typeface="Arial" panose="020B0604020202020204" pitchFamily="34" charset="0"/>
              <a:buChar char="•"/>
            </a:pPr>
            <a:r>
              <a:rPr lang="en-US" sz="2400" dirty="0"/>
              <a:t>Decommissioning a live node begins by putting the node in a status of UL, for up and leaving. </a:t>
            </a:r>
          </a:p>
          <a:p>
            <a:pPr marL="342900" lvl="0" indent="-342900">
              <a:buFont typeface="Arial" panose="020B0604020202020204" pitchFamily="34" charset="0"/>
              <a:buChar char="•"/>
            </a:pPr>
            <a:r>
              <a:rPr lang="en-US" sz="2400" dirty="0"/>
              <a:t>This prevents the node from being included in serving queries by a coordinator.</a:t>
            </a: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Scaling down</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spTree>
    <p:extLst>
      <p:ext uri="{BB962C8B-B14F-4D97-AF65-F5344CB8AC3E}">
        <p14:creationId xmlns:p14="http://schemas.microsoft.com/office/powerpoint/2010/main" val="395704969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329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2400" dirty="0"/>
              <a:t>The command begins the decommissioning process on the node specified by the host (-h) parameter, or runs on the current node if none is specified:</a:t>
            </a:r>
          </a:p>
          <a:p>
            <a:pPr marL="342900" lvl="0" indent="-342900">
              <a:buFont typeface="Arial" panose="020B0604020202020204" pitchFamily="34" charset="0"/>
              <a:buChar char="•"/>
            </a:pPr>
            <a:endParaRPr lang="en-US" sz="2400" dirty="0"/>
          </a:p>
          <a:p>
            <a:pPr lvl="0"/>
            <a:r>
              <a:rPr lang="en-US" sz="2400" dirty="0" err="1">
                <a:solidFill>
                  <a:srgbClr val="ED7D31"/>
                </a:solidFill>
              </a:rPr>
              <a:t>nodetool</a:t>
            </a:r>
            <a:r>
              <a:rPr lang="en-US" sz="2400" dirty="0">
                <a:solidFill>
                  <a:srgbClr val="ED7D31"/>
                </a:solidFill>
              </a:rPr>
              <a:t> decommission -h 192.168.0.101</a:t>
            </a:r>
          </a:p>
          <a:p>
            <a:pPr lvl="0"/>
            <a:endParaRPr lang="en-US" sz="2400" dirty="0"/>
          </a:p>
          <a:p>
            <a:pPr marL="342900" lvl="0" indent="-342900">
              <a:buFont typeface="Arial" panose="020B0604020202020204" pitchFamily="34" charset="0"/>
              <a:buChar char="•"/>
            </a:pPr>
            <a:r>
              <a:rPr lang="en-US" sz="2400" dirty="0"/>
              <a:t>Or we can use as follows:</a:t>
            </a:r>
          </a:p>
          <a:p>
            <a:pPr marL="342900" lvl="0" indent="-342900">
              <a:buFont typeface="Arial" panose="020B0604020202020204" pitchFamily="34" charset="0"/>
              <a:buChar char="•"/>
            </a:pPr>
            <a:endParaRPr lang="en-US" sz="2400" dirty="0"/>
          </a:p>
          <a:p>
            <a:pPr lvl="0"/>
            <a:r>
              <a:rPr lang="en-US" sz="2400" dirty="0" err="1">
                <a:solidFill>
                  <a:srgbClr val="ED7D31"/>
                </a:solidFill>
              </a:rPr>
              <a:t>nodetool</a:t>
            </a:r>
            <a:r>
              <a:rPr lang="en-US" sz="2400" dirty="0">
                <a:solidFill>
                  <a:srgbClr val="ED7D31"/>
                </a:solidFill>
              </a:rPr>
              <a:t> decommission</a:t>
            </a:r>
            <a:endParaRPr kumimoji="0" lang="en-US" sz="24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Scaling down</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5" name="Picture 4">
            <a:extLst>
              <a:ext uri="{FF2B5EF4-FFF2-40B4-BE49-F238E27FC236}">
                <a16:creationId xmlns:a16="http://schemas.microsoft.com/office/drawing/2014/main" xmlns="" id="{45D88EC1-7D44-4AC4-B55D-1C1C70315A83}"/>
              </a:ext>
            </a:extLst>
          </p:cNvPr>
          <p:cNvPicPr>
            <a:picLocks noChangeAspect="1"/>
          </p:cNvPicPr>
          <p:nvPr/>
        </p:nvPicPr>
        <p:blipFill>
          <a:blip r:embed="rId3"/>
          <a:stretch>
            <a:fillRect/>
          </a:stretch>
        </p:blipFill>
        <p:spPr>
          <a:xfrm>
            <a:off x="6397504" y="2571750"/>
            <a:ext cx="2278816" cy="2277975"/>
          </a:xfrm>
          <a:prstGeom prst="rect">
            <a:avLst/>
          </a:prstGeom>
        </p:spPr>
      </p:pic>
    </p:spTree>
    <p:extLst>
      <p:ext uri="{BB962C8B-B14F-4D97-AF65-F5344CB8AC3E}">
        <p14:creationId xmlns:p14="http://schemas.microsoft.com/office/powerpoint/2010/main" val="4105219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dirty="0"/>
              <a:t>Using Cassandra with </a:t>
            </a:r>
            <a:r>
              <a:rPr lang="en-US" sz="3600" dirty="0" err="1"/>
              <a:t>cqlsh</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550845" y="1143479"/>
            <a:ext cx="8042310" cy="3551613"/>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Now, we will duplicate our data into our new query table:</a:t>
            </a:r>
          </a:p>
          <a:p>
            <a:pPr marL="342900" indent="-342900">
              <a:buFont typeface="Arial" panose="020B0604020202020204" pitchFamily="34" charset="0"/>
              <a:buChar char="•"/>
            </a:pPr>
            <a:endParaRPr lang="en-US" sz="2400" dirty="0"/>
          </a:p>
          <a:p>
            <a:r>
              <a:rPr lang="en-US" b="1" dirty="0">
                <a:solidFill>
                  <a:srgbClr val="ED7D31"/>
                </a:solidFill>
              </a:rPr>
              <a:t>INSERT INTO </a:t>
            </a:r>
            <a:r>
              <a:rPr lang="en-US" b="1" dirty="0" err="1">
                <a:solidFill>
                  <a:srgbClr val="ED7D31"/>
                </a:solidFill>
              </a:rPr>
              <a:t>hi_scores_by_game</a:t>
            </a:r>
            <a:r>
              <a:rPr lang="en-US" b="1" dirty="0">
                <a:solidFill>
                  <a:srgbClr val="ED7D31"/>
                </a:solidFill>
              </a:rPr>
              <a:t> (name, game, score) VALUES ('Dad','Pacman',182330);</a:t>
            </a:r>
          </a:p>
          <a:p>
            <a:r>
              <a:rPr lang="en-US" b="1" dirty="0">
                <a:solidFill>
                  <a:srgbClr val="ED7D31"/>
                </a:solidFill>
              </a:rPr>
              <a:t>INSERT INTO </a:t>
            </a:r>
            <a:r>
              <a:rPr lang="en-US" b="1" dirty="0" err="1">
                <a:solidFill>
                  <a:srgbClr val="ED7D31"/>
                </a:solidFill>
              </a:rPr>
              <a:t>hi_scores_by_game</a:t>
            </a:r>
            <a:r>
              <a:rPr lang="en-US" b="1" dirty="0">
                <a:solidFill>
                  <a:srgbClr val="ED7D31"/>
                </a:solidFill>
              </a:rPr>
              <a:t> (name, game, score) VALUES ('Dad','Burgertime',222000);</a:t>
            </a:r>
          </a:p>
          <a:p>
            <a:r>
              <a:rPr lang="en-US" b="1" dirty="0">
                <a:solidFill>
                  <a:srgbClr val="ED7D31"/>
                </a:solidFill>
              </a:rPr>
              <a:t>INSERT INTO </a:t>
            </a:r>
            <a:r>
              <a:rPr lang="en-US" b="1" dirty="0" err="1">
                <a:solidFill>
                  <a:srgbClr val="ED7D31"/>
                </a:solidFill>
              </a:rPr>
              <a:t>hi_scores_by_game</a:t>
            </a:r>
            <a:r>
              <a:rPr lang="en-US" b="1" dirty="0">
                <a:solidFill>
                  <a:srgbClr val="ED7D31"/>
                </a:solidFill>
              </a:rPr>
              <a:t> (name, game, score) VALUES ('Dad','Frogger',15690);</a:t>
            </a:r>
          </a:p>
          <a:p>
            <a:r>
              <a:rPr lang="en-US" b="1" dirty="0">
                <a:solidFill>
                  <a:srgbClr val="ED7D31"/>
                </a:solidFill>
              </a:rPr>
              <a:t>INSERT INTO </a:t>
            </a:r>
            <a:r>
              <a:rPr lang="en-US" b="1" dirty="0" err="1">
                <a:solidFill>
                  <a:srgbClr val="ED7D31"/>
                </a:solidFill>
              </a:rPr>
              <a:t>hi_scores_by_game</a:t>
            </a:r>
            <a:r>
              <a:rPr lang="en-US" b="1" dirty="0">
                <a:solidFill>
                  <a:srgbClr val="ED7D31"/>
                </a:solidFill>
              </a:rPr>
              <a:t> (name, game, score) VALUES ('Dad','Joust',48150);</a:t>
            </a:r>
          </a:p>
          <a:p>
            <a:r>
              <a:rPr lang="en-US" b="1" dirty="0">
                <a:solidFill>
                  <a:srgbClr val="ED7D31"/>
                </a:solidFill>
              </a:rPr>
              <a:t>INSERT INTO </a:t>
            </a:r>
            <a:r>
              <a:rPr lang="en-US" b="1" dirty="0" err="1">
                <a:solidFill>
                  <a:srgbClr val="ED7D31"/>
                </a:solidFill>
              </a:rPr>
              <a:t>hi_scores_by_game</a:t>
            </a:r>
            <a:r>
              <a:rPr lang="en-US" b="1" dirty="0">
                <a:solidFill>
                  <a:srgbClr val="ED7D31"/>
                </a:solidFill>
              </a:rPr>
              <a:t> (name, game, score) VALUES ('Connor','Pacman',182330);</a:t>
            </a:r>
          </a:p>
          <a:p>
            <a:r>
              <a:rPr lang="en-US" b="1" dirty="0">
                <a:solidFill>
                  <a:srgbClr val="ED7D31"/>
                </a:solidFill>
              </a:rPr>
              <a:t>INSERT INTO </a:t>
            </a:r>
            <a:r>
              <a:rPr lang="en-US" b="1" dirty="0" err="1">
                <a:solidFill>
                  <a:srgbClr val="ED7D31"/>
                </a:solidFill>
              </a:rPr>
              <a:t>hi_scores_by_game</a:t>
            </a:r>
            <a:r>
              <a:rPr lang="en-US" b="1" dirty="0">
                <a:solidFill>
                  <a:srgbClr val="ED7D31"/>
                </a:solidFill>
              </a:rPr>
              <a:t> (name, game, score) VALUES ('</a:t>
            </a:r>
            <a:r>
              <a:rPr lang="en-US" b="1" dirty="0" err="1">
                <a:solidFill>
                  <a:srgbClr val="ED7D31"/>
                </a:solidFill>
              </a:rPr>
              <a:t>Connor','Monkey</a:t>
            </a:r>
            <a:r>
              <a:rPr lang="en-US" b="1" dirty="0">
                <a:solidFill>
                  <a:srgbClr val="ED7D31"/>
                </a:solidFill>
              </a:rPr>
              <a:t> Kong',15800);</a:t>
            </a:r>
          </a:p>
          <a:p>
            <a:r>
              <a:rPr lang="en-US" b="1" dirty="0">
                <a:solidFill>
                  <a:srgbClr val="ED7D31"/>
                </a:solidFill>
              </a:rPr>
              <a:t>INSERT INTO </a:t>
            </a:r>
            <a:r>
              <a:rPr lang="en-US" b="1" dirty="0" err="1">
                <a:solidFill>
                  <a:srgbClr val="ED7D31"/>
                </a:solidFill>
              </a:rPr>
              <a:t>hi_scores_by_game</a:t>
            </a:r>
            <a:r>
              <a:rPr lang="en-US" b="1" dirty="0">
                <a:solidFill>
                  <a:srgbClr val="ED7D31"/>
                </a:solidFill>
              </a:rPr>
              <a:t> (name, game, score) VALUES ('Connor','Frogger',4220);</a:t>
            </a:r>
          </a:p>
          <a:p>
            <a:r>
              <a:rPr lang="en-US" b="1" dirty="0">
                <a:solidFill>
                  <a:srgbClr val="ED7D31"/>
                </a:solidFill>
              </a:rPr>
              <a:t>INSERT INTO </a:t>
            </a:r>
            <a:r>
              <a:rPr lang="en-US" b="1" dirty="0" err="1">
                <a:solidFill>
                  <a:srgbClr val="ED7D31"/>
                </a:solidFill>
              </a:rPr>
              <a:t>hi_scores_by_game</a:t>
            </a:r>
            <a:r>
              <a:rPr lang="en-US" b="1" dirty="0">
                <a:solidFill>
                  <a:srgbClr val="ED7D31"/>
                </a:solidFill>
              </a:rPr>
              <a:t> (name, game, score) VALUES ('Connor','Joust',48850);</a:t>
            </a:r>
          </a:p>
          <a:p>
            <a:r>
              <a:rPr lang="en-US" b="1" dirty="0">
                <a:solidFill>
                  <a:srgbClr val="ED7D31"/>
                </a:solidFill>
              </a:rPr>
              <a:t>INSERT INTO </a:t>
            </a:r>
            <a:r>
              <a:rPr lang="en-US" b="1" dirty="0" err="1">
                <a:solidFill>
                  <a:srgbClr val="ED7D31"/>
                </a:solidFill>
              </a:rPr>
              <a:t>hi_scores_by_game</a:t>
            </a:r>
            <a:r>
              <a:rPr lang="en-US" b="1" dirty="0">
                <a:solidFill>
                  <a:srgbClr val="ED7D31"/>
                </a:solidFill>
              </a:rPr>
              <a:t> (name, game, score) VALUES ('Avery','Galaga',28880);</a:t>
            </a:r>
          </a:p>
          <a:p>
            <a:r>
              <a:rPr lang="en-US" b="1" dirty="0">
                <a:solidFill>
                  <a:srgbClr val="ED7D31"/>
                </a:solidFill>
              </a:rPr>
              <a:t>INSERT INTO </a:t>
            </a:r>
            <a:r>
              <a:rPr lang="en-US" b="1" dirty="0" err="1">
                <a:solidFill>
                  <a:srgbClr val="ED7D31"/>
                </a:solidFill>
              </a:rPr>
              <a:t>hi_scores_by_game</a:t>
            </a:r>
            <a:r>
              <a:rPr lang="en-US" b="1" dirty="0">
                <a:solidFill>
                  <a:srgbClr val="ED7D31"/>
                </a:solidFill>
              </a:rPr>
              <a:t> (name, game, score) VALUES ('Avery','Burgertime',1200);</a:t>
            </a:r>
          </a:p>
          <a:p>
            <a:r>
              <a:rPr lang="en-US" b="1" dirty="0">
                <a:solidFill>
                  <a:srgbClr val="ED7D31"/>
                </a:solidFill>
              </a:rPr>
              <a:t>INSERT INTO </a:t>
            </a:r>
            <a:r>
              <a:rPr lang="en-US" b="1" dirty="0" err="1">
                <a:solidFill>
                  <a:srgbClr val="ED7D31"/>
                </a:solidFill>
              </a:rPr>
              <a:t>hi_scores_by_game</a:t>
            </a:r>
            <a:r>
              <a:rPr lang="en-US" b="1" dirty="0">
                <a:solidFill>
                  <a:srgbClr val="ED7D31"/>
                </a:solidFill>
              </a:rPr>
              <a:t> (name, game, score) VALUES ('Avery','Frogger',1100);</a:t>
            </a:r>
          </a:p>
          <a:p>
            <a:r>
              <a:rPr lang="en-US" b="1" dirty="0">
                <a:solidFill>
                  <a:srgbClr val="ED7D31"/>
                </a:solidFill>
              </a:rPr>
              <a:t>INSERT INTO </a:t>
            </a:r>
            <a:r>
              <a:rPr lang="en-US" b="1" dirty="0" err="1">
                <a:solidFill>
                  <a:srgbClr val="ED7D31"/>
                </a:solidFill>
              </a:rPr>
              <a:t>hi_scores_by_game</a:t>
            </a:r>
            <a:r>
              <a:rPr lang="en-US" b="1" dirty="0">
                <a:solidFill>
                  <a:srgbClr val="ED7D31"/>
                </a:solidFill>
              </a:rPr>
              <a:t> (name, game, score) VALUES ('Avery','Joust',19520);</a:t>
            </a:r>
          </a:p>
        </p:txBody>
      </p:sp>
    </p:spTree>
    <p:extLst>
      <p:ext uri="{BB962C8B-B14F-4D97-AF65-F5344CB8AC3E}">
        <p14:creationId xmlns:p14="http://schemas.microsoft.com/office/powerpoint/2010/main" val="100661623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330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601511" y="1081923"/>
            <a:ext cx="7940978" cy="3613169"/>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1800" dirty="0"/>
              <a:t>If I wanted to remove 192.168.0.102, I could do so with this command:</a:t>
            </a:r>
          </a:p>
          <a:p>
            <a:pPr marL="342900" lvl="0" indent="-342900">
              <a:buFont typeface="Arial" panose="020B0604020202020204" pitchFamily="34" charset="0"/>
              <a:buChar char="•"/>
            </a:pPr>
            <a:endParaRPr lang="en-US" sz="1800" dirty="0"/>
          </a:p>
          <a:p>
            <a:pPr lvl="0"/>
            <a:r>
              <a:rPr lang="en-US" sz="1800" dirty="0" err="1">
                <a:solidFill>
                  <a:srgbClr val="ED7D31"/>
                </a:solidFill>
              </a:rPr>
              <a:t>nodetool</a:t>
            </a:r>
            <a:r>
              <a:rPr lang="en-US" sz="1800" dirty="0">
                <a:solidFill>
                  <a:srgbClr val="ED7D31"/>
                </a:solidFill>
              </a:rPr>
              <a:t> decommission -h 192.168.0.102</a:t>
            </a:r>
          </a:p>
          <a:p>
            <a:pPr lvl="0"/>
            <a:r>
              <a:rPr lang="en-US" sz="1800" dirty="0">
                <a:solidFill>
                  <a:srgbClr val="ED7D31"/>
                </a:solidFill>
              </a:rPr>
              <a:t>^C</a:t>
            </a:r>
          </a:p>
          <a:p>
            <a:pPr lvl="0"/>
            <a:r>
              <a:rPr lang="en-US" sz="1800" dirty="0" err="1">
                <a:solidFill>
                  <a:srgbClr val="ED7D31"/>
                </a:solidFill>
              </a:rPr>
              <a:t>nodetool</a:t>
            </a:r>
            <a:r>
              <a:rPr lang="en-US" sz="1800" dirty="0">
                <a:solidFill>
                  <a:srgbClr val="ED7D31"/>
                </a:solidFill>
              </a:rPr>
              <a:t> status</a:t>
            </a:r>
          </a:p>
          <a:p>
            <a:pPr lvl="0"/>
            <a:r>
              <a:rPr lang="en-US" sz="1800" dirty="0">
                <a:solidFill>
                  <a:srgbClr val="ED7D31"/>
                </a:solidFill>
              </a:rPr>
              <a:t>Datacenter: </a:t>
            </a:r>
            <a:r>
              <a:rPr lang="en-US" sz="1800" dirty="0" err="1">
                <a:solidFill>
                  <a:srgbClr val="ED7D31"/>
                </a:solidFill>
              </a:rPr>
              <a:t>ClockworkAngels</a:t>
            </a:r>
            <a:endParaRPr lang="en-US" sz="1800" dirty="0">
              <a:solidFill>
                <a:srgbClr val="ED7D31"/>
              </a:solidFill>
            </a:endParaRPr>
          </a:p>
          <a:p>
            <a:pPr lvl="0"/>
            <a:r>
              <a:rPr lang="en-US" sz="1800" dirty="0">
                <a:solidFill>
                  <a:srgbClr val="ED7D31"/>
                </a:solidFill>
              </a:rPr>
              <a:t>===========================</a:t>
            </a:r>
          </a:p>
          <a:p>
            <a:pPr lvl="0"/>
            <a:r>
              <a:rPr lang="en-US" sz="1800" dirty="0">
                <a:solidFill>
                  <a:srgbClr val="ED7D31"/>
                </a:solidFill>
              </a:rPr>
              <a:t>Status=Up/Down</a:t>
            </a:r>
          </a:p>
          <a:p>
            <a:pPr lvl="0"/>
            <a:r>
              <a:rPr lang="en-US" sz="1800" dirty="0">
                <a:solidFill>
                  <a:srgbClr val="ED7D31"/>
                </a:solidFill>
              </a:rPr>
              <a:t>|/ State=Normal/Leaving/Joining/Moving</a:t>
            </a:r>
          </a:p>
          <a:p>
            <a:pPr lvl="0"/>
            <a:r>
              <a:rPr lang="en-US" sz="1800" dirty="0">
                <a:solidFill>
                  <a:srgbClr val="ED7D31"/>
                </a:solidFill>
              </a:rPr>
              <a:t>-- Address Load Tokens Owns Host ID Rack</a:t>
            </a:r>
          </a:p>
          <a:p>
            <a:pPr lvl="0"/>
            <a:r>
              <a:rPr lang="en-US" sz="1800" dirty="0">
                <a:solidFill>
                  <a:srgbClr val="ED7D31"/>
                </a:solidFill>
              </a:rPr>
              <a:t>UN 192.168.0.101 114.26 GB 24 100.0% 0edb5efa... R40</a:t>
            </a:r>
          </a:p>
          <a:p>
            <a:pPr lvl="0"/>
            <a:r>
              <a:rPr lang="en-US" sz="1800" dirty="0">
                <a:solidFill>
                  <a:srgbClr val="ED7D31"/>
                </a:solidFill>
              </a:rPr>
              <a:t>UL 192.168.0.102 111.62 GB 24 100.0% 38782ca0... R40</a:t>
            </a:r>
          </a:p>
          <a:p>
            <a:pPr lvl="0"/>
            <a:r>
              <a:rPr lang="en-US" sz="1800" dirty="0">
                <a:solidFill>
                  <a:srgbClr val="ED7D31"/>
                </a:solidFill>
              </a:rPr>
              <a:t>UN 192.168.0.103 101.81 GB 24 100.0% e45b2ee0... R40</a:t>
            </a:r>
            <a:endParaRPr kumimoji="0" lang="en-US" sz="18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Scaling down</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5" name="Picture 4">
            <a:extLst>
              <a:ext uri="{FF2B5EF4-FFF2-40B4-BE49-F238E27FC236}">
                <a16:creationId xmlns:a16="http://schemas.microsoft.com/office/drawing/2014/main" xmlns="" id="{C97893A9-119E-44AC-997F-48FCFAE787BA}"/>
              </a:ext>
            </a:extLst>
          </p:cNvPr>
          <p:cNvPicPr>
            <a:picLocks noChangeAspect="1"/>
          </p:cNvPicPr>
          <p:nvPr/>
        </p:nvPicPr>
        <p:blipFill>
          <a:blip r:embed="rId3"/>
          <a:stretch>
            <a:fillRect/>
          </a:stretch>
        </p:blipFill>
        <p:spPr>
          <a:xfrm>
            <a:off x="6509244" y="1811427"/>
            <a:ext cx="2338526" cy="2337663"/>
          </a:xfrm>
          <a:prstGeom prst="rect">
            <a:avLst/>
          </a:prstGeom>
        </p:spPr>
      </p:pic>
    </p:spTree>
    <p:extLst>
      <p:ext uri="{BB962C8B-B14F-4D97-AF65-F5344CB8AC3E}">
        <p14:creationId xmlns:p14="http://schemas.microsoft.com/office/powerpoint/2010/main" val="188144640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331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051476"/>
            <a:ext cx="7596822" cy="3520836"/>
          </a:xfrm>
          <a:prstGeom prst="rect">
            <a:avLst/>
          </a:prstGeom>
        </p:spPr>
        <p:txBody>
          <a:bodyPr vert="horz" wrap="square" lIns="0" tIns="12065" rIns="0" bIns="0" rtlCol="0">
            <a:spAutoFit/>
          </a:bodyPr>
          <a:lstStyle/>
          <a:p>
            <a:pPr lvl="0" algn="ctr"/>
            <a:r>
              <a:rPr lang="en-US" sz="2400" b="1" dirty="0">
                <a:solidFill>
                  <a:srgbClr val="ED7D31"/>
                </a:solidFill>
              </a:rPr>
              <a:t>Removing a dead node</a:t>
            </a:r>
          </a:p>
          <a:p>
            <a:pPr lvl="0" algn="ctr"/>
            <a:endParaRPr lang="en-US" sz="2400" b="1" dirty="0">
              <a:solidFill>
                <a:srgbClr val="ED7D31"/>
              </a:solidFill>
            </a:endParaRPr>
          </a:p>
          <a:p>
            <a:pPr lvl="0"/>
            <a:r>
              <a:rPr lang="en-US" sz="2000" dirty="0" err="1">
                <a:solidFill>
                  <a:srgbClr val="ED7D31"/>
                </a:solidFill>
              </a:rPr>
              <a:t>nodetool</a:t>
            </a:r>
            <a:r>
              <a:rPr lang="en-US" sz="2000" dirty="0">
                <a:solidFill>
                  <a:srgbClr val="ED7D31"/>
                </a:solidFill>
              </a:rPr>
              <a:t> status</a:t>
            </a:r>
          </a:p>
          <a:p>
            <a:pPr lvl="0"/>
            <a:r>
              <a:rPr lang="en-US" sz="2000" dirty="0">
                <a:solidFill>
                  <a:srgbClr val="ED7D31"/>
                </a:solidFill>
              </a:rPr>
              <a:t>Datacenter: </a:t>
            </a:r>
            <a:r>
              <a:rPr lang="en-US" sz="2000" dirty="0" err="1">
                <a:solidFill>
                  <a:srgbClr val="ED7D31"/>
                </a:solidFill>
              </a:rPr>
              <a:t>ClockworkAngels</a:t>
            </a:r>
            <a:endParaRPr lang="en-US" sz="2000" dirty="0">
              <a:solidFill>
                <a:srgbClr val="ED7D31"/>
              </a:solidFill>
            </a:endParaRPr>
          </a:p>
          <a:p>
            <a:pPr lvl="0"/>
            <a:r>
              <a:rPr lang="en-US" sz="2000" dirty="0">
                <a:solidFill>
                  <a:srgbClr val="ED7D31"/>
                </a:solidFill>
              </a:rPr>
              <a:t>===========================</a:t>
            </a:r>
          </a:p>
          <a:p>
            <a:pPr lvl="0"/>
            <a:r>
              <a:rPr lang="en-US" sz="2000" dirty="0">
                <a:solidFill>
                  <a:srgbClr val="ED7D31"/>
                </a:solidFill>
              </a:rPr>
              <a:t>Status=Up/Down</a:t>
            </a:r>
          </a:p>
          <a:p>
            <a:pPr lvl="0"/>
            <a:r>
              <a:rPr lang="en-US" sz="2000" dirty="0">
                <a:solidFill>
                  <a:srgbClr val="ED7D31"/>
                </a:solidFill>
              </a:rPr>
              <a:t>|/ State=Normal/Leaving/Joining/Moving</a:t>
            </a:r>
          </a:p>
          <a:p>
            <a:pPr lvl="0"/>
            <a:r>
              <a:rPr lang="en-US" sz="2000" dirty="0">
                <a:solidFill>
                  <a:srgbClr val="ED7D31"/>
                </a:solidFill>
              </a:rPr>
              <a:t>--  Address        Load      Tokens  Owns    Host ID      Rack</a:t>
            </a:r>
          </a:p>
          <a:p>
            <a:pPr lvl="0"/>
            <a:r>
              <a:rPr lang="en-US" sz="2000" dirty="0">
                <a:solidFill>
                  <a:srgbClr val="ED7D31"/>
                </a:solidFill>
              </a:rPr>
              <a:t>UN  192.168.0.101  114.26 GB  24      100.0%  0edb5efa...  R40</a:t>
            </a:r>
          </a:p>
          <a:p>
            <a:pPr lvl="0"/>
            <a:r>
              <a:rPr lang="en-US" sz="2000" dirty="0">
                <a:solidFill>
                  <a:srgbClr val="ED7D31"/>
                </a:solidFill>
              </a:rPr>
              <a:t>DN  192.168.0.102  111.62 GB  24      100.0%  38782ca0...  R40</a:t>
            </a:r>
          </a:p>
          <a:p>
            <a:pPr lvl="0"/>
            <a:r>
              <a:rPr lang="en-US" sz="2000" dirty="0">
                <a:solidFill>
                  <a:srgbClr val="ED7D31"/>
                </a:solidFill>
              </a:rPr>
              <a:t>UN  192.168.0.103  101.81 GB  24      100.0%  e45b2ee0...  R40</a:t>
            </a:r>
            <a:endParaRPr kumimoji="0" lang="en-US" sz="200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Scaling down</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5" name="Picture 4">
            <a:extLst>
              <a:ext uri="{FF2B5EF4-FFF2-40B4-BE49-F238E27FC236}">
                <a16:creationId xmlns:a16="http://schemas.microsoft.com/office/drawing/2014/main" xmlns="" id="{2524B215-A587-4C3C-9666-C41DD40A0EA3}"/>
              </a:ext>
            </a:extLst>
          </p:cNvPr>
          <p:cNvPicPr>
            <a:picLocks noChangeAspect="1"/>
          </p:cNvPicPr>
          <p:nvPr/>
        </p:nvPicPr>
        <p:blipFill>
          <a:blip r:embed="rId3"/>
          <a:stretch>
            <a:fillRect/>
          </a:stretch>
        </p:blipFill>
        <p:spPr>
          <a:xfrm>
            <a:off x="6775136" y="1265637"/>
            <a:ext cx="1924043" cy="1923333"/>
          </a:xfrm>
          <a:prstGeom prst="rect">
            <a:avLst/>
          </a:prstGeom>
        </p:spPr>
      </p:pic>
    </p:spTree>
    <p:extLst>
      <p:ext uri="{BB962C8B-B14F-4D97-AF65-F5344CB8AC3E}">
        <p14:creationId xmlns:p14="http://schemas.microsoft.com/office/powerpoint/2010/main" val="410133999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332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027009"/>
            <a:ext cx="7596822" cy="3705502"/>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2400" dirty="0"/>
              <a:t>As data cannot be streamed from a down node, </a:t>
            </a:r>
            <a:r>
              <a:rPr lang="en-US" sz="2400" dirty="0" err="1"/>
              <a:t>nodetool</a:t>
            </a:r>
            <a:r>
              <a:rPr lang="en-US" sz="2400" dirty="0"/>
              <a:t> decommission will not work. </a:t>
            </a:r>
          </a:p>
          <a:p>
            <a:pPr marL="342900" lvl="0" indent="-342900">
              <a:buFont typeface="Arial" panose="020B0604020202020204" pitchFamily="34" charset="0"/>
              <a:buChar char="•"/>
            </a:pPr>
            <a:r>
              <a:rPr lang="en-US" sz="2400" dirty="0"/>
              <a:t>At this point, the best option for removing the node from the cluster will be to remove it. </a:t>
            </a:r>
          </a:p>
          <a:p>
            <a:pPr marL="342900" lvl="0" indent="-342900">
              <a:buFont typeface="Arial" panose="020B0604020202020204" pitchFamily="34" charset="0"/>
              <a:buChar char="•"/>
            </a:pPr>
            <a:r>
              <a:rPr lang="en-US" sz="2400" dirty="0"/>
              <a:t>The </a:t>
            </a:r>
            <a:r>
              <a:rPr lang="en-US" sz="2400" dirty="0" err="1"/>
              <a:t>nodetool</a:t>
            </a:r>
            <a:r>
              <a:rPr lang="en-US" sz="2400" dirty="0"/>
              <a:t> </a:t>
            </a:r>
            <a:r>
              <a:rPr lang="en-US" sz="2400" dirty="0" err="1"/>
              <a:t>removenode</a:t>
            </a:r>
            <a:r>
              <a:rPr lang="en-US" sz="2400" dirty="0"/>
              <a:t> command exists for this scenario, and works by identifying the node by host ID:</a:t>
            </a:r>
          </a:p>
          <a:p>
            <a:pPr marL="342900" lvl="0" indent="-342900">
              <a:buFont typeface="Arial" panose="020B0604020202020204" pitchFamily="34" charset="0"/>
              <a:buChar char="•"/>
            </a:pPr>
            <a:endParaRPr lang="en-US" sz="2400" dirty="0"/>
          </a:p>
          <a:p>
            <a:pPr lvl="0"/>
            <a:r>
              <a:rPr lang="en-US" sz="2400" dirty="0" err="1">
                <a:solidFill>
                  <a:srgbClr val="ED7D31"/>
                </a:solidFill>
              </a:rPr>
              <a:t>nodetool</a:t>
            </a:r>
            <a:r>
              <a:rPr lang="en-US" sz="2400" dirty="0">
                <a:solidFill>
                  <a:srgbClr val="ED7D31"/>
                </a:solidFill>
              </a:rPr>
              <a:t> </a:t>
            </a:r>
            <a:r>
              <a:rPr lang="en-US" sz="2400" dirty="0" err="1">
                <a:solidFill>
                  <a:srgbClr val="ED7D31"/>
                </a:solidFill>
              </a:rPr>
              <a:t>removenode</a:t>
            </a:r>
            <a:r>
              <a:rPr lang="en-US" sz="2400" dirty="0">
                <a:solidFill>
                  <a:srgbClr val="ED7D31"/>
                </a:solidFill>
              </a:rPr>
              <a:t> 38782ca0-5dee-4576-b0f9-5c54ab6fef6b</a:t>
            </a:r>
            <a:endParaRPr kumimoji="0" lang="en-US" sz="24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Scaling down</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spTree>
    <p:extLst>
      <p:ext uri="{BB962C8B-B14F-4D97-AF65-F5344CB8AC3E}">
        <p14:creationId xmlns:p14="http://schemas.microsoft.com/office/powerpoint/2010/main" val="329359791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333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lvl="0" algn="ctr"/>
            <a:r>
              <a:rPr lang="en-US" sz="2400" b="1" dirty="0">
                <a:solidFill>
                  <a:srgbClr val="ED7D31"/>
                </a:solidFill>
              </a:rPr>
              <a:t>Other </a:t>
            </a:r>
            <a:r>
              <a:rPr lang="en-US" sz="2400" b="1" dirty="0" err="1">
                <a:solidFill>
                  <a:srgbClr val="ED7D31"/>
                </a:solidFill>
              </a:rPr>
              <a:t>removenode</a:t>
            </a:r>
            <a:r>
              <a:rPr lang="en-US" sz="2400" b="1" dirty="0">
                <a:solidFill>
                  <a:srgbClr val="ED7D31"/>
                </a:solidFill>
              </a:rPr>
              <a:t> options</a:t>
            </a:r>
          </a:p>
          <a:p>
            <a:pPr lvl="0" algn="ctr"/>
            <a:endParaRPr lang="en-US" sz="2400" b="1" dirty="0">
              <a:solidFill>
                <a:srgbClr val="ED7D31"/>
              </a:solidFill>
            </a:endParaRPr>
          </a:p>
          <a:p>
            <a:pPr marL="342900" lvl="0" indent="-342900">
              <a:buFont typeface="Arial" panose="020B0604020202020204" pitchFamily="34" charset="0"/>
              <a:buChar char="•"/>
            </a:pPr>
            <a:r>
              <a:rPr lang="en-US" sz="2400" dirty="0"/>
              <a:t>Once you do that, you can query the current node for the status of the removal:</a:t>
            </a:r>
          </a:p>
          <a:p>
            <a:pPr marL="342900" lvl="0" indent="-342900">
              <a:buFont typeface="Arial" panose="020B0604020202020204" pitchFamily="34" charset="0"/>
              <a:buChar char="•"/>
            </a:pPr>
            <a:endParaRPr lang="en-US" sz="2400" dirty="0"/>
          </a:p>
          <a:p>
            <a:pPr lvl="0"/>
            <a:r>
              <a:rPr lang="en-US" sz="2400" dirty="0" err="1">
                <a:solidFill>
                  <a:srgbClr val="ED7D31"/>
                </a:solidFill>
              </a:rPr>
              <a:t>nodetool</a:t>
            </a:r>
            <a:r>
              <a:rPr lang="en-US" sz="2400" dirty="0">
                <a:solidFill>
                  <a:srgbClr val="ED7D31"/>
                </a:solidFill>
              </a:rPr>
              <a:t> </a:t>
            </a:r>
            <a:r>
              <a:rPr lang="en-US" sz="2400" dirty="0" err="1">
                <a:solidFill>
                  <a:srgbClr val="ED7D31"/>
                </a:solidFill>
              </a:rPr>
              <a:t>removenode</a:t>
            </a:r>
            <a:r>
              <a:rPr lang="en-US" sz="2400" dirty="0">
                <a:solidFill>
                  <a:srgbClr val="ED7D31"/>
                </a:solidFill>
              </a:rPr>
              <a:t> status</a:t>
            </a:r>
          </a:p>
          <a:p>
            <a:pPr lvl="0"/>
            <a:r>
              <a:rPr lang="en-US" sz="2400" dirty="0" err="1">
                <a:solidFill>
                  <a:srgbClr val="ED7D31"/>
                </a:solidFill>
              </a:rPr>
              <a:t>RemovalStatus</a:t>
            </a:r>
            <a:r>
              <a:rPr lang="en-US" sz="2400" dirty="0">
                <a:solidFill>
                  <a:srgbClr val="ED7D31"/>
                </a:solidFill>
              </a:rPr>
              <a:t>: Removing token (-7858886458974273909). Waiting for replication confirmation from [/192.168.0.103].</a:t>
            </a:r>
            <a:endParaRPr kumimoji="0" lang="en-US" sz="24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Scaling down</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spTree>
    <p:extLst>
      <p:ext uri="{BB962C8B-B14F-4D97-AF65-F5344CB8AC3E}">
        <p14:creationId xmlns:p14="http://schemas.microsoft.com/office/powerpoint/2010/main" val="240875239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A9700A56-751D-470F-BBF0-2CD77806A98C}"/>
              </a:ext>
            </a:extLst>
          </p:cNvPr>
          <p:cNvPicPr>
            <a:picLocks noChangeAspect="1"/>
          </p:cNvPicPr>
          <p:nvPr/>
        </p:nvPicPr>
        <p:blipFill>
          <a:blip r:embed="rId3"/>
          <a:stretch>
            <a:fillRect/>
          </a:stretch>
        </p:blipFill>
        <p:spPr>
          <a:xfrm>
            <a:off x="6511766" y="2194560"/>
            <a:ext cx="2381724" cy="2380845"/>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334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655659"/>
            <a:ext cx="7596822" cy="2597506"/>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2400" dirty="0"/>
              <a:t>If this should happen, you can invoke force from the node responsible for the removal as follows:</a:t>
            </a:r>
          </a:p>
          <a:p>
            <a:pPr marL="342900" lvl="0" indent="-342900">
              <a:buFont typeface="Arial" panose="020B0604020202020204" pitchFamily="34" charset="0"/>
              <a:buChar char="•"/>
            </a:pPr>
            <a:endParaRPr lang="en-US" sz="2400" dirty="0"/>
          </a:p>
          <a:p>
            <a:pPr lvl="0"/>
            <a:r>
              <a:rPr lang="en-US" sz="2400" dirty="0" err="1">
                <a:solidFill>
                  <a:srgbClr val="ED7D31"/>
                </a:solidFill>
              </a:rPr>
              <a:t>nodetool</a:t>
            </a:r>
            <a:r>
              <a:rPr lang="en-US" sz="2400" dirty="0">
                <a:solidFill>
                  <a:srgbClr val="ED7D31"/>
                </a:solidFill>
              </a:rPr>
              <a:t> </a:t>
            </a:r>
            <a:r>
              <a:rPr lang="en-US" sz="2400" dirty="0" err="1">
                <a:solidFill>
                  <a:srgbClr val="ED7D31"/>
                </a:solidFill>
              </a:rPr>
              <a:t>removenode</a:t>
            </a:r>
            <a:r>
              <a:rPr lang="en-US" sz="2400" dirty="0">
                <a:solidFill>
                  <a:srgbClr val="ED7D31"/>
                </a:solidFill>
              </a:rPr>
              <a:t> force</a:t>
            </a:r>
          </a:p>
          <a:p>
            <a:pPr lvl="0"/>
            <a:endParaRPr lang="en-US" sz="2400" dirty="0">
              <a:solidFill>
                <a:srgbClr val="ED7D31"/>
              </a:solidFill>
            </a:endParaRPr>
          </a:p>
          <a:p>
            <a:pPr lvl="0"/>
            <a:r>
              <a:rPr lang="en-US" sz="2400" dirty="0" err="1">
                <a:solidFill>
                  <a:srgbClr val="ED7D31"/>
                </a:solidFill>
              </a:rPr>
              <a:t>nodetool</a:t>
            </a:r>
            <a:r>
              <a:rPr lang="en-US" sz="2400" dirty="0">
                <a:solidFill>
                  <a:srgbClr val="ED7D31"/>
                </a:solidFill>
              </a:rPr>
              <a:t> </a:t>
            </a:r>
            <a:r>
              <a:rPr lang="en-US" sz="2400" dirty="0" err="1">
                <a:solidFill>
                  <a:srgbClr val="ED7D31"/>
                </a:solidFill>
              </a:rPr>
              <a:t>removenode</a:t>
            </a:r>
            <a:r>
              <a:rPr lang="en-US" sz="2400" dirty="0">
                <a:solidFill>
                  <a:srgbClr val="ED7D31"/>
                </a:solidFill>
              </a:rPr>
              <a:t> status</a:t>
            </a:r>
          </a:p>
          <a:p>
            <a:pPr lvl="0"/>
            <a:r>
              <a:rPr lang="en-US" sz="2400" dirty="0" err="1">
                <a:solidFill>
                  <a:srgbClr val="ED7D31"/>
                </a:solidFill>
              </a:rPr>
              <a:t>RemovalStatus</a:t>
            </a:r>
            <a:r>
              <a:rPr lang="en-US" sz="2400" dirty="0">
                <a:solidFill>
                  <a:srgbClr val="ED7D31"/>
                </a:solidFill>
              </a:rPr>
              <a:t>: No token removals in process.</a:t>
            </a:r>
            <a:endParaRPr kumimoji="0" lang="en-US" sz="24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Scaling down</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spTree>
    <p:extLst>
      <p:ext uri="{BB962C8B-B14F-4D97-AF65-F5344CB8AC3E}">
        <p14:creationId xmlns:p14="http://schemas.microsoft.com/office/powerpoint/2010/main" val="248333792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335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495379" y="1143809"/>
            <a:ext cx="8153241" cy="3336170"/>
          </a:xfrm>
          <a:prstGeom prst="rect">
            <a:avLst/>
          </a:prstGeom>
        </p:spPr>
        <p:txBody>
          <a:bodyPr vert="horz" wrap="square" lIns="0" tIns="12065" rIns="0" bIns="0" rtlCol="0">
            <a:spAutoFit/>
          </a:bodyPr>
          <a:lstStyle/>
          <a:p>
            <a:pPr lvl="0" algn="ctr"/>
            <a:r>
              <a:rPr lang="en-US" sz="2400" b="1" dirty="0">
                <a:solidFill>
                  <a:srgbClr val="ED7D31"/>
                </a:solidFill>
              </a:rPr>
              <a:t>When </a:t>
            </a:r>
            <a:r>
              <a:rPr lang="en-US" sz="2400" b="1" dirty="0" err="1">
                <a:solidFill>
                  <a:srgbClr val="ED7D31"/>
                </a:solidFill>
              </a:rPr>
              <a:t>removenode</a:t>
            </a:r>
            <a:r>
              <a:rPr lang="en-US" sz="2400" b="1" dirty="0">
                <a:solidFill>
                  <a:srgbClr val="ED7D31"/>
                </a:solidFill>
              </a:rPr>
              <a:t> doesn't work (</a:t>
            </a:r>
            <a:r>
              <a:rPr lang="en-US" sz="2400" b="1" dirty="0" err="1">
                <a:solidFill>
                  <a:srgbClr val="ED7D31"/>
                </a:solidFill>
              </a:rPr>
              <a:t>nodetool</a:t>
            </a:r>
            <a:r>
              <a:rPr lang="en-US" sz="2400" b="1" dirty="0">
                <a:solidFill>
                  <a:srgbClr val="ED7D31"/>
                </a:solidFill>
              </a:rPr>
              <a:t> assassinate)</a:t>
            </a:r>
          </a:p>
          <a:p>
            <a:pPr marL="342900" lvl="0" indent="-342900">
              <a:buFont typeface="Arial" panose="020B0604020202020204" pitchFamily="34" charset="0"/>
              <a:buChar char="•"/>
            </a:pPr>
            <a:endParaRPr lang="en-US" sz="2400" dirty="0"/>
          </a:p>
          <a:p>
            <a:pPr marL="342900" lvl="0" indent="-342900">
              <a:buFont typeface="Arial" panose="020B0604020202020204" pitchFamily="34" charset="0"/>
              <a:buChar char="•"/>
            </a:pPr>
            <a:r>
              <a:rPr lang="en-US" sz="2400" dirty="0"/>
              <a:t>Whatever the cause, sometimes a node may appear to be removed to some nodes, but not to others. </a:t>
            </a:r>
          </a:p>
          <a:p>
            <a:pPr marL="342900" lvl="0" indent="-342900">
              <a:buFont typeface="Arial" panose="020B0604020202020204" pitchFamily="34" charset="0"/>
              <a:buChar char="•"/>
            </a:pPr>
            <a:endParaRPr lang="en-US" sz="2400" dirty="0"/>
          </a:p>
          <a:p>
            <a:pPr marL="342900" lvl="0" indent="-342900">
              <a:buFont typeface="Arial" panose="020B0604020202020204" pitchFamily="34" charset="0"/>
              <a:buChar char="•"/>
            </a:pPr>
            <a:r>
              <a:rPr lang="en-US" sz="2400" dirty="0"/>
              <a:t>For edge cases like these, the </a:t>
            </a:r>
            <a:r>
              <a:rPr lang="en-US" sz="2400" dirty="0" err="1"/>
              <a:t>nodetool</a:t>
            </a:r>
            <a:r>
              <a:rPr lang="en-US" sz="2400" dirty="0"/>
              <a:t> assassinate command exists, and is used as follows:</a:t>
            </a:r>
          </a:p>
          <a:p>
            <a:pPr marL="342900" lvl="0" indent="-342900">
              <a:buFont typeface="Arial" panose="020B0604020202020204" pitchFamily="34" charset="0"/>
              <a:buChar char="•"/>
            </a:pPr>
            <a:endParaRPr lang="en-US" sz="2400" dirty="0"/>
          </a:p>
          <a:p>
            <a:pPr lvl="0"/>
            <a:r>
              <a:rPr lang="en-US" sz="2400" dirty="0" err="1">
                <a:solidFill>
                  <a:srgbClr val="ED7D31"/>
                </a:solidFill>
              </a:rPr>
              <a:t>nodetool</a:t>
            </a:r>
            <a:r>
              <a:rPr lang="en-US" sz="2400" dirty="0">
                <a:solidFill>
                  <a:srgbClr val="ED7D31"/>
                </a:solidFill>
              </a:rPr>
              <a:t> assassinate 192.168.0.102</a:t>
            </a:r>
            <a:endParaRPr kumimoji="0" lang="en-US" sz="24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Scaling down</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spTree>
    <p:extLst>
      <p:ext uri="{BB962C8B-B14F-4D97-AF65-F5344CB8AC3E}">
        <p14:creationId xmlns:p14="http://schemas.microsoft.com/office/powerpoint/2010/main" val="336189210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336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929525"/>
            <a:ext cx="7596822" cy="3736279"/>
          </a:xfrm>
          <a:prstGeom prst="rect">
            <a:avLst/>
          </a:prstGeom>
        </p:spPr>
        <p:txBody>
          <a:bodyPr vert="horz" wrap="square" lIns="0" tIns="12065" rIns="0" bIns="0" rtlCol="0">
            <a:spAutoFit/>
          </a:bodyPr>
          <a:lstStyle/>
          <a:p>
            <a:pPr lvl="0" algn="ctr"/>
            <a:r>
              <a:rPr lang="en-US" sz="2200" b="1" dirty="0">
                <a:solidFill>
                  <a:srgbClr val="ED7D31"/>
                </a:solidFill>
              </a:rPr>
              <a:t>Assassinating a node on an older version</a:t>
            </a:r>
          </a:p>
          <a:p>
            <a:pPr marL="342900" lvl="0" indent="-342900">
              <a:buFont typeface="Arial" panose="020B0604020202020204" pitchFamily="34" charset="0"/>
              <a:buChar char="•"/>
            </a:pPr>
            <a:r>
              <a:rPr lang="en-US" sz="2200" dirty="0"/>
              <a:t>The </a:t>
            </a:r>
            <a:r>
              <a:rPr lang="en-US" sz="2200" dirty="0" err="1"/>
              <a:t>nodetool</a:t>
            </a:r>
            <a:r>
              <a:rPr lang="en-US" sz="2200" dirty="0"/>
              <a:t> assassinate command is new to Apache Cassandra as of version 2.2. </a:t>
            </a:r>
          </a:p>
          <a:p>
            <a:pPr marL="342900" lvl="0" indent="-342900">
              <a:buFont typeface="Arial" panose="020B0604020202020204" pitchFamily="34" charset="0"/>
              <a:buChar char="•"/>
            </a:pPr>
            <a:r>
              <a:rPr lang="en-US" sz="2200" dirty="0"/>
              <a:t>Prior to Cassandra 2.2, this operation was still possible, but by invoking a command via JMX. </a:t>
            </a:r>
          </a:p>
          <a:p>
            <a:pPr marL="342900" lvl="0" indent="-342900">
              <a:buFont typeface="Arial" panose="020B0604020202020204" pitchFamily="34" charset="0"/>
              <a:buChar char="•"/>
            </a:pPr>
            <a:r>
              <a:rPr lang="en-US" sz="2200" dirty="0"/>
              <a:t>For this to work, you will first need to download the </a:t>
            </a:r>
            <a:r>
              <a:rPr lang="en-US" sz="2200" dirty="0" err="1"/>
              <a:t>JMXTerm</a:t>
            </a:r>
            <a:r>
              <a:rPr lang="en-US" sz="2200" dirty="0"/>
              <a:t> JAR file from http://wiki.cyclopsgroup.org/jmxterm/.</a:t>
            </a:r>
          </a:p>
          <a:p>
            <a:pPr marL="342900" lvl="0" indent="-342900">
              <a:buFont typeface="Arial" panose="020B0604020202020204" pitchFamily="34" charset="0"/>
              <a:buChar char="•"/>
            </a:pPr>
            <a:r>
              <a:rPr lang="en-US" sz="2200" dirty="0"/>
              <a:t>Then, run the JAR file from the command line, connect to your node, and assassinate the endpoint:</a:t>
            </a:r>
            <a:endParaRPr kumimoji="0" lang="en-US" sz="22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b="0" i="0" u="none" strike="noStrike" kern="0" cap="none" spc="0" normalizeH="0" baseline="0" noProof="0" dirty="0">
                <a:ln>
                  <a:noFill/>
                </a:ln>
                <a:solidFill>
                  <a:srgbClr val="000000"/>
                </a:solidFill>
                <a:effectLst/>
                <a:uLnTx/>
                <a:uFillTx/>
                <a:latin typeface="Arial"/>
                <a:cs typeface="Arial"/>
                <a:sym typeface="Arial"/>
              </a:rPr>
              <a:t>Refer to file 6_1.txt</a:t>
            </a: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Scaling down</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spTree>
    <p:extLst>
      <p:ext uri="{BB962C8B-B14F-4D97-AF65-F5344CB8AC3E}">
        <p14:creationId xmlns:p14="http://schemas.microsoft.com/office/powerpoint/2010/main" val="388252712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337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lvl="0" algn="ctr"/>
            <a:r>
              <a:rPr lang="en-US" sz="2400" b="1" dirty="0">
                <a:solidFill>
                  <a:srgbClr val="ED7D31"/>
                </a:solidFill>
              </a:rPr>
              <a:t>Removing a data center</a:t>
            </a:r>
          </a:p>
          <a:p>
            <a:pPr lvl="0" algn="ctr"/>
            <a:endParaRPr lang="en-US" sz="2400" b="1" dirty="0">
              <a:solidFill>
                <a:srgbClr val="ED7D31"/>
              </a:solidFill>
            </a:endParaRPr>
          </a:p>
          <a:p>
            <a:pPr marL="342900" lvl="0" indent="-342900">
              <a:buFont typeface="Arial" panose="020B0604020202020204" pitchFamily="34" charset="0"/>
              <a:buChar char="•"/>
            </a:pPr>
            <a:r>
              <a:rPr lang="en-US" sz="2400" dirty="0"/>
              <a:t>First of all, you should identify the name of the target data center and nodes to be removed. </a:t>
            </a:r>
          </a:p>
          <a:p>
            <a:pPr marL="342900" lvl="0" indent="-342900">
              <a:buFont typeface="Arial" panose="020B0604020202020204" pitchFamily="34" charset="0"/>
              <a:buChar char="•"/>
            </a:pPr>
            <a:endParaRPr lang="en-US" sz="2400" dirty="0"/>
          </a:p>
          <a:p>
            <a:pPr marL="342900" lvl="0" indent="-342900">
              <a:buFont typeface="Arial" panose="020B0604020202020204" pitchFamily="34" charset="0"/>
              <a:buChar char="•"/>
            </a:pPr>
            <a:r>
              <a:rPr lang="en-US" sz="2400" dirty="0"/>
              <a:t>Consider the following cluster:</a:t>
            </a:r>
          </a:p>
          <a:p>
            <a:pPr marR="0" lvl="0" algn="l" defTabSz="914400" rtl="0" eaLnBrk="1" fontAlgn="auto" latinLnBrk="0" hangingPunct="1">
              <a:lnSpc>
                <a:spcPct val="100000"/>
              </a:lnSpc>
              <a:spcBef>
                <a:spcPts val="0"/>
              </a:spcBef>
              <a:spcAft>
                <a:spcPts val="0"/>
              </a:spcAft>
              <a:buClr>
                <a:srgbClr val="000000"/>
              </a:buClr>
              <a:buSzTx/>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Refer to file 6_2.txt</a:t>
            </a: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Scaling down</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5" name="Picture 4">
            <a:extLst>
              <a:ext uri="{FF2B5EF4-FFF2-40B4-BE49-F238E27FC236}">
                <a16:creationId xmlns:a16="http://schemas.microsoft.com/office/drawing/2014/main" xmlns="" id="{3FCB5F2A-DAFA-4804-891B-4BF782DBEE35}"/>
              </a:ext>
            </a:extLst>
          </p:cNvPr>
          <p:cNvPicPr>
            <a:picLocks noChangeAspect="1"/>
          </p:cNvPicPr>
          <p:nvPr/>
        </p:nvPicPr>
        <p:blipFill>
          <a:blip r:embed="rId3"/>
          <a:stretch>
            <a:fillRect/>
          </a:stretch>
        </p:blipFill>
        <p:spPr>
          <a:xfrm>
            <a:off x="6377940" y="2552194"/>
            <a:ext cx="2298379" cy="2297531"/>
          </a:xfrm>
          <a:prstGeom prst="rect">
            <a:avLst/>
          </a:prstGeom>
        </p:spPr>
      </p:pic>
    </p:spTree>
    <p:extLst>
      <p:ext uri="{BB962C8B-B14F-4D97-AF65-F5344CB8AC3E}">
        <p14:creationId xmlns:p14="http://schemas.microsoft.com/office/powerpoint/2010/main" val="377534288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338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2200" dirty="0"/>
              <a:t>In this scenario, we will remove the </a:t>
            </a:r>
            <a:r>
              <a:rPr lang="en-US" sz="2200" dirty="0" err="1"/>
              <a:t>FlyByNight</a:t>
            </a:r>
            <a:r>
              <a:rPr lang="en-US" sz="2200" dirty="0"/>
              <a:t> data center from our cluster. </a:t>
            </a:r>
          </a:p>
          <a:p>
            <a:pPr marL="342900" lvl="0" indent="-342900">
              <a:buFont typeface="Arial" panose="020B0604020202020204" pitchFamily="34" charset="0"/>
              <a:buChar char="•"/>
            </a:pPr>
            <a:r>
              <a:rPr lang="en-US" sz="2200" dirty="0"/>
              <a:t>Let's </a:t>
            </a:r>
            <a:r>
              <a:rPr lang="en-US" sz="2200" dirty="0" err="1"/>
              <a:t>cqlsh</a:t>
            </a:r>
            <a:r>
              <a:rPr lang="en-US" sz="2200" dirty="0"/>
              <a:t> into one of our nodes, and take a look at our </a:t>
            </a:r>
            <a:r>
              <a:rPr lang="en-US" sz="2200" dirty="0" err="1"/>
              <a:t>keyspace</a:t>
            </a:r>
            <a:r>
              <a:rPr lang="en-US" sz="2200" dirty="0"/>
              <a:t>:</a:t>
            </a:r>
          </a:p>
          <a:p>
            <a:pPr marL="342900" lvl="0" indent="-342900">
              <a:buFont typeface="Arial" panose="020B0604020202020204" pitchFamily="34" charset="0"/>
              <a:buChar char="•"/>
            </a:pPr>
            <a:endParaRPr kumimoji="0" lang="en-US" sz="2200" b="0" i="0" u="none" strike="noStrike" kern="0" cap="none" spc="0" normalizeH="0" baseline="0" noProof="0" dirty="0">
              <a:ln>
                <a:noFill/>
              </a:ln>
              <a:solidFill>
                <a:srgbClr val="000000"/>
              </a:solidFill>
              <a:effectLst/>
              <a:uLnTx/>
              <a:uFillTx/>
              <a:latin typeface="Arial"/>
              <a:cs typeface="Arial"/>
              <a:sym typeface="Arial"/>
            </a:endParaRPr>
          </a:p>
          <a:p>
            <a:pPr lvl="0"/>
            <a:r>
              <a:rPr lang="en-US" sz="2200" dirty="0">
                <a:solidFill>
                  <a:srgbClr val="ED7D31"/>
                </a:solidFill>
              </a:rPr>
              <a:t>desc </a:t>
            </a:r>
            <a:r>
              <a:rPr lang="en-US" sz="2200" dirty="0" err="1">
                <a:solidFill>
                  <a:srgbClr val="ED7D31"/>
                </a:solidFill>
              </a:rPr>
              <a:t>keyspace</a:t>
            </a:r>
            <a:r>
              <a:rPr lang="en-US" sz="2200" dirty="0">
                <a:solidFill>
                  <a:srgbClr val="ED7D31"/>
                </a:solidFill>
              </a:rPr>
              <a:t> packt_chapter6 ;</a:t>
            </a:r>
          </a:p>
          <a:p>
            <a:pPr lvl="0"/>
            <a:endParaRPr lang="en-US" sz="2200" dirty="0">
              <a:solidFill>
                <a:srgbClr val="ED7D31"/>
              </a:solidFill>
            </a:endParaRPr>
          </a:p>
          <a:p>
            <a:pPr lvl="0"/>
            <a:r>
              <a:rPr lang="en-US" sz="2200" dirty="0">
                <a:solidFill>
                  <a:srgbClr val="ED7D31"/>
                </a:solidFill>
              </a:rPr>
              <a:t>CREATE KEYSPACE packt_chapter6 WITH replication = {'class': '</a:t>
            </a:r>
            <a:r>
              <a:rPr lang="en-US" sz="2200" dirty="0" err="1">
                <a:solidFill>
                  <a:srgbClr val="ED7D31"/>
                </a:solidFill>
              </a:rPr>
              <a:t>NetworkTopologyStrategy</a:t>
            </a:r>
            <a:r>
              <a:rPr lang="en-US" sz="2200" dirty="0">
                <a:solidFill>
                  <a:srgbClr val="ED7D31"/>
                </a:solidFill>
              </a:rPr>
              <a:t>', '</a:t>
            </a:r>
            <a:r>
              <a:rPr lang="en-US" sz="2200" dirty="0" err="1">
                <a:solidFill>
                  <a:srgbClr val="ED7D31"/>
                </a:solidFill>
              </a:rPr>
              <a:t>ClockworkAngels</a:t>
            </a:r>
            <a:r>
              <a:rPr lang="en-US" sz="2200" dirty="0">
                <a:solidFill>
                  <a:srgbClr val="ED7D31"/>
                </a:solidFill>
              </a:rPr>
              <a:t>': '3', '</a:t>
            </a:r>
            <a:r>
              <a:rPr lang="en-US" sz="2200" dirty="0" err="1">
                <a:solidFill>
                  <a:srgbClr val="ED7D31"/>
                </a:solidFill>
              </a:rPr>
              <a:t>FlyByNight</a:t>
            </a:r>
            <a:r>
              <a:rPr lang="en-US" sz="2200" dirty="0">
                <a:solidFill>
                  <a:srgbClr val="ED7D31"/>
                </a:solidFill>
              </a:rPr>
              <a:t>': '3'} AND </a:t>
            </a:r>
            <a:r>
              <a:rPr lang="en-US" sz="2200" dirty="0" err="1">
                <a:solidFill>
                  <a:srgbClr val="ED7D31"/>
                </a:solidFill>
              </a:rPr>
              <a:t>durable_writes</a:t>
            </a:r>
            <a:r>
              <a:rPr lang="en-US" sz="2200" dirty="0">
                <a:solidFill>
                  <a:srgbClr val="ED7D31"/>
                </a:solidFill>
              </a:rPr>
              <a:t> = true;</a:t>
            </a:r>
            <a:endParaRPr kumimoji="0" lang="en-US" sz="22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Scaling down</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spTree>
    <p:extLst>
      <p:ext uri="{BB962C8B-B14F-4D97-AF65-F5344CB8AC3E}">
        <p14:creationId xmlns:p14="http://schemas.microsoft.com/office/powerpoint/2010/main" val="244334259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339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552529" y="1328475"/>
            <a:ext cx="8038941" cy="2966838"/>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2400" dirty="0"/>
              <a:t>Let's start by changing our </a:t>
            </a:r>
            <a:r>
              <a:rPr lang="en-US" sz="2400" dirty="0" err="1"/>
              <a:t>keyspace</a:t>
            </a:r>
            <a:r>
              <a:rPr lang="en-US" sz="2400" dirty="0"/>
              <a:t> definition to no longer replicate to the </a:t>
            </a:r>
            <a:r>
              <a:rPr lang="en-US" sz="2400" dirty="0" err="1"/>
              <a:t>FlyByNight</a:t>
            </a:r>
            <a:r>
              <a:rPr lang="en-US" sz="2400" dirty="0"/>
              <a:t> data center. </a:t>
            </a:r>
          </a:p>
          <a:p>
            <a:pPr marL="342900" lvl="0" indent="-342900">
              <a:buFont typeface="Arial" panose="020B0604020202020204" pitchFamily="34" charset="0"/>
              <a:buChar char="•"/>
            </a:pPr>
            <a:endParaRPr lang="en-US" sz="2400" dirty="0"/>
          </a:p>
          <a:p>
            <a:pPr marL="342900" lvl="0" indent="-342900">
              <a:buFont typeface="Arial" panose="020B0604020202020204" pitchFamily="34" charset="0"/>
              <a:buChar char="•"/>
            </a:pPr>
            <a:r>
              <a:rPr lang="en-US" sz="2400" dirty="0"/>
              <a:t>We can accomplish this with the ALTER KEYSPACE command:</a:t>
            </a:r>
          </a:p>
          <a:p>
            <a:pPr marL="342900" lvl="0" indent="-342900">
              <a:buFont typeface="Arial" panose="020B0604020202020204" pitchFamily="34" charset="0"/>
              <a:buChar char="•"/>
            </a:pPr>
            <a:endParaRPr lang="en-US" sz="2400" dirty="0"/>
          </a:p>
          <a:p>
            <a:pPr lvl="0"/>
            <a:r>
              <a:rPr lang="en-US" sz="2400" dirty="0">
                <a:solidFill>
                  <a:srgbClr val="ED7D31"/>
                </a:solidFill>
              </a:rPr>
              <a:t>ALTER KEYSPACE packt_chapter6 WITH replication = {'class': '</a:t>
            </a:r>
            <a:r>
              <a:rPr lang="en-US" sz="2400" dirty="0" err="1">
                <a:solidFill>
                  <a:srgbClr val="ED7D31"/>
                </a:solidFill>
              </a:rPr>
              <a:t>NetworkTopologyStrategy</a:t>
            </a:r>
            <a:r>
              <a:rPr lang="en-US" sz="2400" dirty="0">
                <a:solidFill>
                  <a:srgbClr val="ED7D31"/>
                </a:solidFill>
              </a:rPr>
              <a:t>', '</a:t>
            </a:r>
            <a:r>
              <a:rPr lang="en-US" sz="2400" dirty="0" err="1">
                <a:solidFill>
                  <a:srgbClr val="ED7D31"/>
                </a:solidFill>
              </a:rPr>
              <a:t>ClockworkAngels</a:t>
            </a:r>
            <a:r>
              <a:rPr lang="en-US" sz="2400" dirty="0">
                <a:solidFill>
                  <a:srgbClr val="ED7D31"/>
                </a:solidFill>
              </a:rPr>
              <a:t>': '3'};</a:t>
            </a:r>
            <a:endParaRPr kumimoji="0" lang="en-US" sz="24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Scaling down</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spTree>
    <p:extLst>
      <p:ext uri="{BB962C8B-B14F-4D97-AF65-F5344CB8AC3E}">
        <p14:creationId xmlns:p14="http://schemas.microsoft.com/office/powerpoint/2010/main" val="780076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dirty="0"/>
              <a:t>Using Cassandra with </a:t>
            </a:r>
            <a:r>
              <a:rPr lang="en-US" sz="3600" dirty="0" err="1"/>
              <a:t>cqlsh</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928697"/>
            <a:ext cx="7596822" cy="3797835"/>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Now, let's try to query while filtering on game with our new table:</a:t>
            </a:r>
          </a:p>
          <a:p>
            <a:r>
              <a:rPr lang="en-US" sz="2200" dirty="0" err="1">
                <a:solidFill>
                  <a:srgbClr val="ED7D31"/>
                </a:solidFill>
              </a:rPr>
              <a:t>cassdba@cqlsh:packt</a:t>
            </a:r>
            <a:r>
              <a:rPr lang="en-US" sz="2200" dirty="0">
                <a:solidFill>
                  <a:srgbClr val="ED7D31"/>
                </a:solidFill>
              </a:rPr>
              <a:t>&gt; SELECT * FROM </a:t>
            </a:r>
            <a:r>
              <a:rPr lang="en-US" sz="2200" dirty="0" err="1">
                <a:solidFill>
                  <a:srgbClr val="ED7D31"/>
                </a:solidFill>
              </a:rPr>
              <a:t>hi_scores_by_game</a:t>
            </a:r>
            <a:endParaRPr lang="en-US" sz="2200" dirty="0">
              <a:solidFill>
                <a:srgbClr val="ED7D31"/>
              </a:solidFill>
            </a:endParaRPr>
          </a:p>
          <a:p>
            <a:r>
              <a:rPr lang="en-US" sz="2200" dirty="0">
                <a:solidFill>
                  <a:srgbClr val="ED7D31"/>
                </a:solidFill>
              </a:rPr>
              <a:t>                        WHERE game='Joust';</a:t>
            </a:r>
          </a:p>
          <a:p>
            <a:r>
              <a:rPr lang="en-US" sz="2200" dirty="0">
                <a:solidFill>
                  <a:srgbClr val="ED7D31"/>
                </a:solidFill>
              </a:rPr>
              <a:t> game  | score | name</a:t>
            </a:r>
          </a:p>
          <a:p>
            <a:r>
              <a:rPr lang="en-US" sz="2200" dirty="0">
                <a:solidFill>
                  <a:srgbClr val="ED7D31"/>
                </a:solidFill>
              </a:rPr>
              <a:t>-------+-------+--------</a:t>
            </a:r>
          </a:p>
          <a:p>
            <a:r>
              <a:rPr lang="en-US" sz="2200" dirty="0">
                <a:solidFill>
                  <a:srgbClr val="ED7D31"/>
                </a:solidFill>
              </a:rPr>
              <a:t> Joust | 48850 | Connor</a:t>
            </a:r>
          </a:p>
          <a:p>
            <a:r>
              <a:rPr lang="en-US" sz="2200" dirty="0">
                <a:solidFill>
                  <a:srgbClr val="ED7D31"/>
                </a:solidFill>
              </a:rPr>
              <a:t> Joust | 48150 |    Dad</a:t>
            </a:r>
          </a:p>
          <a:p>
            <a:r>
              <a:rPr lang="en-US" sz="2200" dirty="0">
                <a:solidFill>
                  <a:srgbClr val="ED7D31"/>
                </a:solidFill>
              </a:rPr>
              <a:t> Joust | 19520 |  Avery</a:t>
            </a:r>
          </a:p>
          <a:p>
            <a:r>
              <a:rPr lang="en-US" sz="2200" dirty="0">
                <a:solidFill>
                  <a:srgbClr val="ED7D31"/>
                </a:solidFill>
              </a:rPr>
              <a:t>(3 rows)</a:t>
            </a:r>
          </a:p>
        </p:txBody>
      </p:sp>
      <p:pic>
        <p:nvPicPr>
          <p:cNvPr id="6" name="Picture 5">
            <a:extLst>
              <a:ext uri="{FF2B5EF4-FFF2-40B4-BE49-F238E27FC236}">
                <a16:creationId xmlns:a16="http://schemas.microsoft.com/office/drawing/2014/main" xmlns="" id="{82D2AB11-22F3-4A9B-977E-D512A54D2341}"/>
              </a:ext>
            </a:extLst>
          </p:cNvPr>
          <p:cNvPicPr>
            <a:picLocks noChangeAspect="1"/>
          </p:cNvPicPr>
          <p:nvPr/>
        </p:nvPicPr>
        <p:blipFill>
          <a:blip r:embed="rId3"/>
          <a:stretch>
            <a:fillRect/>
          </a:stretch>
        </p:blipFill>
        <p:spPr>
          <a:xfrm>
            <a:off x="5772150" y="1883968"/>
            <a:ext cx="3120390" cy="3120390"/>
          </a:xfrm>
          <a:prstGeom prst="rect">
            <a:avLst/>
          </a:prstGeom>
        </p:spPr>
      </p:pic>
    </p:spTree>
    <p:extLst>
      <p:ext uri="{BB962C8B-B14F-4D97-AF65-F5344CB8AC3E}">
        <p14:creationId xmlns:p14="http://schemas.microsoft.com/office/powerpoint/2010/main" val="216293753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340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255609"/>
            <a:ext cx="7596822" cy="3336170"/>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2400" dirty="0"/>
              <a:t>With the </a:t>
            </a:r>
            <a:r>
              <a:rPr lang="en-US" sz="2400" dirty="0" err="1"/>
              <a:t>keyspace</a:t>
            </a:r>
            <a:r>
              <a:rPr lang="en-US" sz="2400" dirty="0"/>
              <a:t> replication of those nodes disabled for the target data center, you can now SSH to them and run decommission on each of them:</a:t>
            </a:r>
          </a:p>
          <a:p>
            <a:pPr marL="342900" lvl="0" indent="-342900">
              <a:buFont typeface="Arial" panose="020B0604020202020204" pitchFamily="34" charset="0"/>
              <a:buChar char="•"/>
            </a:pPr>
            <a:endParaRPr lang="en-US" sz="2400" dirty="0"/>
          </a:p>
          <a:p>
            <a:pPr lvl="0"/>
            <a:r>
              <a:rPr lang="en-US" sz="2000" dirty="0" err="1">
                <a:solidFill>
                  <a:srgbClr val="ED7D31"/>
                </a:solidFill>
              </a:rPr>
              <a:t>aploetz@skywalker</a:t>
            </a:r>
            <a:r>
              <a:rPr lang="en-US" sz="2000" dirty="0">
                <a:solidFill>
                  <a:srgbClr val="ED7D31"/>
                </a:solidFill>
              </a:rPr>
              <a:t>:~/local/apache-cassandra-3.11.2$ </a:t>
            </a:r>
            <a:r>
              <a:rPr lang="en-US" sz="2000" dirty="0" err="1">
                <a:solidFill>
                  <a:srgbClr val="ED7D31"/>
                </a:solidFill>
              </a:rPr>
              <a:t>ssh</a:t>
            </a:r>
            <a:r>
              <a:rPr lang="en-US" sz="2000" dirty="0">
                <a:solidFill>
                  <a:srgbClr val="ED7D31"/>
                </a:solidFill>
              </a:rPr>
              <a:t> aaron@192.168.17.91</a:t>
            </a:r>
          </a:p>
          <a:p>
            <a:pPr lvl="0"/>
            <a:r>
              <a:rPr lang="en-US" sz="2000" dirty="0">
                <a:solidFill>
                  <a:srgbClr val="ED7D31"/>
                </a:solidFill>
              </a:rPr>
              <a:t>...</a:t>
            </a:r>
          </a:p>
          <a:p>
            <a:pPr lvl="0"/>
            <a:r>
              <a:rPr lang="en-US" sz="2000" dirty="0">
                <a:solidFill>
                  <a:srgbClr val="ED7D31"/>
                </a:solidFill>
              </a:rPr>
              <a:t>aaron@192.168.17.91: ~$ </a:t>
            </a:r>
            <a:r>
              <a:rPr lang="en-US" sz="2000" dirty="0" err="1">
                <a:solidFill>
                  <a:srgbClr val="ED7D31"/>
                </a:solidFill>
              </a:rPr>
              <a:t>nodetool</a:t>
            </a:r>
            <a:r>
              <a:rPr lang="en-US" sz="2000" dirty="0">
                <a:solidFill>
                  <a:srgbClr val="ED7D31"/>
                </a:solidFill>
              </a:rPr>
              <a:t> decommission</a:t>
            </a:r>
          </a:p>
          <a:p>
            <a:pPr lvl="0"/>
            <a:r>
              <a:rPr lang="en-US" sz="2000" dirty="0">
                <a:solidFill>
                  <a:srgbClr val="ED7D31"/>
                </a:solidFill>
              </a:rPr>
              <a:t>aaron@192.168.17.91: ~$ exit</a:t>
            </a:r>
          </a:p>
          <a:p>
            <a:pPr lvl="0"/>
            <a:r>
              <a:rPr lang="en-US" sz="2000" dirty="0">
                <a:solidFill>
                  <a:srgbClr val="ED7D31"/>
                </a:solidFill>
              </a:rPr>
              <a:t>Connection to 192.168.17.91 closed.</a:t>
            </a:r>
            <a:endParaRPr kumimoji="0" lang="en-US" sz="24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Scaling down</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5" name="Picture 4">
            <a:extLst>
              <a:ext uri="{FF2B5EF4-FFF2-40B4-BE49-F238E27FC236}">
                <a16:creationId xmlns:a16="http://schemas.microsoft.com/office/drawing/2014/main" xmlns="" id="{DF50FC8D-BC02-4951-A0B6-7BE7F0E224F9}"/>
              </a:ext>
            </a:extLst>
          </p:cNvPr>
          <p:cNvPicPr>
            <a:picLocks noChangeAspect="1"/>
          </p:cNvPicPr>
          <p:nvPr/>
        </p:nvPicPr>
        <p:blipFill>
          <a:blip r:embed="rId3"/>
          <a:stretch>
            <a:fillRect/>
          </a:stretch>
        </p:blipFill>
        <p:spPr>
          <a:xfrm>
            <a:off x="6755130" y="2929246"/>
            <a:ext cx="1921189" cy="1920480"/>
          </a:xfrm>
          <a:prstGeom prst="rect">
            <a:avLst/>
          </a:prstGeom>
        </p:spPr>
      </p:pic>
    </p:spTree>
    <p:extLst>
      <p:ext uri="{BB962C8B-B14F-4D97-AF65-F5344CB8AC3E}">
        <p14:creationId xmlns:p14="http://schemas.microsoft.com/office/powerpoint/2010/main" val="367161614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341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244179"/>
            <a:ext cx="7596822" cy="3336170"/>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2400" dirty="0"/>
              <a:t>Apache Cassandra provides the ability to take a snapshot of all </a:t>
            </a:r>
            <a:r>
              <a:rPr lang="en-US" sz="2400" dirty="0" err="1"/>
              <a:t>SSTable</a:t>
            </a:r>
            <a:r>
              <a:rPr lang="en-US" sz="2400" dirty="0"/>
              <a:t> files on a node. </a:t>
            </a:r>
          </a:p>
          <a:p>
            <a:pPr lvl="0"/>
            <a:endParaRPr lang="en-US" sz="2400" dirty="0"/>
          </a:p>
          <a:p>
            <a:pPr marL="342900" lvl="0" indent="-342900">
              <a:buFont typeface="Arial" panose="020B0604020202020204" pitchFamily="34" charset="0"/>
              <a:buChar char="•"/>
            </a:pPr>
            <a:r>
              <a:rPr lang="en-US" sz="2400" dirty="0"/>
              <a:t>The resulting snapshot files are essentially hard links or pointers to these files. </a:t>
            </a:r>
          </a:p>
          <a:p>
            <a:pPr marL="342900" lvl="0" indent="-342900">
              <a:buFont typeface="Arial" panose="020B0604020202020204" pitchFamily="34" charset="0"/>
              <a:buChar char="•"/>
            </a:pPr>
            <a:endParaRPr lang="en-US" sz="2400" dirty="0"/>
          </a:p>
          <a:p>
            <a:pPr marL="342900" lvl="0" indent="-342900">
              <a:buFont typeface="Arial" panose="020B0604020202020204" pitchFamily="34" charset="0"/>
              <a:buChar char="•"/>
            </a:pPr>
            <a:r>
              <a:rPr lang="en-US" sz="2400" dirty="0"/>
              <a:t>Combining snapshots with the incremental backup feature helps to ensure that lost data can be restored in a quick and timely manner. </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Backing up and restoring data</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spTree>
    <p:extLst>
      <p:ext uri="{BB962C8B-B14F-4D97-AF65-F5344CB8AC3E}">
        <p14:creationId xmlns:p14="http://schemas.microsoft.com/office/powerpoint/2010/main" val="206344335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342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1113032"/>
            <a:ext cx="7596822" cy="3397725"/>
          </a:xfrm>
          <a:prstGeom prst="rect">
            <a:avLst/>
          </a:prstGeom>
        </p:spPr>
        <p:txBody>
          <a:bodyPr vert="horz" wrap="square" lIns="0" tIns="12065" rIns="0" bIns="0" rtlCol="0">
            <a:spAutoFit/>
          </a:bodyPr>
          <a:lstStyle/>
          <a:p>
            <a:pPr lvl="0" algn="ctr"/>
            <a:r>
              <a:rPr lang="en-US" sz="2400" b="1" dirty="0">
                <a:solidFill>
                  <a:srgbClr val="ED7D31"/>
                </a:solidFill>
              </a:rPr>
              <a:t>Taking snapshots</a:t>
            </a:r>
          </a:p>
          <a:p>
            <a:pPr marL="342900" lvl="0" indent="-342900">
              <a:buFont typeface="Arial" panose="020B0604020202020204" pitchFamily="34" charset="0"/>
              <a:buChar char="•"/>
            </a:pPr>
            <a:r>
              <a:rPr lang="en-US" sz="2400" dirty="0"/>
              <a:t>To take a snapshot for all tables in a specific </a:t>
            </a:r>
            <a:r>
              <a:rPr lang="en-US" sz="2400" dirty="0" err="1"/>
              <a:t>keyspace</a:t>
            </a:r>
            <a:r>
              <a:rPr lang="en-US" sz="2400" dirty="0"/>
              <a:t>, simply type the name of that </a:t>
            </a:r>
            <a:r>
              <a:rPr lang="en-US" sz="2400" dirty="0" err="1"/>
              <a:t>keyspace</a:t>
            </a:r>
            <a:r>
              <a:rPr lang="en-US" sz="2400" dirty="0"/>
              <a:t> on the end of the command:</a:t>
            </a:r>
          </a:p>
          <a:p>
            <a:pPr marL="342900" lvl="0" indent="-342900">
              <a:buFont typeface="Arial" panose="020B0604020202020204" pitchFamily="34" charset="0"/>
              <a:buChar char="•"/>
            </a:pPr>
            <a:endParaRPr lang="en-US" sz="2400" dirty="0"/>
          </a:p>
          <a:p>
            <a:pPr lvl="0"/>
            <a:r>
              <a:rPr lang="en-US" sz="2000" dirty="0" err="1">
                <a:solidFill>
                  <a:srgbClr val="ED7D31"/>
                </a:solidFill>
              </a:rPr>
              <a:t>nodetool</a:t>
            </a:r>
            <a:r>
              <a:rPr lang="en-US" sz="2000" dirty="0">
                <a:solidFill>
                  <a:srgbClr val="ED7D31"/>
                </a:solidFill>
              </a:rPr>
              <a:t> snapshot packt_chapter3</a:t>
            </a:r>
          </a:p>
          <a:p>
            <a:pPr lvl="0"/>
            <a:endParaRPr lang="en-US" sz="2000" dirty="0">
              <a:solidFill>
                <a:srgbClr val="ED7D31"/>
              </a:solidFill>
            </a:endParaRPr>
          </a:p>
          <a:p>
            <a:pPr lvl="0"/>
            <a:r>
              <a:rPr lang="en-US" sz="2000" dirty="0">
                <a:solidFill>
                  <a:srgbClr val="ED7D31"/>
                </a:solidFill>
              </a:rPr>
              <a:t>Requested creating snapshot(s) for [packt_chapter3] with snapshot name [1538941504326] and options {</a:t>
            </a:r>
            <a:r>
              <a:rPr lang="en-US" sz="2000" dirty="0" err="1">
                <a:solidFill>
                  <a:srgbClr val="ED7D31"/>
                </a:solidFill>
              </a:rPr>
              <a:t>skipFlush</a:t>
            </a:r>
            <a:r>
              <a:rPr lang="en-US" sz="2000" dirty="0">
                <a:solidFill>
                  <a:srgbClr val="ED7D31"/>
                </a:solidFill>
              </a:rPr>
              <a:t>=false}</a:t>
            </a:r>
          </a:p>
          <a:p>
            <a:pPr lvl="0"/>
            <a:r>
              <a:rPr lang="en-US" sz="2000" dirty="0">
                <a:solidFill>
                  <a:srgbClr val="ED7D31"/>
                </a:solidFill>
              </a:rPr>
              <a:t>Snapshot directory: 1538941504326</a:t>
            </a:r>
            <a:endParaRPr kumimoji="0" lang="en-US" sz="20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Backing up and restoring data</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spTree>
    <p:extLst>
      <p:ext uri="{BB962C8B-B14F-4D97-AF65-F5344CB8AC3E}">
        <p14:creationId xmlns:p14="http://schemas.microsoft.com/office/powerpoint/2010/main" val="216125672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343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278469"/>
            <a:ext cx="7596822" cy="3274614"/>
          </a:xfrm>
          <a:prstGeom prst="rect">
            <a:avLst/>
          </a:prstGeom>
        </p:spPr>
        <p:txBody>
          <a:bodyPr vert="horz" wrap="square" lIns="0" tIns="12065" rIns="0" bIns="0" rtlCol="0">
            <a:spAutoFit/>
          </a:bodyPr>
          <a:lstStyle/>
          <a:p>
            <a:pPr marL="342900" lvl="0" indent="-342900">
              <a:buFont typeface="Arial" panose="020B0604020202020204" pitchFamily="34" charset="0"/>
              <a:buChar char="•"/>
            </a:pPr>
            <a:r>
              <a:rPr lang="en-US" sz="2400" dirty="0"/>
              <a:t>To take a snapshot for a specific table, use the --table option. </a:t>
            </a:r>
          </a:p>
          <a:p>
            <a:pPr marL="342900" lvl="0" indent="-342900">
              <a:buFont typeface="Arial" panose="020B0604020202020204" pitchFamily="34" charset="0"/>
              <a:buChar char="•"/>
            </a:pPr>
            <a:r>
              <a:rPr lang="en-US" sz="2400" dirty="0"/>
              <a:t>Follow that with the table and </a:t>
            </a:r>
            <a:r>
              <a:rPr lang="en-US" sz="2400" dirty="0" err="1"/>
              <a:t>keyspace</a:t>
            </a:r>
            <a:r>
              <a:rPr lang="en-US" sz="2400" dirty="0"/>
              <a:t> names:</a:t>
            </a:r>
          </a:p>
          <a:p>
            <a:pPr lvl="0"/>
            <a:endParaRPr lang="en-US" sz="2000" dirty="0">
              <a:solidFill>
                <a:srgbClr val="ED7D31"/>
              </a:solidFill>
            </a:endParaRPr>
          </a:p>
          <a:p>
            <a:pPr lvl="0"/>
            <a:r>
              <a:rPr lang="en-US" sz="2000" dirty="0" err="1">
                <a:solidFill>
                  <a:srgbClr val="ED7D31"/>
                </a:solidFill>
              </a:rPr>
              <a:t>nodetool</a:t>
            </a:r>
            <a:r>
              <a:rPr lang="en-US" sz="2000" dirty="0">
                <a:solidFill>
                  <a:srgbClr val="ED7D31"/>
                </a:solidFill>
              </a:rPr>
              <a:t> snapshot --table </a:t>
            </a:r>
            <a:r>
              <a:rPr lang="en-US" sz="2000" dirty="0" err="1">
                <a:solidFill>
                  <a:srgbClr val="ED7D31"/>
                </a:solidFill>
              </a:rPr>
              <a:t>security_logs_by_location</a:t>
            </a:r>
            <a:r>
              <a:rPr lang="en-US" sz="2000" dirty="0">
                <a:solidFill>
                  <a:srgbClr val="ED7D31"/>
                </a:solidFill>
              </a:rPr>
              <a:t> packt_chapter3</a:t>
            </a:r>
          </a:p>
          <a:p>
            <a:pPr lvl="0"/>
            <a:endParaRPr lang="en-US" sz="2000" dirty="0">
              <a:solidFill>
                <a:srgbClr val="ED7D31"/>
              </a:solidFill>
            </a:endParaRPr>
          </a:p>
          <a:p>
            <a:pPr lvl="0"/>
            <a:r>
              <a:rPr lang="en-US" sz="2000" dirty="0">
                <a:solidFill>
                  <a:srgbClr val="ED7D31"/>
                </a:solidFill>
              </a:rPr>
              <a:t>Requested creating snapshot(s) for [packt_chapter3] with snapshot name [1538941525101] and options {</a:t>
            </a:r>
            <a:r>
              <a:rPr lang="en-US" sz="2000" dirty="0" err="1">
                <a:solidFill>
                  <a:srgbClr val="ED7D31"/>
                </a:solidFill>
              </a:rPr>
              <a:t>skipFlush</a:t>
            </a:r>
            <a:r>
              <a:rPr lang="en-US" sz="2000" dirty="0">
                <a:solidFill>
                  <a:srgbClr val="ED7D31"/>
                </a:solidFill>
              </a:rPr>
              <a:t>=false}</a:t>
            </a:r>
          </a:p>
          <a:p>
            <a:pPr lvl="0"/>
            <a:r>
              <a:rPr lang="en-US" sz="2000" dirty="0">
                <a:solidFill>
                  <a:srgbClr val="ED7D31"/>
                </a:solidFill>
              </a:rPr>
              <a:t>Snapshot directory: 1538941525101</a:t>
            </a:r>
            <a:endParaRPr kumimoji="0" lang="en-US" sz="20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Backing up and restoring data</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spTree>
    <p:extLst>
      <p:ext uri="{BB962C8B-B14F-4D97-AF65-F5344CB8AC3E}">
        <p14:creationId xmlns:p14="http://schemas.microsoft.com/office/powerpoint/2010/main" val="278151200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344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958813"/>
            <a:ext cx="7596822" cy="3736279"/>
          </a:xfrm>
          <a:prstGeom prst="rect">
            <a:avLst/>
          </a:prstGeom>
        </p:spPr>
        <p:txBody>
          <a:bodyPr vert="horz" wrap="square" lIns="0" tIns="12065" rIns="0" bIns="0" rtlCol="0">
            <a:spAutoFit/>
          </a:bodyPr>
          <a:lstStyle/>
          <a:p>
            <a:pPr lvl="0" algn="ctr"/>
            <a:r>
              <a:rPr lang="en-US" sz="2200" b="1" dirty="0">
                <a:solidFill>
                  <a:srgbClr val="ED7D31"/>
                </a:solidFill>
              </a:rPr>
              <a:t>Enabling incremental backups</a:t>
            </a:r>
          </a:p>
          <a:p>
            <a:pPr lvl="0" algn="ctr"/>
            <a:endParaRPr lang="en-US" sz="2200" b="1" dirty="0">
              <a:solidFill>
                <a:srgbClr val="ED7D31"/>
              </a:solidFill>
            </a:endParaRPr>
          </a:p>
          <a:p>
            <a:pPr marL="342900" lvl="0" indent="-342900">
              <a:buFont typeface="Arial" panose="020B0604020202020204" pitchFamily="34" charset="0"/>
              <a:buChar char="•"/>
            </a:pPr>
            <a:r>
              <a:rPr lang="en-US" sz="2200" dirty="0"/>
              <a:t>Incremental backups instruct Apache Cassandra to create links to newly flushed </a:t>
            </a:r>
            <a:r>
              <a:rPr lang="en-US" sz="2200" dirty="0" err="1"/>
              <a:t>memtables</a:t>
            </a:r>
            <a:r>
              <a:rPr lang="en-US" sz="2200" dirty="0"/>
              <a:t> since the last snapshot was taken. </a:t>
            </a:r>
          </a:p>
          <a:p>
            <a:pPr marL="342900" lvl="0" indent="-342900">
              <a:buFont typeface="Arial" panose="020B0604020202020204" pitchFamily="34" charset="0"/>
              <a:buChar char="•"/>
            </a:pPr>
            <a:r>
              <a:rPr lang="en-US" sz="2200" dirty="0"/>
              <a:t>This has the effect of keeping point-in-time snapshots up-to-date with the latest writes. </a:t>
            </a:r>
          </a:p>
          <a:p>
            <a:pPr marL="342900" lvl="0" indent="-342900">
              <a:buFont typeface="Arial" panose="020B0604020202020204" pitchFamily="34" charset="0"/>
              <a:buChar char="•"/>
            </a:pPr>
            <a:r>
              <a:rPr lang="en-US" sz="2200" dirty="0"/>
              <a:t>Incremental backups are disabled by default, but can be enabled by editing the following line in the </a:t>
            </a:r>
            <a:r>
              <a:rPr lang="en-US" sz="2200" dirty="0" err="1"/>
              <a:t>cassandra.yaml</a:t>
            </a:r>
            <a:r>
              <a:rPr lang="en-US" sz="2200" dirty="0"/>
              <a:t> file of each node:</a:t>
            </a:r>
          </a:p>
          <a:p>
            <a:pPr lvl="0"/>
            <a:r>
              <a:rPr lang="en-US" sz="2200" dirty="0" err="1">
                <a:solidFill>
                  <a:srgbClr val="ED7D31"/>
                </a:solidFill>
              </a:rPr>
              <a:t>incremental_backups</a:t>
            </a:r>
            <a:r>
              <a:rPr lang="en-US" sz="2200" dirty="0">
                <a:solidFill>
                  <a:srgbClr val="ED7D31"/>
                </a:solidFill>
              </a:rPr>
              <a:t>: true</a:t>
            </a:r>
            <a:endParaRPr kumimoji="0" lang="en-US" sz="22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Backing up and restoring data</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spTree>
    <p:extLst>
      <p:ext uri="{BB962C8B-B14F-4D97-AF65-F5344CB8AC3E}">
        <p14:creationId xmlns:p14="http://schemas.microsoft.com/office/powerpoint/2010/main" val="301224150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345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853599" y="1328475"/>
            <a:ext cx="7596822" cy="2966838"/>
          </a:xfrm>
          <a:prstGeom prst="rect">
            <a:avLst/>
          </a:prstGeom>
        </p:spPr>
        <p:txBody>
          <a:bodyPr vert="horz" wrap="square" lIns="0" tIns="12065" rIns="0" bIns="0" rtlCol="0">
            <a:spAutoFit/>
          </a:bodyPr>
          <a:lstStyle/>
          <a:p>
            <a:pPr lvl="0" algn="ctr"/>
            <a:r>
              <a:rPr lang="en-US" sz="2400" b="1" dirty="0">
                <a:solidFill>
                  <a:srgbClr val="ED7D31"/>
                </a:solidFill>
              </a:rPr>
              <a:t>Recovering from snapshots</a:t>
            </a:r>
          </a:p>
          <a:p>
            <a:pPr marL="342900" lvl="0" indent="-342900">
              <a:buFont typeface="Arial" panose="020B0604020202020204" pitchFamily="34" charset="0"/>
              <a:buChar char="•"/>
            </a:pPr>
            <a:endParaRPr lang="en-US" sz="2400" dirty="0"/>
          </a:p>
          <a:p>
            <a:pPr marL="342900" lvl="0" indent="-342900">
              <a:buFont typeface="Arial" panose="020B0604020202020204" pitchFamily="34" charset="0"/>
              <a:buChar char="•"/>
            </a:pPr>
            <a:r>
              <a:rPr lang="en-US" sz="2400" b="1" dirty="0"/>
              <a:t>Run </a:t>
            </a:r>
            <a:r>
              <a:rPr lang="en-US" sz="2400" b="1" dirty="0" err="1"/>
              <a:t>nodetool</a:t>
            </a:r>
            <a:r>
              <a:rPr lang="en-US" sz="2400" b="1" dirty="0"/>
              <a:t> refresh</a:t>
            </a:r>
            <a:r>
              <a:rPr lang="en-US" sz="2400" dirty="0"/>
              <a:t>. This will load the recently copied snapshot or backup files into the cluster. </a:t>
            </a:r>
          </a:p>
          <a:p>
            <a:pPr marL="342900" lvl="0" indent="-342900">
              <a:buFont typeface="Arial" panose="020B0604020202020204" pitchFamily="34" charset="0"/>
              <a:buChar char="•"/>
            </a:pPr>
            <a:r>
              <a:rPr lang="en-US" sz="2400" dirty="0"/>
              <a:t>A restart is not required.</a:t>
            </a:r>
          </a:p>
          <a:p>
            <a:pPr marL="342900" lvl="0" indent="-342900">
              <a:buFont typeface="Arial" panose="020B0604020202020204" pitchFamily="34" charset="0"/>
              <a:buChar char="•"/>
            </a:pPr>
            <a:r>
              <a:rPr lang="en-US" sz="2400" dirty="0"/>
              <a:t>An example of this process is as follows:</a:t>
            </a:r>
          </a:p>
          <a:p>
            <a:pPr marL="342900" lvl="0" indent="-342900">
              <a:buFont typeface="Arial" panose="020B0604020202020204" pitchFamily="34" charset="0"/>
              <a:buChar cha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Refer to file 6_3.txt</a:t>
            </a: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Backing up and restoring data</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3" name="Picture 2">
            <a:extLst>
              <a:ext uri="{FF2B5EF4-FFF2-40B4-BE49-F238E27FC236}">
                <a16:creationId xmlns:a16="http://schemas.microsoft.com/office/drawing/2014/main" xmlns="" id="{FAB5114E-D1D7-4076-856E-5A39EA61B4EE}"/>
              </a:ext>
            </a:extLst>
          </p:cNvPr>
          <p:cNvPicPr>
            <a:picLocks noChangeAspect="1"/>
          </p:cNvPicPr>
          <p:nvPr/>
        </p:nvPicPr>
        <p:blipFill>
          <a:blip r:embed="rId3"/>
          <a:stretch>
            <a:fillRect/>
          </a:stretch>
        </p:blipFill>
        <p:spPr>
          <a:xfrm>
            <a:off x="6766560" y="2546251"/>
            <a:ext cx="2148840" cy="2148840"/>
          </a:xfrm>
          <a:prstGeom prst="rect">
            <a:avLst/>
          </a:prstGeom>
        </p:spPr>
      </p:pic>
    </p:spTree>
    <p:extLst>
      <p:ext uri="{BB962C8B-B14F-4D97-AF65-F5344CB8AC3E}">
        <p14:creationId xmlns:p14="http://schemas.microsoft.com/office/powerpoint/2010/main" val="188168032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346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marL="342900" lvl="0" indent="-342900">
              <a:buFont typeface="Arial" panose="020B0604020202020204" pitchFamily="34" charset="0"/>
              <a:buChar char="•"/>
              <a:defRPr/>
            </a:pPr>
            <a:r>
              <a:rPr lang="en-US" sz="2400" dirty="0"/>
              <a:t>Let's say that 192.168.0.103 goes down, and I need to replace it. </a:t>
            </a:r>
          </a:p>
          <a:p>
            <a:pPr marL="342900" lvl="0" indent="-342900">
              <a:buFont typeface="Arial" panose="020B0604020202020204" pitchFamily="34" charset="0"/>
              <a:buChar char="•"/>
              <a:defRPr/>
            </a:pPr>
            <a:r>
              <a:rPr lang="en-US" sz="2400" dirty="0"/>
              <a:t>I can re-instance a new node, say, 192.168.0.105. </a:t>
            </a:r>
          </a:p>
          <a:p>
            <a:pPr marL="342900" lvl="0" indent="-342900">
              <a:buFont typeface="Arial" panose="020B0604020202020204" pitchFamily="34" charset="0"/>
              <a:buChar char="•"/>
              <a:defRPr/>
            </a:pPr>
            <a:r>
              <a:rPr lang="en-US" sz="2400" dirty="0"/>
              <a:t>To ensure that 105 gets the same token ranges as 103 had, I can add this one line to the end of the cassandra-env.sh file at 105:</a:t>
            </a:r>
          </a:p>
          <a:p>
            <a:pPr marL="342900" lvl="0" indent="-342900">
              <a:buFont typeface="Arial" panose="020B0604020202020204" pitchFamily="34" charset="0"/>
              <a:buChar char="•"/>
              <a:defRPr/>
            </a:pPr>
            <a:endParaRPr lang="en-US" sz="2400" dirty="0">
              <a:solidFill>
                <a:srgbClr val="ED7D31"/>
              </a:solidFill>
            </a:endParaRPr>
          </a:p>
          <a:p>
            <a:pPr lvl="0">
              <a:defRPr/>
            </a:pPr>
            <a:r>
              <a:rPr lang="en-US" sz="2400" dirty="0">
                <a:solidFill>
                  <a:srgbClr val="ED7D31"/>
                </a:solidFill>
              </a:rPr>
              <a:t>JVM_OPTS="$JVM_OPTS -</a:t>
            </a:r>
            <a:r>
              <a:rPr lang="en-US" sz="2400" dirty="0" err="1">
                <a:solidFill>
                  <a:srgbClr val="ED7D31"/>
                </a:solidFill>
              </a:rPr>
              <a:t>Dcassandra.replace_address</a:t>
            </a:r>
            <a:r>
              <a:rPr lang="en-US" sz="2400" dirty="0">
                <a:solidFill>
                  <a:srgbClr val="ED7D31"/>
                </a:solidFill>
              </a:rPr>
              <a:t>=192.168.0.103"</a:t>
            </a:r>
            <a:endParaRPr kumimoji="0" lang="en-US" sz="24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Maintenance</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5" name="Picture 4">
            <a:extLst>
              <a:ext uri="{FF2B5EF4-FFF2-40B4-BE49-F238E27FC236}">
                <a16:creationId xmlns:a16="http://schemas.microsoft.com/office/drawing/2014/main" xmlns="" id="{C614CCCF-8905-48B6-9917-54D105CAD9C9}"/>
              </a:ext>
            </a:extLst>
          </p:cNvPr>
          <p:cNvPicPr>
            <a:picLocks noChangeAspect="1"/>
          </p:cNvPicPr>
          <p:nvPr/>
        </p:nvPicPr>
        <p:blipFill>
          <a:blip r:embed="rId3"/>
          <a:stretch>
            <a:fillRect/>
          </a:stretch>
        </p:blipFill>
        <p:spPr>
          <a:xfrm>
            <a:off x="7040880" y="2820571"/>
            <a:ext cx="1874520" cy="1874520"/>
          </a:xfrm>
          <a:prstGeom prst="rect">
            <a:avLst/>
          </a:prstGeom>
        </p:spPr>
      </p:pic>
    </p:spTree>
    <p:extLst>
      <p:ext uri="{BB962C8B-B14F-4D97-AF65-F5344CB8AC3E}">
        <p14:creationId xmlns:p14="http://schemas.microsoft.com/office/powerpoint/2010/main" val="298592816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347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928697"/>
            <a:ext cx="7596822" cy="3705502"/>
          </a:xfrm>
          <a:prstGeom prst="rect">
            <a:avLst/>
          </a:prstGeom>
        </p:spPr>
        <p:txBody>
          <a:bodyPr vert="horz" wrap="square" lIns="0" tIns="12065" rIns="0" bIns="0" rtlCol="0">
            <a:spAutoFit/>
          </a:bodyPr>
          <a:lstStyle/>
          <a:p>
            <a:pPr lvl="0" algn="ctr">
              <a:defRPr/>
            </a:pPr>
            <a:r>
              <a:rPr lang="en-US" sz="2400" b="1" dirty="0">
                <a:solidFill>
                  <a:srgbClr val="ED7D31"/>
                </a:solidFill>
              </a:rPr>
              <a:t>Repair</a:t>
            </a:r>
          </a:p>
          <a:p>
            <a:pPr marL="342900" lvl="0" indent="-342900">
              <a:buFont typeface="Arial" panose="020B0604020202020204" pitchFamily="34" charset="0"/>
              <a:buChar char="•"/>
              <a:defRPr/>
            </a:pPr>
            <a:endParaRPr lang="en-US" sz="2400" dirty="0"/>
          </a:p>
          <a:p>
            <a:pPr marL="342900" lvl="0" indent="-342900">
              <a:buFont typeface="Arial" panose="020B0604020202020204" pitchFamily="34" charset="0"/>
              <a:buChar char="•"/>
              <a:defRPr/>
            </a:pPr>
            <a:r>
              <a:rPr lang="en-US" sz="2400" dirty="0"/>
              <a:t>Simply running this statement without any parameters will invoke a full repair on all </a:t>
            </a:r>
            <a:r>
              <a:rPr lang="en-US" sz="2400" dirty="0" err="1"/>
              <a:t>keyspaces</a:t>
            </a:r>
            <a:r>
              <a:rPr lang="en-US" sz="2400" dirty="0"/>
              <a:t> and tables in the cluster:</a:t>
            </a:r>
          </a:p>
          <a:p>
            <a:pPr lvl="0">
              <a:defRPr/>
            </a:pPr>
            <a:r>
              <a:rPr lang="en-US" sz="2400" dirty="0" err="1">
                <a:solidFill>
                  <a:srgbClr val="ED7D31"/>
                </a:solidFill>
              </a:rPr>
              <a:t>nodetool</a:t>
            </a:r>
            <a:r>
              <a:rPr lang="en-US" sz="2400" dirty="0">
                <a:solidFill>
                  <a:srgbClr val="ED7D31"/>
                </a:solidFill>
              </a:rPr>
              <a:t> repair -full</a:t>
            </a:r>
          </a:p>
          <a:p>
            <a:pPr marL="342900" lvl="0" indent="-342900">
              <a:buFont typeface="Arial" panose="020B0604020202020204" pitchFamily="34" charset="0"/>
              <a:buChar char="•"/>
              <a:defRPr/>
            </a:pPr>
            <a:r>
              <a:rPr lang="en-US" sz="2400" dirty="0"/>
              <a:t>As the system </a:t>
            </a:r>
            <a:r>
              <a:rPr lang="en-US" sz="2400" dirty="0" err="1"/>
              <a:t>keyspaces</a:t>
            </a:r>
            <a:r>
              <a:rPr lang="en-US" sz="2400" dirty="0"/>
              <a:t> shouldn't need to be repaired regularly, this command can be focused on repairing all tables in a particular </a:t>
            </a:r>
            <a:r>
              <a:rPr lang="en-US" sz="2400" dirty="0" err="1"/>
              <a:t>keyspace</a:t>
            </a:r>
            <a:r>
              <a:rPr lang="en-US" sz="2400" dirty="0"/>
              <a:t>:</a:t>
            </a:r>
          </a:p>
          <a:p>
            <a:pPr lvl="0">
              <a:defRPr/>
            </a:pPr>
            <a:r>
              <a:rPr lang="en-US" sz="2400" dirty="0" err="1">
                <a:solidFill>
                  <a:srgbClr val="ED7D31"/>
                </a:solidFill>
              </a:rPr>
              <a:t>nodetool</a:t>
            </a:r>
            <a:r>
              <a:rPr lang="en-US" sz="2400" dirty="0">
                <a:solidFill>
                  <a:srgbClr val="ED7D31"/>
                </a:solidFill>
              </a:rPr>
              <a:t> repair -full packt_chapter3</a:t>
            </a:r>
            <a:endParaRPr kumimoji="0" lang="en-US" sz="24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Maintenance</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spTree>
    <p:extLst>
      <p:ext uri="{BB962C8B-B14F-4D97-AF65-F5344CB8AC3E}">
        <p14:creationId xmlns:p14="http://schemas.microsoft.com/office/powerpoint/2010/main" val="33238421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348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pPr marL="342900" lvl="0" indent="-342900">
              <a:buFont typeface="Arial" panose="020B0604020202020204" pitchFamily="34" charset="0"/>
              <a:buChar char="•"/>
              <a:defRPr/>
            </a:pPr>
            <a:r>
              <a:rPr lang="en-US" sz="2200" dirty="0"/>
              <a:t>Likewise, you can also specify a particular table to be repaired as follows:</a:t>
            </a:r>
          </a:p>
          <a:p>
            <a:pPr lvl="0">
              <a:defRPr/>
            </a:pPr>
            <a:r>
              <a:rPr lang="en-US" sz="2200" dirty="0" err="1">
                <a:solidFill>
                  <a:srgbClr val="ED7D31"/>
                </a:solidFill>
              </a:rPr>
              <a:t>nodetool</a:t>
            </a:r>
            <a:r>
              <a:rPr lang="en-US" sz="2200" dirty="0">
                <a:solidFill>
                  <a:srgbClr val="ED7D31"/>
                </a:solidFill>
              </a:rPr>
              <a:t> repair -full packt_chapter3 </a:t>
            </a:r>
            <a:r>
              <a:rPr lang="en-US" sz="2200" dirty="0" err="1">
                <a:solidFill>
                  <a:srgbClr val="ED7D31"/>
                </a:solidFill>
              </a:rPr>
              <a:t>security_logs_by_location</a:t>
            </a:r>
            <a:endParaRPr lang="en-US" sz="2200" dirty="0">
              <a:solidFill>
                <a:srgbClr val="ED7D31"/>
              </a:solidFill>
            </a:endParaRPr>
          </a:p>
          <a:p>
            <a:pPr marL="342900" lvl="0" indent="-342900">
              <a:buFont typeface="Arial" panose="020B0604020202020204" pitchFamily="34" charset="0"/>
              <a:buChar char="•"/>
              <a:defRPr/>
            </a:pPr>
            <a:endParaRPr lang="en-US" sz="2200" dirty="0"/>
          </a:p>
          <a:p>
            <a:pPr marL="342900" lvl="0" indent="-342900">
              <a:buFont typeface="Arial" panose="020B0604020202020204" pitchFamily="34" charset="0"/>
              <a:buChar char="•"/>
              <a:defRPr/>
            </a:pPr>
            <a:r>
              <a:rPr lang="en-US" sz="2200" dirty="0"/>
              <a:t>If you're in a multi-region cluster, you may want to restrict repairs to certain nodes. </a:t>
            </a:r>
          </a:p>
          <a:p>
            <a:pPr marL="342900" lvl="0" indent="-342900">
              <a:buFont typeface="Arial" panose="020B0604020202020204" pitchFamily="34" charset="0"/>
              <a:buChar char="•"/>
              <a:defRPr/>
            </a:pPr>
            <a:r>
              <a:rPr lang="en-US" sz="2200" dirty="0"/>
              <a:t>This helps to avoid heavy cross-region streaming:</a:t>
            </a:r>
          </a:p>
          <a:p>
            <a:pPr lvl="0">
              <a:defRPr/>
            </a:pPr>
            <a:r>
              <a:rPr lang="en-US" sz="2200" dirty="0" err="1">
                <a:solidFill>
                  <a:srgbClr val="ED7D31"/>
                </a:solidFill>
              </a:rPr>
              <a:t>nodetool</a:t>
            </a:r>
            <a:r>
              <a:rPr lang="en-US" sz="2200" dirty="0">
                <a:solidFill>
                  <a:srgbClr val="ED7D31"/>
                </a:solidFill>
              </a:rPr>
              <a:t> -h 192.168.0.101 repair -full packt_chapter3 -hosts 192.168.0.101 -hosts 192.168.0.102 -hosts 192.168.0.103</a:t>
            </a:r>
            <a:endParaRPr kumimoji="0" lang="en-US" sz="22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Maintenance</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spTree>
    <p:extLst>
      <p:ext uri="{BB962C8B-B14F-4D97-AF65-F5344CB8AC3E}">
        <p14:creationId xmlns:p14="http://schemas.microsoft.com/office/powerpoint/2010/main" val="41967119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349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lvl="0" algn="ctr">
              <a:defRPr/>
            </a:pPr>
            <a:r>
              <a:rPr lang="en-US" sz="2400" b="1" dirty="0">
                <a:solidFill>
                  <a:srgbClr val="ED7D31"/>
                </a:solidFill>
              </a:rPr>
              <a:t>A warning about incremental repairs</a:t>
            </a:r>
          </a:p>
          <a:p>
            <a:pPr lvl="0" algn="ctr">
              <a:defRPr/>
            </a:pPr>
            <a:endParaRPr lang="en-US" sz="2400" b="1" dirty="0">
              <a:solidFill>
                <a:srgbClr val="ED7D31"/>
              </a:solidFill>
            </a:endParaRPr>
          </a:p>
          <a:p>
            <a:pPr marL="342900" lvl="0" indent="-342900">
              <a:buFont typeface="Arial" panose="020B0604020202020204" pitchFamily="34" charset="0"/>
              <a:buChar char="•"/>
              <a:defRPr/>
            </a:pPr>
            <a:r>
              <a:rPr lang="en-US" sz="2400" dirty="0"/>
              <a:t>The idea behind incremental repairs is pretty simple—mark certain data as repaired, and don't bother repairing it until it changes. </a:t>
            </a:r>
          </a:p>
          <a:p>
            <a:pPr marL="342900" lvl="0" indent="-342900">
              <a:buFont typeface="Arial" panose="020B0604020202020204" pitchFamily="34" charset="0"/>
              <a:buChar char="•"/>
              <a:defRPr/>
            </a:pPr>
            <a:endParaRPr lang="en-US" sz="2400" dirty="0"/>
          </a:p>
          <a:p>
            <a:pPr marL="342900" lvl="0" indent="-342900">
              <a:buFont typeface="Arial" panose="020B0604020202020204" pitchFamily="34" charset="0"/>
              <a:buChar char="•"/>
              <a:defRPr/>
            </a:pPr>
            <a:r>
              <a:rPr lang="en-US" sz="2400" dirty="0"/>
              <a:t>However, incremental repairs are still inherently broken, and there have been consistency issues reported with its use. </a:t>
            </a: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Maintenance</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spTree>
    <p:extLst>
      <p:ext uri="{BB962C8B-B14F-4D97-AF65-F5344CB8AC3E}">
        <p14:creationId xmlns:p14="http://schemas.microsoft.com/office/powerpoint/2010/main" val="33629792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Shutting down Cassandra</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First, we will disable gossip. </a:t>
            </a:r>
          </a:p>
          <a:p>
            <a:pPr marL="342900" indent="-342900">
              <a:buFont typeface="Arial" panose="020B0604020202020204" pitchFamily="34" charset="0"/>
              <a:buChar char="•"/>
            </a:pPr>
            <a:r>
              <a:rPr lang="en-US" sz="2400" dirty="0"/>
              <a:t>This keeps other nodes from communicating with the node while we are trying to bring it down:</a:t>
            </a:r>
          </a:p>
          <a:p>
            <a:r>
              <a:rPr lang="en-US" sz="2400" dirty="0">
                <a:solidFill>
                  <a:srgbClr val="ED7D31"/>
                </a:solidFill>
              </a:rPr>
              <a:t>bin/</a:t>
            </a:r>
            <a:r>
              <a:rPr lang="en-US" sz="2400" dirty="0" err="1">
                <a:solidFill>
                  <a:srgbClr val="ED7D31"/>
                </a:solidFill>
              </a:rPr>
              <a:t>nodetool</a:t>
            </a:r>
            <a:r>
              <a:rPr lang="en-US" sz="2400" dirty="0">
                <a:solidFill>
                  <a:srgbClr val="ED7D31"/>
                </a:solidFill>
              </a:rPr>
              <a:t> </a:t>
            </a:r>
            <a:r>
              <a:rPr lang="en-US" sz="2400" dirty="0" err="1">
                <a:solidFill>
                  <a:srgbClr val="ED7D31"/>
                </a:solidFill>
              </a:rPr>
              <a:t>disablegossip</a:t>
            </a:r>
            <a:endParaRPr lang="en-US" sz="2400" dirty="0">
              <a:solidFill>
                <a:srgbClr val="ED7D31"/>
              </a:solidFill>
            </a:endParaRPr>
          </a:p>
          <a:p>
            <a:endParaRPr lang="en-US" sz="2400" dirty="0"/>
          </a:p>
          <a:p>
            <a:pPr marL="342900" indent="-342900">
              <a:buFont typeface="Arial" panose="020B0604020202020204" pitchFamily="34" charset="0"/>
              <a:buChar char="•"/>
            </a:pPr>
            <a:r>
              <a:rPr lang="en-US" sz="2400" dirty="0"/>
              <a:t>Next, we will disable the native binary protocol to keep this node from serving client requests:</a:t>
            </a:r>
          </a:p>
          <a:p>
            <a:r>
              <a:rPr lang="en-US" sz="2400" dirty="0">
                <a:solidFill>
                  <a:srgbClr val="ED7D31"/>
                </a:solidFill>
              </a:rPr>
              <a:t>bin/</a:t>
            </a:r>
            <a:r>
              <a:rPr lang="en-US" sz="2400" dirty="0" err="1">
                <a:solidFill>
                  <a:srgbClr val="ED7D31"/>
                </a:solidFill>
              </a:rPr>
              <a:t>nodetool</a:t>
            </a:r>
            <a:r>
              <a:rPr lang="en-US" sz="2400" dirty="0">
                <a:solidFill>
                  <a:srgbClr val="ED7D31"/>
                </a:solidFill>
              </a:rPr>
              <a:t> </a:t>
            </a:r>
            <a:r>
              <a:rPr lang="en-US" sz="2400" dirty="0" err="1">
                <a:solidFill>
                  <a:srgbClr val="ED7D31"/>
                </a:solidFill>
              </a:rPr>
              <a:t>disablebinary</a:t>
            </a:r>
            <a:endParaRPr lang="en-US" sz="2400" dirty="0">
              <a:solidFill>
                <a:srgbClr val="ED7D31"/>
              </a:solidFill>
            </a:endParaRPr>
          </a:p>
        </p:txBody>
      </p:sp>
      <p:pic>
        <p:nvPicPr>
          <p:cNvPr id="6" name="Picture 5">
            <a:extLst>
              <a:ext uri="{FF2B5EF4-FFF2-40B4-BE49-F238E27FC236}">
                <a16:creationId xmlns:a16="http://schemas.microsoft.com/office/drawing/2014/main" xmlns="" id="{B6E0C98E-6E89-4EB5-8C6D-7098844D4A5B}"/>
              </a:ext>
            </a:extLst>
          </p:cNvPr>
          <p:cNvPicPr>
            <a:picLocks noChangeAspect="1"/>
          </p:cNvPicPr>
          <p:nvPr/>
        </p:nvPicPr>
        <p:blipFill>
          <a:blip r:embed="rId3"/>
          <a:stretch>
            <a:fillRect/>
          </a:stretch>
        </p:blipFill>
        <p:spPr>
          <a:xfrm>
            <a:off x="7316149" y="3335368"/>
            <a:ext cx="1359221" cy="1359723"/>
          </a:xfrm>
          <a:prstGeom prst="rect">
            <a:avLst/>
          </a:prstGeom>
        </p:spPr>
      </p:pic>
    </p:spTree>
    <p:extLst>
      <p:ext uri="{BB962C8B-B14F-4D97-AF65-F5344CB8AC3E}">
        <p14:creationId xmlns:p14="http://schemas.microsoft.com/office/powerpoint/2010/main" val="83265027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32F9C408-55F6-46AF-844A-B5057D840278}"/>
              </a:ext>
            </a:extLst>
          </p:cNvPr>
          <p:cNvPicPr>
            <a:picLocks noChangeAspect="1"/>
          </p:cNvPicPr>
          <p:nvPr/>
        </p:nvPicPr>
        <p:blipFill>
          <a:blip r:embed="rId3"/>
          <a:stretch>
            <a:fillRect/>
          </a:stretch>
        </p:blipFill>
        <p:spPr>
          <a:xfrm>
            <a:off x="7134958" y="2914649"/>
            <a:ext cx="1780441" cy="1780441"/>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350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495639"/>
            <a:ext cx="7596822" cy="2966838"/>
          </a:xfrm>
          <a:prstGeom prst="rect">
            <a:avLst/>
          </a:prstGeom>
        </p:spPr>
        <p:txBody>
          <a:bodyPr vert="horz" wrap="square" lIns="0" tIns="12065" rIns="0" bIns="0" rtlCol="0">
            <a:spAutoFit/>
          </a:bodyPr>
          <a:lstStyle/>
          <a:p>
            <a:pPr lvl="0" algn="ctr">
              <a:defRPr/>
            </a:pPr>
            <a:r>
              <a:rPr lang="en-US" sz="2400" b="1" dirty="0">
                <a:solidFill>
                  <a:srgbClr val="ED7D31"/>
                </a:solidFill>
              </a:rPr>
              <a:t>Cassandra Reaper</a:t>
            </a:r>
          </a:p>
          <a:p>
            <a:pPr lvl="0" algn="ctr">
              <a:defRPr/>
            </a:pPr>
            <a:endParaRPr lang="en-US" sz="2400" b="1" dirty="0">
              <a:solidFill>
                <a:srgbClr val="ED7D31"/>
              </a:solidFill>
            </a:endParaRPr>
          </a:p>
          <a:p>
            <a:pPr marL="342900" lvl="0" indent="-342900">
              <a:buFont typeface="Arial" panose="020B0604020202020204" pitchFamily="34" charset="0"/>
              <a:buChar char="•"/>
              <a:defRPr/>
            </a:pPr>
            <a:r>
              <a:rPr lang="en-US" sz="2400" dirty="0"/>
              <a:t>Within the last year, an open source tool for managing Apache Cassandra repairs has emerged. </a:t>
            </a:r>
          </a:p>
          <a:p>
            <a:pPr marL="342900" lvl="0" indent="-342900">
              <a:buFont typeface="Arial" panose="020B0604020202020204" pitchFamily="34" charset="0"/>
              <a:buChar char="•"/>
              <a:defRPr/>
            </a:pPr>
            <a:endParaRPr lang="en-US" sz="2400" dirty="0"/>
          </a:p>
          <a:p>
            <a:pPr marL="342900" lvl="0" indent="-342900">
              <a:buFont typeface="Arial" panose="020B0604020202020204" pitchFamily="34" charset="0"/>
              <a:buChar char="•"/>
              <a:defRPr/>
            </a:pPr>
            <a:r>
              <a:rPr lang="en-US" sz="2400" dirty="0"/>
              <a:t>Its name is Cassandra Reaper, and it can be downloaded from http://cassandra-reaper.io/.</a:t>
            </a:r>
          </a:p>
          <a:p>
            <a:pPr marL="342900" lvl="0" indent="-342900">
              <a:buFont typeface="Arial" panose="020B0604020202020204" pitchFamily="34" charset="0"/>
              <a:buChar char="•"/>
              <a:defRPr/>
            </a:pPr>
            <a:endParaRPr lang="en-US" sz="2400" dirty="0"/>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Maintenance</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spTree>
    <p:extLst>
      <p:ext uri="{BB962C8B-B14F-4D97-AF65-F5344CB8AC3E}">
        <p14:creationId xmlns:p14="http://schemas.microsoft.com/office/powerpoint/2010/main" val="34043345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351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015579"/>
            <a:ext cx="7596822" cy="3705502"/>
          </a:xfrm>
          <a:prstGeom prst="rect">
            <a:avLst/>
          </a:prstGeom>
        </p:spPr>
        <p:txBody>
          <a:bodyPr vert="horz" wrap="square" lIns="0" tIns="12065" rIns="0" bIns="0" rtlCol="0">
            <a:spAutoFit/>
          </a:bodyPr>
          <a:lstStyle/>
          <a:p>
            <a:pPr lvl="0" algn="ctr">
              <a:defRPr/>
            </a:pPr>
            <a:r>
              <a:rPr lang="en-US" sz="2000" b="1" dirty="0">
                <a:solidFill>
                  <a:srgbClr val="ED7D31"/>
                </a:solidFill>
              </a:rPr>
              <a:t>Forcing read repairs at consistency – ALL</a:t>
            </a:r>
          </a:p>
          <a:p>
            <a:pPr marL="342900" lvl="0" indent="-342900">
              <a:buFont typeface="Arial" panose="020B0604020202020204" pitchFamily="34" charset="0"/>
              <a:buChar char="•"/>
              <a:defRPr/>
            </a:pPr>
            <a:r>
              <a:rPr lang="en-US" sz="2000" dirty="0"/>
              <a:t>One quick way to fix consistency on the </a:t>
            </a:r>
            <a:r>
              <a:rPr lang="en-US" sz="2000" dirty="0" err="1"/>
              <a:t>system_auth</a:t>
            </a:r>
            <a:r>
              <a:rPr lang="en-US" sz="2000" dirty="0"/>
              <a:t> tables is to set consistency to ALL, and run an unbound SELECT on every table, tickling each record:</a:t>
            </a:r>
          </a:p>
          <a:p>
            <a:pPr lvl="0">
              <a:defRPr/>
            </a:pPr>
            <a:r>
              <a:rPr lang="en-US" sz="2000" dirty="0">
                <a:solidFill>
                  <a:srgbClr val="ED7D31"/>
                </a:solidFill>
              </a:rPr>
              <a:t>use </a:t>
            </a:r>
            <a:r>
              <a:rPr lang="en-US" sz="2000" dirty="0" err="1">
                <a:solidFill>
                  <a:srgbClr val="ED7D31"/>
                </a:solidFill>
              </a:rPr>
              <a:t>system_auth</a:t>
            </a:r>
            <a:r>
              <a:rPr lang="en-US" sz="2000" dirty="0">
                <a:solidFill>
                  <a:srgbClr val="ED7D31"/>
                </a:solidFill>
              </a:rPr>
              <a:t> ;</a:t>
            </a:r>
          </a:p>
          <a:p>
            <a:pPr lvl="0">
              <a:defRPr/>
            </a:pPr>
            <a:r>
              <a:rPr lang="en-US" sz="2000" dirty="0">
                <a:solidFill>
                  <a:srgbClr val="ED7D31"/>
                </a:solidFill>
              </a:rPr>
              <a:t>consistency ALL;</a:t>
            </a:r>
          </a:p>
          <a:p>
            <a:pPr lvl="0">
              <a:defRPr/>
            </a:pPr>
            <a:r>
              <a:rPr lang="en-US" sz="2000" dirty="0">
                <a:solidFill>
                  <a:srgbClr val="ED7D31"/>
                </a:solidFill>
              </a:rPr>
              <a:t>consistency level set to ALL.</a:t>
            </a:r>
          </a:p>
          <a:p>
            <a:pPr lvl="0">
              <a:defRPr/>
            </a:pPr>
            <a:endParaRPr lang="en-US" sz="2000" dirty="0">
              <a:solidFill>
                <a:srgbClr val="ED7D31"/>
              </a:solidFill>
            </a:endParaRPr>
          </a:p>
          <a:p>
            <a:pPr lvl="0">
              <a:defRPr/>
            </a:pPr>
            <a:r>
              <a:rPr lang="en-US" sz="2000" dirty="0">
                <a:solidFill>
                  <a:srgbClr val="ED7D31"/>
                </a:solidFill>
              </a:rPr>
              <a:t>SELECT COUNT(*) FROM </a:t>
            </a:r>
            <a:r>
              <a:rPr lang="en-US" sz="2000" dirty="0" err="1">
                <a:solidFill>
                  <a:srgbClr val="ED7D31"/>
                </a:solidFill>
              </a:rPr>
              <a:t>resource_role_permissons_index</a:t>
            </a:r>
            <a:r>
              <a:rPr lang="en-US" sz="2000" dirty="0">
                <a:solidFill>
                  <a:srgbClr val="ED7D31"/>
                </a:solidFill>
              </a:rPr>
              <a:t> ;</a:t>
            </a:r>
          </a:p>
          <a:p>
            <a:pPr lvl="0">
              <a:defRPr/>
            </a:pPr>
            <a:r>
              <a:rPr lang="en-US" sz="2000" dirty="0">
                <a:solidFill>
                  <a:srgbClr val="ED7D31"/>
                </a:solidFill>
              </a:rPr>
              <a:t>SELECT COUNT(*) FROM </a:t>
            </a:r>
            <a:r>
              <a:rPr lang="en-US" sz="2000" dirty="0" err="1">
                <a:solidFill>
                  <a:srgbClr val="ED7D31"/>
                </a:solidFill>
              </a:rPr>
              <a:t>role_permissions</a:t>
            </a:r>
            <a:r>
              <a:rPr lang="en-US" sz="2000" dirty="0">
                <a:solidFill>
                  <a:srgbClr val="ED7D31"/>
                </a:solidFill>
              </a:rPr>
              <a:t> ;</a:t>
            </a:r>
          </a:p>
          <a:p>
            <a:pPr lvl="0">
              <a:defRPr/>
            </a:pPr>
            <a:r>
              <a:rPr lang="en-US" sz="2000" dirty="0">
                <a:solidFill>
                  <a:srgbClr val="ED7D31"/>
                </a:solidFill>
              </a:rPr>
              <a:t>SELECT COUNT(*) FROM </a:t>
            </a:r>
            <a:r>
              <a:rPr lang="en-US" sz="2000" dirty="0" err="1">
                <a:solidFill>
                  <a:srgbClr val="ED7D31"/>
                </a:solidFill>
              </a:rPr>
              <a:t>role_members</a:t>
            </a:r>
            <a:r>
              <a:rPr lang="en-US" sz="2000" dirty="0">
                <a:solidFill>
                  <a:srgbClr val="ED7D31"/>
                </a:solidFill>
              </a:rPr>
              <a:t> ;</a:t>
            </a:r>
          </a:p>
          <a:p>
            <a:pPr lvl="0">
              <a:defRPr/>
            </a:pPr>
            <a:r>
              <a:rPr lang="en-US" sz="2000" dirty="0">
                <a:solidFill>
                  <a:srgbClr val="ED7D31"/>
                </a:solidFill>
              </a:rPr>
              <a:t>SELECT COUNT(*) FROM roles;</a:t>
            </a: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Maintenance</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spTree>
    <p:extLst>
      <p:ext uri="{BB962C8B-B14F-4D97-AF65-F5344CB8AC3E}">
        <p14:creationId xmlns:p14="http://schemas.microsoft.com/office/powerpoint/2010/main" val="361661586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352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928697"/>
            <a:ext cx="7596822" cy="3705502"/>
          </a:xfrm>
          <a:prstGeom prst="rect">
            <a:avLst/>
          </a:prstGeom>
        </p:spPr>
        <p:txBody>
          <a:bodyPr vert="horz" wrap="square" lIns="0" tIns="12065" rIns="0" bIns="0" rtlCol="0">
            <a:spAutoFit/>
          </a:bodyPr>
          <a:lstStyle/>
          <a:p>
            <a:pPr lvl="0" algn="ctr">
              <a:defRPr/>
            </a:pPr>
            <a:r>
              <a:rPr lang="en-US" sz="2400" b="1" dirty="0">
                <a:solidFill>
                  <a:srgbClr val="ED7D31"/>
                </a:solidFill>
              </a:rPr>
              <a:t>Snapshots</a:t>
            </a:r>
          </a:p>
          <a:p>
            <a:pPr marL="342900" lvl="0" indent="-342900">
              <a:buFont typeface="Arial" panose="020B0604020202020204" pitchFamily="34" charset="0"/>
              <a:buChar char="•"/>
              <a:defRPr/>
            </a:pPr>
            <a:r>
              <a:rPr lang="en-US" sz="2400" dirty="0"/>
              <a:t>Clearing snapshots is a simple matter, and can be done via </a:t>
            </a:r>
            <a:r>
              <a:rPr lang="en-US" sz="2400" dirty="0" err="1"/>
              <a:t>nodetool</a:t>
            </a:r>
            <a:r>
              <a:rPr lang="en-US" sz="2400" dirty="0"/>
              <a:t>:</a:t>
            </a:r>
          </a:p>
          <a:p>
            <a:pPr lvl="0">
              <a:defRPr/>
            </a:pPr>
            <a:r>
              <a:rPr lang="en-US" sz="2400" dirty="0" err="1">
                <a:solidFill>
                  <a:srgbClr val="ED7D31"/>
                </a:solidFill>
              </a:rPr>
              <a:t>nodetool</a:t>
            </a:r>
            <a:r>
              <a:rPr lang="en-US" sz="2400" dirty="0">
                <a:solidFill>
                  <a:srgbClr val="ED7D31"/>
                </a:solidFill>
              </a:rPr>
              <a:t> </a:t>
            </a:r>
            <a:r>
              <a:rPr lang="en-US" sz="2400" dirty="0" err="1">
                <a:solidFill>
                  <a:srgbClr val="ED7D31"/>
                </a:solidFill>
              </a:rPr>
              <a:t>clearsnapshot</a:t>
            </a:r>
            <a:endParaRPr lang="en-US" sz="2400" dirty="0"/>
          </a:p>
          <a:p>
            <a:pPr marL="342900" lvl="0" indent="-342900">
              <a:buFont typeface="Arial" panose="020B0604020202020204" pitchFamily="34" charset="0"/>
              <a:buChar char="•"/>
              <a:defRPr/>
            </a:pPr>
            <a:r>
              <a:rPr lang="en-US" sz="2400" dirty="0"/>
              <a:t>Running </a:t>
            </a:r>
            <a:r>
              <a:rPr lang="en-US" sz="2400" dirty="0" err="1"/>
              <a:t>clearsnapshot</a:t>
            </a:r>
            <a:r>
              <a:rPr lang="en-US" sz="2400" dirty="0"/>
              <a:t> without any parameters instructs Apache Cassandra to remove all snapshot files on a node. </a:t>
            </a:r>
          </a:p>
          <a:p>
            <a:pPr marL="342900" lvl="0" indent="-342900">
              <a:buFont typeface="Arial" panose="020B0604020202020204" pitchFamily="34" charset="0"/>
              <a:buChar char="•"/>
              <a:defRPr/>
            </a:pPr>
            <a:r>
              <a:rPr lang="en-US" sz="2400" dirty="0"/>
              <a:t>It can also be focused for a particular </a:t>
            </a:r>
            <a:r>
              <a:rPr lang="en-US" sz="2400" dirty="0" err="1"/>
              <a:t>keyspace</a:t>
            </a:r>
            <a:r>
              <a:rPr lang="en-US" sz="2400" dirty="0"/>
              <a:t>, like the following:</a:t>
            </a:r>
          </a:p>
          <a:p>
            <a:pPr lvl="0">
              <a:defRPr/>
            </a:pPr>
            <a:r>
              <a:rPr lang="en-US" sz="2400" dirty="0" err="1">
                <a:solidFill>
                  <a:srgbClr val="ED7D31"/>
                </a:solidFill>
              </a:rPr>
              <a:t>nodetool</a:t>
            </a:r>
            <a:r>
              <a:rPr lang="en-US" sz="2400" dirty="0">
                <a:solidFill>
                  <a:srgbClr val="ED7D31"/>
                </a:solidFill>
              </a:rPr>
              <a:t> </a:t>
            </a:r>
            <a:r>
              <a:rPr lang="en-US" sz="2400" dirty="0" err="1">
                <a:solidFill>
                  <a:srgbClr val="ED7D31"/>
                </a:solidFill>
              </a:rPr>
              <a:t>clearsnapshot</a:t>
            </a:r>
            <a:r>
              <a:rPr lang="en-US" sz="2400" dirty="0">
                <a:solidFill>
                  <a:srgbClr val="ED7D31"/>
                </a:solidFill>
              </a:rPr>
              <a:t> -- packt_chapter3</a:t>
            </a:r>
            <a:endParaRPr kumimoji="0" lang="en-US" sz="24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Maintenance</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spTree>
    <p:extLst>
      <p:ext uri="{BB962C8B-B14F-4D97-AF65-F5344CB8AC3E}">
        <p14:creationId xmlns:p14="http://schemas.microsoft.com/office/powerpoint/2010/main" val="194950949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353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918549"/>
            <a:ext cx="7596822" cy="1489510"/>
          </a:xfrm>
          <a:prstGeom prst="rect">
            <a:avLst/>
          </a:prstGeom>
        </p:spPr>
        <p:txBody>
          <a:bodyPr vert="horz" wrap="square" lIns="0" tIns="12065" rIns="0" bIns="0" rtlCol="0">
            <a:spAutoFit/>
          </a:bodyPr>
          <a:lstStyle/>
          <a:p>
            <a:pPr marL="342900" lvl="0" indent="-342900">
              <a:buFont typeface="Arial" panose="020B0604020202020204" pitchFamily="34" charset="0"/>
              <a:buChar char="•"/>
              <a:defRPr/>
            </a:pPr>
            <a:r>
              <a:rPr lang="en-US" sz="2400" dirty="0"/>
              <a:t>Additionally, </a:t>
            </a:r>
            <a:r>
              <a:rPr lang="en-US" sz="2400" dirty="0" err="1"/>
              <a:t>clearsnapshot</a:t>
            </a:r>
            <a:r>
              <a:rPr lang="en-US" sz="2400" dirty="0"/>
              <a:t> can be focused even further, by specifying a snapshot by name:</a:t>
            </a:r>
          </a:p>
          <a:p>
            <a:pPr marL="342900" lvl="0" indent="-342900">
              <a:buFont typeface="Arial" panose="020B0604020202020204" pitchFamily="34" charset="0"/>
              <a:buChar char="•"/>
              <a:defRPr/>
            </a:pPr>
            <a:endParaRPr lang="en-US" sz="2400" dirty="0"/>
          </a:p>
          <a:p>
            <a:pPr lvl="0">
              <a:defRPr/>
            </a:pPr>
            <a:r>
              <a:rPr lang="en-US" sz="2400" dirty="0" err="1">
                <a:solidFill>
                  <a:srgbClr val="ED7D31"/>
                </a:solidFill>
              </a:rPr>
              <a:t>nodetool</a:t>
            </a:r>
            <a:r>
              <a:rPr lang="en-US" sz="2400" dirty="0">
                <a:solidFill>
                  <a:srgbClr val="ED7D31"/>
                </a:solidFill>
              </a:rPr>
              <a:t> </a:t>
            </a:r>
            <a:r>
              <a:rPr lang="en-US" sz="2400" dirty="0" err="1">
                <a:solidFill>
                  <a:srgbClr val="ED7D31"/>
                </a:solidFill>
              </a:rPr>
              <a:t>clearsnapshot</a:t>
            </a:r>
            <a:r>
              <a:rPr lang="en-US" sz="2400" dirty="0">
                <a:solidFill>
                  <a:srgbClr val="ED7D31"/>
                </a:solidFill>
              </a:rPr>
              <a:t> -t 1538941504326</a:t>
            </a:r>
            <a:endParaRPr kumimoji="0" lang="en-US" sz="24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Maintenance</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5" name="Picture 4">
            <a:extLst>
              <a:ext uri="{FF2B5EF4-FFF2-40B4-BE49-F238E27FC236}">
                <a16:creationId xmlns:a16="http://schemas.microsoft.com/office/drawing/2014/main" xmlns="" id="{96A5BFA7-30FE-48AA-A618-34BCDFB6C343}"/>
              </a:ext>
            </a:extLst>
          </p:cNvPr>
          <p:cNvPicPr>
            <a:picLocks noChangeAspect="1"/>
          </p:cNvPicPr>
          <p:nvPr/>
        </p:nvPicPr>
        <p:blipFill>
          <a:blip r:embed="rId3"/>
          <a:stretch>
            <a:fillRect/>
          </a:stretch>
        </p:blipFill>
        <p:spPr>
          <a:xfrm>
            <a:off x="6766560" y="2546251"/>
            <a:ext cx="2148840" cy="2148840"/>
          </a:xfrm>
          <a:prstGeom prst="rect">
            <a:avLst/>
          </a:prstGeom>
        </p:spPr>
      </p:pic>
    </p:spTree>
    <p:extLst>
      <p:ext uri="{BB962C8B-B14F-4D97-AF65-F5344CB8AC3E}">
        <p14:creationId xmlns:p14="http://schemas.microsoft.com/office/powerpoint/2010/main" val="328212605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354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lvl="0" algn="ctr">
              <a:defRPr/>
            </a:pPr>
            <a:r>
              <a:rPr lang="en-US" sz="2400" b="1" dirty="0">
                <a:solidFill>
                  <a:srgbClr val="ED7D31"/>
                </a:solidFill>
              </a:rPr>
              <a:t>Adjusting compaction throughput due to available resources</a:t>
            </a:r>
          </a:p>
          <a:p>
            <a:pPr lvl="0" algn="ctr">
              <a:defRPr/>
            </a:pPr>
            <a:endParaRPr kumimoji="0" lang="en-US" sz="2400" b="1" i="0" u="none" strike="noStrike" kern="0" cap="none" spc="0" normalizeH="0" baseline="0" noProof="0" dirty="0">
              <a:ln>
                <a:noFill/>
              </a:ln>
              <a:solidFill>
                <a:srgbClr val="ED7D31"/>
              </a:solidFill>
              <a:effectLst/>
              <a:uLnTx/>
              <a:uFillTx/>
              <a:sym typeface="Arial"/>
            </a:endParaRPr>
          </a:p>
          <a:p>
            <a:pPr marL="342900" lvl="0" indent="-342900">
              <a:buFont typeface="Arial" panose="020B0604020202020204" pitchFamily="34" charset="0"/>
              <a:buChar char="•"/>
              <a:defRPr/>
            </a:pPr>
            <a:r>
              <a:rPr lang="en-US" sz="2400" dirty="0"/>
              <a:t>A common way to remedy this problem is to lower the compaction throughput, as follows:</a:t>
            </a:r>
          </a:p>
          <a:p>
            <a:pPr lvl="0">
              <a:defRPr/>
            </a:pPr>
            <a:endParaRPr lang="en-US" sz="2400" dirty="0"/>
          </a:p>
          <a:p>
            <a:pPr lvl="0">
              <a:defRPr/>
            </a:pPr>
            <a:r>
              <a:rPr lang="en-US" sz="2400" dirty="0" err="1">
                <a:solidFill>
                  <a:srgbClr val="ED7D31"/>
                </a:solidFill>
              </a:rPr>
              <a:t>nodetool</a:t>
            </a:r>
            <a:r>
              <a:rPr lang="en-US" sz="2400" dirty="0">
                <a:solidFill>
                  <a:srgbClr val="ED7D31"/>
                </a:solidFill>
              </a:rPr>
              <a:t> </a:t>
            </a:r>
            <a:r>
              <a:rPr lang="en-US" sz="2400" dirty="0" err="1">
                <a:solidFill>
                  <a:srgbClr val="ED7D31"/>
                </a:solidFill>
              </a:rPr>
              <a:t>getcompactionthroughput</a:t>
            </a:r>
            <a:endParaRPr lang="en-US" sz="2400" dirty="0">
              <a:solidFill>
                <a:srgbClr val="ED7D31"/>
              </a:solidFill>
            </a:endParaRPr>
          </a:p>
          <a:p>
            <a:pPr lvl="0">
              <a:defRPr/>
            </a:pPr>
            <a:r>
              <a:rPr lang="en-US" sz="2400" dirty="0">
                <a:solidFill>
                  <a:srgbClr val="ED7D31"/>
                </a:solidFill>
              </a:rPr>
              <a:t>Current compaction throughput: 256 MB/s</a:t>
            </a:r>
            <a:endParaRPr kumimoji="0" lang="en-US" sz="24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Maintenance</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5" name="Picture 4">
            <a:extLst>
              <a:ext uri="{FF2B5EF4-FFF2-40B4-BE49-F238E27FC236}">
                <a16:creationId xmlns:a16="http://schemas.microsoft.com/office/drawing/2014/main" xmlns="" id="{B9B2DBFB-3317-439F-BC21-0E27ECC8E52B}"/>
              </a:ext>
            </a:extLst>
          </p:cNvPr>
          <p:cNvPicPr>
            <a:picLocks noChangeAspect="1"/>
          </p:cNvPicPr>
          <p:nvPr/>
        </p:nvPicPr>
        <p:blipFill>
          <a:blip r:embed="rId3"/>
          <a:stretch>
            <a:fillRect/>
          </a:stretch>
        </p:blipFill>
        <p:spPr>
          <a:xfrm>
            <a:off x="6766560" y="2546251"/>
            <a:ext cx="2148840" cy="2148840"/>
          </a:xfrm>
          <a:prstGeom prst="rect">
            <a:avLst/>
          </a:prstGeom>
        </p:spPr>
      </p:pic>
    </p:spTree>
    <p:extLst>
      <p:ext uri="{BB962C8B-B14F-4D97-AF65-F5344CB8AC3E}">
        <p14:creationId xmlns:p14="http://schemas.microsoft.com/office/powerpoint/2010/main" val="170155502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355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marL="342900" lvl="0" indent="-342900">
              <a:buFont typeface="Arial" panose="020B0604020202020204" pitchFamily="34" charset="0"/>
              <a:buChar char="•"/>
              <a:defRPr/>
            </a:pPr>
            <a:r>
              <a:rPr lang="en-US" sz="2400" dirty="0"/>
              <a:t>Woah! Allowing compaction to consume 256 Mbps (megabits per second) is a sure way to saturate your instance's resources. </a:t>
            </a:r>
          </a:p>
          <a:p>
            <a:pPr marL="342900" lvl="0" indent="-342900">
              <a:buFont typeface="Arial" panose="020B0604020202020204" pitchFamily="34" charset="0"/>
              <a:buChar char="•"/>
              <a:defRPr/>
            </a:pPr>
            <a:r>
              <a:rPr lang="en-US" sz="2400" dirty="0"/>
              <a:t>Let's lower that, and monitor our node's progress: </a:t>
            </a:r>
          </a:p>
          <a:p>
            <a:pPr marL="342900" lvl="0" indent="-342900">
              <a:buFont typeface="Arial" panose="020B0604020202020204" pitchFamily="34" charset="0"/>
              <a:buChar char="•"/>
              <a:defRPr/>
            </a:pPr>
            <a:endParaRPr lang="en-US" sz="2400" dirty="0"/>
          </a:p>
          <a:p>
            <a:pPr lvl="0">
              <a:defRPr/>
            </a:pPr>
            <a:r>
              <a:rPr lang="en-US" sz="2400" dirty="0" err="1">
                <a:solidFill>
                  <a:srgbClr val="ED7D31"/>
                </a:solidFill>
              </a:rPr>
              <a:t>nodetool</a:t>
            </a:r>
            <a:r>
              <a:rPr lang="en-US" sz="2400" dirty="0">
                <a:solidFill>
                  <a:srgbClr val="ED7D31"/>
                </a:solidFill>
              </a:rPr>
              <a:t> </a:t>
            </a:r>
            <a:r>
              <a:rPr lang="en-US" sz="2400" dirty="0" err="1">
                <a:solidFill>
                  <a:srgbClr val="ED7D31"/>
                </a:solidFill>
              </a:rPr>
              <a:t>setcompactionthroughput</a:t>
            </a:r>
            <a:r>
              <a:rPr lang="en-US" sz="2400" dirty="0">
                <a:solidFill>
                  <a:srgbClr val="ED7D31"/>
                </a:solidFill>
              </a:rPr>
              <a:t> 8</a:t>
            </a:r>
          </a:p>
          <a:p>
            <a:pPr lvl="0">
              <a:defRPr/>
            </a:pPr>
            <a:r>
              <a:rPr lang="en-US" sz="2400" dirty="0" err="1">
                <a:solidFill>
                  <a:srgbClr val="ED7D31"/>
                </a:solidFill>
              </a:rPr>
              <a:t>nodetool</a:t>
            </a:r>
            <a:r>
              <a:rPr lang="en-US" sz="2400" dirty="0">
                <a:solidFill>
                  <a:srgbClr val="ED7D31"/>
                </a:solidFill>
              </a:rPr>
              <a:t> </a:t>
            </a:r>
            <a:r>
              <a:rPr lang="en-US" sz="2400" dirty="0" err="1">
                <a:solidFill>
                  <a:srgbClr val="ED7D31"/>
                </a:solidFill>
              </a:rPr>
              <a:t>getcompactionthroughput</a:t>
            </a:r>
            <a:endParaRPr lang="en-US" sz="2400" dirty="0">
              <a:solidFill>
                <a:srgbClr val="ED7D31"/>
              </a:solidFill>
            </a:endParaRPr>
          </a:p>
          <a:p>
            <a:pPr lvl="0">
              <a:defRPr/>
            </a:pPr>
            <a:r>
              <a:rPr lang="en-US" sz="2400" dirty="0">
                <a:solidFill>
                  <a:srgbClr val="ED7D31"/>
                </a:solidFill>
              </a:rPr>
              <a:t>Current compaction throughput: 8 MB/s</a:t>
            </a:r>
            <a:endParaRPr kumimoji="0" lang="en-US" sz="24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Maintenance</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5" name="Picture 4">
            <a:extLst>
              <a:ext uri="{FF2B5EF4-FFF2-40B4-BE49-F238E27FC236}">
                <a16:creationId xmlns:a16="http://schemas.microsoft.com/office/drawing/2014/main" xmlns="" id="{5136D204-D9AC-4306-994A-C4E256916153}"/>
              </a:ext>
            </a:extLst>
          </p:cNvPr>
          <p:cNvPicPr>
            <a:picLocks noChangeAspect="1"/>
          </p:cNvPicPr>
          <p:nvPr/>
        </p:nvPicPr>
        <p:blipFill>
          <a:blip r:embed="rId3"/>
          <a:stretch>
            <a:fillRect/>
          </a:stretch>
        </p:blipFill>
        <p:spPr>
          <a:xfrm>
            <a:off x="6766560" y="2546251"/>
            <a:ext cx="2148840" cy="2148840"/>
          </a:xfrm>
          <a:prstGeom prst="rect">
            <a:avLst/>
          </a:prstGeom>
        </p:spPr>
      </p:pic>
    </p:spTree>
    <p:extLst>
      <p:ext uri="{BB962C8B-B14F-4D97-AF65-F5344CB8AC3E}">
        <p14:creationId xmlns:p14="http://schemas.microsoft.com/office/powerpoint/2010/main" val="416687811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356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marL="342900" lvl="0" indent="-342900">
              <a:buFont typeface="Arial" panose="020B0604020202020204" pitchFamily="34" charset="0"/>
              <a:buChar char="•"/>
              <a:defRPr/>
            </a:pPr>
            <a:r>
              <a:rPr lang="en-US" sz="2400" dirty="0"/>
              <a:t>This lesson covered a broad range of subjects related to the Apache Cassandra node tool utility. </a:t>
            </a:r>
          </a:p>
          <a:p>
            <a:pPr marL="342900" lvl="0" indent="-342900">
              <a:buFont typeface="Arial" panose="020B0604020202020204" pitchFamily="34" charset="0"/>
              <a:buChar char="•"/>
              <a:defRPr/>
            </a:pPr>
            <a:r>
              <a:rPr lang="en-US" sz="2400" dirty="0"/>
              <a:t>The commands covered here will help you to scale your cluster horizontally, as well as to remove and replace failed nodes. </a:t>
            </a:r>
          </a:p>
          <a:p>
            <a:pPr marL="342900" lvl="0" indent="-342900">
              <a:buFont typeface="Arial" panose="020B0604020202020204" pitchFamily="34" charset="0"/>
              <a:buChar char="•"/>
              <a:defRPr/>
            </a:pPr>
            <a:r>
              <a:rPr lang="en-US" sz="2400" dirty="0"/>
              <a:t>If you support a cluster that has nodes deployed in public or private cloud instances, you will find that it is often much faster to replace a failed node, than to try and resurrect it. </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Summary</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5" name="Graphic 4">
            <a:extLst>
              <a:ext uri="{FF2B5EF4-FFF2-40B4-BE49-F238E27FC236}">
                <a16:creationId xmlns:a16="http://schemas.microsoft.com/office/drawing/2014/main" xmlns="" id="{A7AB708B-76BC-4FD4-A4B3-77106333158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589520" y="27248"/>
            <a:ext cx="1272546" cy="1272546"/>
          </a:xfrm>
          <a:prstGeom prst="rect">
            <a:avLst/>
          </a:prstGeom>
        </p:spPr>
      </p:pic>
    </p:spTree>
    <p:extLst>
      <p:ext uri="{BB962C8B-B14F-4D97-AF65-F5344CB8AC3E}">
        <p14:creationId xmlns:p14="http://schemas.microsoft.com/office/powerpoint/2010/main" val="399003356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663"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1200" cap="none" spc="0" normalizeH="0" baseline="0" noProof="0" dirty="0">
              <a:ln>
                <a:noFill/>
              </a:ln>
              <a:solidFill>
                <a:srgbClr val="FFFFFF"/>
              </a:solidFill>
              <a:effectLst/>
              <a:uLnTx/>
              <a:uFillTx/>
              <a:latin typeface="Palatino Linotype"/>
              <a:ea typeface="+mn-ea"/>
              <a:cs typeface="+mn-cs"/>
              <a:sym typeface="Arial"/>
            </a:endParaRPr>
          </a:p>
        </p:txBody>
      </p:sp>
      <p:sp>
        <p:nvSpPr>
          <p:cNvPr id="16" name="Elipse 15"/>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VE" sz="14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17" name="Imagen 16"/>
          <p:cNvPicPr>
            <a:picLocks noChangeAspect="1"/>
          </p:cNvPicPr>
          <p:nvPr/>
        </p:nvPicPr>
        <p:blipFill>
          <a:blip r:embed="rId3" cstate="print"/>
          <a:stretch>
            <a:fillRect/>
          </a:stretch>
        </p:blipFill>
        <p:spPr>
          <a:xfrm>
            <a:off x="4684624" y="2975212"/>
            <a:ext cx="1884509" cy="1882156"/>
          </a:xfrm>
          <a:prstGeom prst="rect">
            <a:avLst/>
          </a:prstGeom>
          <a:noFill/>
        </p:spPr>
      </p:pic>
      <p:sp>
        <p:nvSpPr>
          <p:cNvPr id="7" name="object 2">
            <a:extLst>
              <a:ext uri="{FF2B5EF4-FFF2-40B4-BE49-F238E27FC236}">
                <a16:creationId xmlns:a16="http://schemas.microsoft.com/office/drawing/2014/main" xmlns="" id="{D126F21E-307F-4E8C-ABD2-A99D6AB66DAB}"/>
              </a:ext>
            </a:extLst>
          </p:cNvPr>
          <p:cNvSpPr txBox="1">
            <a:spLocks/>
          </p:cNvSpPr>
          <p:nvPr/>
        </p:nvSpPr>
        <p:spPr>
          <a:xfrm>
            <a:off x="1" y="1484448"/>
            <a:ext cx="9143999" cy="1367682"/>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marR="0" lvl="0" indent="0" algn="ctr" defTabSz="685800" rtl="0" eaLnBrk="1" fontAlgn="auto" latinLnBrk="0" hangingPunct="1">
              <a:lnSpc>
                <a:spcPct val="100000"/>
              </a:lnSpc>
              <a:spcBef>
                <a:spcPts val="105"/>
              </a:spcBef>
              <a:spcAft>
                <a:spcPts val="0"/>
              </a:spcAft>
              <a:buClrTx/>
              <a:buSzTx/>
              <a:buFont typeface="Arial"/>
              <a:buNone/>
              <a:tabLst/>
              <a:defRPr/>
            </a:pPr>
            <a:r>
              <a:rPr kumimoji="0" lang="en-US" sz="8800" b="1" i="0" u="none" strike="noStrike" kern="1200" cap="none" spc="0" normalizeH="0" baseline="0" noProof="0" dirty="0">
                <a:ln>
                  <a:noFill/>
                </a:ln>
                <a:solidFill>
                  <a:srgbClr val="FFFFFF"/>
                </a:solidFill>
                <a:effectLst/>
                <a:uLnTx/>
                <a:uFillTx/>
                <a:latin typeface="Times New Roman"/>
                <a:ea typeface="+mj-ea"/>
                <a:cs typeface="+mj-cs"/>
                <a:sym typeface="Arial"/>
              </a:rPr>
              <a:t>7. Monitoring</a:t>
            </a:r>
          </a:p>
        </p:txBody>
      </p:sp>
    </p:spTree>
    <p:extLst>
      <p:ext uri="{BB962C8B-B14F-4D97-AF65-F5344CB8AC3E}">
        <p14:creationId xmlns:p14="http://schemas.microsoft.com/office/powerpoint/2010/main" val="204804986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358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lvl="0">
              <a:defRPr/>
            </a:pPr>
            <a:r>
              <a:rPr lang="en-US" sz="2400" dirty="0"/>
              <a:t>Specifically, this lesson will cover the following topics:</a:t>
            </a:r>
          </a:p>
          <a:p>
            <a:pPr marL="342900" lvl="0" indent="-342900">
              <a:buFont typeface="Arial" panose="020B0604020202020204" pitchFamily="34" charset="0"/>
              <a:buChar char="•"/>
              <a:defRPr/>
            </a:pPr>
            <a:endParaRPr lang="en-US" sz="2400" dirty="0"/>
          </a:p>
          <a:p>
            <a:pPr marL="342900" lvl="0" indent="-342900">
              <a:buFont typeface="Arial" panose="020B0604020202020204" pitchFamily="34" charset="0"/>
              <a:buChar char="•"/>
              <a:defRPr/>
            </a:pPr>
            <a:r>
              <a:rPr lang="en-US" sz="2400" dirty="0"/>
              <a:t>The Java Management Extension (JMX) interface: </a:t>
            </a:r>
            <a:r>
              <a:rPr lang="en-US" sz="2400" dirty="0" err="1"/>
              <a:t>JConsole</a:t>
            </a:r>
            <a:r>
              <a:rPr lang="en-US" sz="2400" dirty="0"/>
              <a:t>, </a:t>
            </a:r>
            <a:r>
              <a:rPr lang="en-US" sz="2400" dirty="0" err="1"/>
              <a:t>JMXTerm</a:t>
            </a:r>
            <a:endParaRPr lang="en-US" sz="2400" dirty="0"/>
          </a:p>
          <a:p>
            <a:pPr marL="342900" lvl="0" indent="-342900">
              <a:buFont typeface="Arial" panose="020B0604020202020204" pitchFamily="34" charset="0"/>
              <a:buChar char="•"/>
              <a:defRPr/>
            </a:pPr>
            <a:r>
              <a:rPr lang="en-US" sz="2400" dirty="0"/>
              <a:t>Nodetool</a:t>
            </a:r>
          </a:p>
          <a:p>
            <a:pPr marL="342900" lvl="0" indent="-342900">
              <a:buFont typeface="Arial" panose="020B0604020202020204" pitchFamily="34" charset="0"/>
              <a:buChar char="•"/>
              <a:defRPr/>
            </a:pPr>
            <a:r>
              <a:rPr lang="en-US" sz="2400" dirty="0"/>
              <a:t>Metrics: </a:t>
            </a:r>
            <a:r>
              <a:rPr lang="en-US" sz="2400" dirty="0" err="1"/>
              <a:t>JMXTrans</a:t>
            </a:r>
            <a:r>
              <a:rPr lang="en-US" sz="2400" dirty="0"/>
              <a:t>, </a:t>
            </a:r>
            <a:r>
              <a:rPr lang="en-US" sz="2400" dirty="0" err="1"/>
              <a:t>Telegraf</a:t>
            </a:r>
            <a:r>
              <a:rPr lang="en-US" sz="2400" dirty="0"/>
              <a:t>, </a:t>
            </a:r>
            <a:r>
              <a:rPr lang="en-US" sz="2400" dirty="0" err="1"/>
              <a:t>InfluxDB</a:t>
            </a:r>
            <a:r>
              <a:rPr lang="en-US" sz="2400" dirty="0"/>
              <a:t>, Grafana, Alerting</a:t>
            </a:r>
          </a:p>
          <a:p>
            <a:pPr marL="342900" lvl="0" indent="-342900">
              <a:buFont typeface="Arial" panose="020B0604020202020204" pitchFamily="34" charset="0"/>
              <a:buChar char="•"/>
              <a:defRPr/>
            </a:pPr>
            <a:r>
              <a:rPr lang="en-US" sz="2400" dirty="0"/>
              <a:t>Logging: </a:t>
            </a:r>
            <a:r>
              <a:rPr lang="en-US" sz="2400" dirty="0" err="1"/>
              <a:t>Filebeat</a:t>
            </a:r>
            <a:r>
              <a:rPr lang="en-US" sz="2400" dirty="0"/>
              <a:t>, Kibana</a:t>
            </a:r>
          </a:p>
          <a:p>
            <a:pPr marL="342900" lvl="0" indent="-342900">
              <a:buFont typeface="Arial" panose="020B0604020202020204" pitchFamily="34" charset="0"/>
              <a:buChar char="•"/>
              <a:defRPr/>
            </a:pPr>
            <a:r>
              <a:rPr lang="en-US" sz="2400" dirty="0"/>
              <a:t>Troubleshooting</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Monitoring</a:t>
            </a:r>
            <a:endParaRPr kumimoji="0" lang="en-US" sz="36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5" name="Graphic 4">
            <a:extLst>
              <a:ext uri="{FF2B5EF4-FFF2-40B4-BE49-F238E27FC236}">
                <a16:creationId xmlns:a16="http://schemas.microsoft.com/office/drawing/2014/main" xmlns="" id="{7DBDB20D-AAFC-4F55-A8DC-50A1A7A776DC}"/>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498081" y="3299687"/>
            <a:ext cx="1395404" cy="1395404"/>
          </a:xfrm>
          <a:prstGeom prst="rect">
            <a:avLst/>
          </a:prstGeom>
        </p:spPr>
      </p:pic>
    </p:spTree>
    <p:extLst>
      <p:ext uri="{BB962C8B-B14F-4D97-AF65-F5344CB8AC3E}">
        <p14:creationId xmlns:p14="http://schemas.microsoft.com/office/powerpoint/2010/main" val="246754425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359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marL="342900" lvl="0" indent="-342900">
              <a:buFont typeface="Arial" panose="020B0604020202020204" pitchFamily="34" charset="0"/>
              <a:buChar char="•"/>
              <a:defRPr/>
            </a:pPr>
            <a:r>
              <a:rPr lang="en-US" sz="2400" dirty="0"/>
              <a:t>JMX is a Java technology that provides tools for managing and monitoring applications, services, components, devices, and settings. </a:t>
            </a:r>
          </a:p>
          <a:p>
            <a:pPr marL="342900" lvl="0" indent="-342900">
              <a:buFont typeface="Arial" panose="020B0604020202020204" pitchFamily="34" charset="0"/>
              <a:buChar char="•"/>
              <a:defRPr/>
            </a:pPr>
            <a:r>
              <a:rPr lang="en-US" sz="2400" dirty="0"/>
              <a:t>These settings are represented as Java objects, known as Managed Beans (</a:t>
            </a:r>
            <a:r>
              <a:rPr lang="en-US" sz="2400" dirty="0" err="1"/>
              <a:t>MBeans</a:t>
            </a:r>
            <a:r>
              <a:rPr lang="en-US" sz="2400" dirty="0"/>
              <a:t>). </a:t>
            </a:r>
          </a:p>
          <a:p>
            <a:pPr marL="342900" lvl="0" indent="-342900">
              <a:buFont typeface="Arial" panose="020B0604020202020204" pitchFamily="34" charset="0"/>
              <a:buChar char="•"/>
              <a:defRPr/>
            </a:pPr>
            <a:r>
              <a:rPr lang="en-US" sz="2400" dirty="0"/>
              <a:t>As Apache Cassandra is written in Java, all the required classes have exposed </a:t>
            </a:r>
            <a:r>
              <a:rPr lang="en-US" sz="2400" dirty="0" err="1"/>
              <a:t>MBeans</a:t>
            </a:r>
            <a:r>
              <a:rPr lang="en-US" sz="2400" dirty="0"/>
              <a:t>, through which we can manage/monitor them accordingly.</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JMX interface</a:t>
            </a:r>
          </a:p>
        </p:txBody>
      </p:sp>
    </p:spTree>
    <p:extLst>
      <p:ext uri="{BB962C8B-B14F-4D97-AF65-F5344CB8AC3E}">
        <p14:creationId xmlns:p14="http://schemas.microsoft.com/office/powerpoint/2010/main" val="32254165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Shutting down Cassandra</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Then, we will drain the node. </a:t>
            </a:r>
          </a:p>
          <a:p>
            <a:pPr marL="342900" indent="-342900">
              <a:buFont typeface="Arial" panose="020B0604020202020204" pitchFamily="34" charset="0"/>
              <a:buChar char="•"/>
            </a:pPr>
            <a:r>
              <a:rPr lang="en-US" sz="2400" dirty="0"/>
              <a:t>This will prevent it from accepting writes, and force all in-memory data to be written to disk:</a:t>
            </a:r>
          </a:p>
          <a:p>
            <a:r>
              <a:rPr lang="en-US" sz="2400" dirty="0">
                <a:solidFill>
                  <a:srgbClr val="ED7D31"/>
                </a:solidFill>
              </a:rPr>
              <a:t>bin/</a:t>
            </a:r>
            <a:r>
              <a:rPr lang="en-US" sz="2400" dirty="0" err="1">
                <a:solidFill>
                  <a:srgbClr val="ED7D31"/>
                </a:solidFill>
              </a:rPr>
              <a:t>nodetool</a:t>
            </a:r>
            <a:r>
              <a:rPr lang="en-US" sz="2400" dirty="0">
                <a:solidFill>
                  <a:srgbClr val="ED7D31"/>
                </a:solidFill>
              </a:rPr>
              <a:t> drain</a:t>
            </a:r>
          </a:p>
          <a:p>
            <a:endParaRPr lang="en-US" sz="2400" dirty="0">
              <a:solidFill>
                <a:srgbClr val="ED7D31"/>
              </a:solidFill>
            </a:endParaRPr>
          </a:p>
          <a:p>
            <a:pPr marL="342900" indent="-342900">
              <a:buFont typeface="Arial" panose="020B0604020202020204" pitchFamily="34" charset="0"/>
              <a:buChar char="•"/>
            </a:pPr>
            <a:r>
              <a:rPr lang="en-US" sz="2400" dirty="0"/>
              <a:t>With the node drained, we can kill the PID:</a:t>
            </a:r>
          </a:p>
          <a:p>
            <a:r>
              <a:rPr lang="en-US" sz="2400" dirty="0">
                <a:solidFill>
                  <a:srgbClr val="ED7D31"/>
                </a:solidFill>
              </a:rPr>
              <a:t>kill 'cat </a:t>
            </a:r>
            <a:r>
              <a:rPr lang="en-US" sz="2400" dirty="0" err="1">
                <a:solidFill>
                  <a:srgbClr val="ED7D31"/>
                </a:solidFill>
              </a:rPr>
              <a:t>cassandra.pid</a:t>
            </a:r>
            <a:r>
              <a:rPr lang="en-US" sz="2400" dirty="0">
                <a:solidFill>
                  <a:srgbClr val="ED7D31"/>
                </a:solidFill>
              </a:rPr>
              <a:t>'</a:t>
            </a:r>
          </a:p>
        </p:txBody>
      </p:sp>
      <p:pic>
        <p:nvPicPr>
          <p:cNvPr id="3" name="Picture 2">
            <a:extLst>
              <a:ext uri="{FF2B5EF4-FFF2-40B4-BE49-F238E27FC236}">
                <a16:creationId xmlns:a16="http://schemas.microsoft.com/office/drawing/2014/main" xmlns="" id="{5ECF0CC6-7BE9-477D-937C-8E0A4123F912}"/>
              </a:ext>
            </a:extLst>
          </p:cNvPr>
          <p:cNvPicPr>
            <a:picLocks noChangeAspect="1"/>
          </p:cNvPicPr>
          <p:nvPr/>
        </p:nvPicPr>
        <p:blipFill>
          <a:blip r:embed="rId3"/>
          <a:stretch>
            <a:fillRect/>
          </a:stretch>
        </p:blipFill>
        <p:spPr>
          <a:xfrm>
            <a:off x="7316149" y="3335368"/>
            <a:ext cx="1359221" cy="1359723"/>
          </a:xfrm>
          <a:prstGeom prst="rect">
            <a:avLst/>
          </a:prstGeom>
        </p:spPr>
      </p:pic>
    </p:spTree>
    <p:extLst>
      <p:ext uri="{BB962C8B-B14F-4D97-AF65-F5344CB8AC3E}">
        <p14:creationId xmlns:p14="http://schemas.microsoft.com/office/powerpoint/2010/main" val="385535663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360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928697"/>
            <a:ext cx="7596822" cy="3705502"/>
          </a:xfrm>
          <a:prstGeom prst="rect">
            <a:avLst/>
          </a:prstGeom>
        </p:spPr>
        <p:txBody>
          <a:bodyPr vert="horz" wrap="square" lIns="0" tIns="12065" rIns="0" bIns="0" rtlCol="0">
            <a:spAutoFit/>
          </a:bodyPr>
          <a:lstStyle/>
          <a:p>
            <a:pPr lvl="0" algn="ctr">
              <a:defRPr/>
            </a:pPr>
            <a:r>
              <a:rPr lang="en-US" sz="2400" b="1" dirty="0" err="1">
                <a:solidFill>
                  <a:srgbClr val="ED7D31"/>
                </a:solidFill>
              </a:rPr>
              <a:t>JConsole</a:t>
            </a:r>
            <a:r>
              <a:rPr lang="en-US" sz="2400" b="1" dirty="0">
                <a:solidFill>
                  <a:srgbClr val="ED7D31"/>
                </a:solidFill>
              </a:rPr>
              <a:t> (GUI)</a:t>
            </a:r>
          </a:p>
          <a:p>
            <a:pPr lvl="0" algn="ctr">
              <a:defRPr/>
            </a:pPr>
            <a:endParaRPr lang="en-US" sz="2400" b="1" dirty="0">
              <a:solidFill>
                <a:srgbClr val="ED7D31"/>
              </a:solidFill>
            </a:endParaRPr>
          </a:p>
          <a:p>
            <a:pPr marL="342900" lvl="0" indent="-342900">
              <a:buFont typeface="Arial" panose="020B0604020202020204" pitchFamily="34" charset="0"/>
              <a:buChar char="•"/>
              <a:defRPr/>
            </a:pPr>
            <a:r>
              <a:rPr lang="en-US" sz="2400" dirty="0" err="1"/>
              <a:t>JConsole</a:t>
            </a:r>
            <a:r>
              <a:rPr lang="en-US" sz="2400" dirty="0"/>
              <a:t> is a built-in utility for the JDK, which gives a graphical view of resource utilization for a Java process. </a:t>
            </a:r>
          </a:p>
          <a:p>
            <a:pPr marL="342900" lvl="0" indent="-342900">
              <a:buFont typeface="Arial" panose="020B0604020202020204" pitchFamily="34" charset="0"/>
              <a:buChar char="•"/>
              <a:defRPr/>
            </a:pPr>
            <a:endParaRPr lang="en-US" sz="2400" dirty="0"/>
          </a:p>
          <a:p>
            <a:pPr marL="342900" lvl="0" indent="-342900">
              <a:buFont typeface="Arial" panose="020B0604020202020204" pitchFamily="34" charset="0"/>
              <a:buChar char="•"/>
              <a:defRPr/>
            </a:pPr>
            <a:r>
              <a:rPr lang="en-US" sz="2400" dirty="0"/>
              <a:t>It also provides an interface to view metrics and perform operations to manage applications. </a:t>
            </a:r>
          </a:p>
          <a:p>
            <a:pPr marL="342900" lvl="0" indent="-342900">
              <a:buFont typeface="Arial" panose="020B0604020202020204" pitchFamily="34" charset="0"/>
              <a:buChar char="•"/>
              <a:defRPr/>
            </a:pPr>
            <a:endParaRPr lang="en-US" sz="2400" dirty="0"/>
          </a:p>
          <a:p>
            <a:pPr marL="342900" lvl="0" indent="-342900">
              <a:buFont typeface="Arial" panose="020B0604020202020204" pitchFamily="34" charset="0"/>
              <a:buChar char="•"/>
              <a:defRPr/>
            </a:pPr>
            <a:r>
              <a:rPr lang="en-US" sz="2400" dirty="0"/>
              <a:t>Refer to the </a:t>
            </a:r>
            <a:r>
              <a:rPr lang="en-US" sz="2400" dirty="0" err="1"/>
              <a:t>JConsole</a:t>
            </a:r>
            <a:r>
              <a:rPr lang="en-US" sz="2400" dirty="0"/>
              <a:t> docs for further </a:t>
            </a:r>
            <a:r>
              <a:rPr lang="en-US" sz="2400" dirty="0" err="1"/>
              <a:t>informationat</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JMX interface</a:t>
            </a:r>
          </a:p>
        </p:txBody>
      </p:sp>
    </p:spTree>
    <p:extLst>
      <p:ext uri="{BB962C8B-B14F-4D97-AF65-F5344CB8AC3E}">
        <p14:creationId xmlns:p14="http://schemas.microsoft.com/office/powerpoint/2010/main" val="198815691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361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1340961" y="2228945"/>
            <a:ext cx="7596822" cy="1120178"/>
          </a:xfrm>
          <a:prstGeom prst="rect">
            <a:avLst/>
          </a:prstGeom>
        </p:spPr>
        <p:txBody>
          <a:bodyPr vert="horz" wrap="square" lIns="0" tIns="12065" rIns="0" bIns="0" rtlCol="0">
            <a:spAutoFit/>
          </a:bodyPr>
          <a:lstStyle/>
          <a:p>
            <a:pPr lvl="0" algn="ctr">
              <a:defRPr/>
            </a:pPr>
            <a:r>
              <a:rPr lang="en-US" sz="2400" b="1" dirty="0">
                <a:solidFill>
                  <a:srgbClr val="ED7D31"/>
                </a:solidFill>
              </a:rPr>
              <a:t>Connection and overview</a:t>
            </a:r>
          </a:p>
          <a:p>
            <a:pPr lvl="0" algn="ctr">
              <a:defRPr/>
            </a:pPr>
            <a:endParaRPr kumimoji="0" lang="en-US" sz="2400" b="1" i="0" u="none" strike="noStrike" kern="0" cap="none" spc="0" normalizeH="0" baseline="0" noProof="0" dirty="0">
              <a:ln>
                <a:noFill/>
              </a:ln>
              <a:solidFill>
                <a:srgbClr val="ED7D31"/>
              </a:solidFill>
              <a:effectLst/>
              <a:uLnTx/>
              <a:uFillTx/>
              <a:sym typeface="Arial"/>
            </a:endParaRPr>
          </a:p>
          <a:p>
            <a:pPr lvl="0" algn="ctr">
              <a:defRPr/>
            </a:pPr>
            <a:r>
              <a:rPr lang="en-US" sz="2400" b="1" dirty="0">
                <a:solidFill>
                  <a:srgbClr val="ED7D31"/>
                </a:solidFill>
              </a:rPr>
              <a:t>Figure: </a:t>
            </a:r>
            <a:r>
              <a:rPr lang="en-US" sz="2400" b="1" dirty="0" err="1">
                <a:solidFill>
                  <a:srgbClr val="ED7D31"/>
                </a:solidFill>
              </a:rPr>
              <a:t>JConsole</a:t>
            </a:r>
            <a:r>
              <a:rPr lang="en-US" sz="2400" b="1" dirty="0">
                <a:solidFill>
                  <a:srgbClr val="ED7D31"/>
                </a:solidFill>
              </a:rPr>
              <a:t> connection</a:t>
            </a:r>
            <a:endParaRPr kumimoji="0" lang="en-US" sz="2400" b="1"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JMX interface</a:t>
            </a:r>
          </a:p>
        </p:txBody>
      </p:sp>
      <p:pic>
        <p:nvPicPr>
          <p:cNvPr id="2" name="Picture 1">
            <a:extLst>
              <a:ext uri="{FF2B5EF4-FFF2-40B4-BE49-F238E27FC236}">
                <a16:creationId xmlns:a16="http://schemas.microsoft.com/office/drawing/2014/main" xmlns="" id="{CDDD9255-3A64-46E1-880B-B1A204E4235E}"/>
              </a:ext>
            </a:extLst>
          </p:cNvPr>
          <p:cNvPicPr>
            <a:picLocks noChangeAspect="1"/>
          </p:cNvPicPr>
          <p:nvPr/>
        </p:nvPicPr>
        <p:blipFill>
          <a:blip r:embed="rId3"/>
          <a:stretch>
            <a:fillRect/>
          </a:stretch>
        </p:blipFill>
        <p:spPr>
          <a:xfrm>
            <a:off x="4776717" y="1016206"/>
            <a:ext cx="3923731" cy="3579707"/>
          </a:xfrm>
          <a:prstGeom prst="rect">
            <a:avLst/>
          </a:prstGeom>
        </p:spPr>
      </p:pic>
    </p:spTree>
    <p:extLst>
      <p:ext uri="{BB962C8B-B14F-4D97-AF65-F5344CB8AC3E}">
        <p14:creationId xmlns:p14="http://schemas.microsoft.com/office/powerpoint/2010/main" val="381721294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362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pPr marL="342900" lvl="0" indent="-342900">
              <a:buFont typeface="Arial" panose="020B0604020202020204" pitchFamily="34" charset="0"/>
              <a:buChar char="•"/>
              <a:defRPr/>
            </a:pPr>
            <a:r>
              <a:rPr lang="en-US" sz="2200" dirty="0"/>
              <a:t>In certain implementations, a node would have both internal and external IPs. </a:t>
            </a:r>
          </a:p>
          <a:p>
            <a:pPr marL="342900" lvl="0" indent="-342900">
              <a:buFont typeface="Arial" panose="020B0604020202020204" pitchFamily="34" charset="0"/>
              <a:buChar char="•"/>
              <a:defRPr/>
            </a:pPr>
            <a:r>
              <a:rPr lang="en-US" sz="2200" dirty="0"/>
              <a:t>These would be set in the </a:t>
            </a:r>
            <a:r>
              <a:rPr lang="en-US" sz="2200" dirty="0" err="1"/>
              <a:t>Cassandra.yaml</a:t>
            </a:r>
            <a:r>
              <a:rPr lang="en-US" sz="2200" dirty="0"/>
              <a:t> config, with the </a:t>
            </a:r>
            <a:r>
              <a:rPr lang="en-US" sz="2200" dirty="0" err="1"/>
              <a:t>listen_address</a:t>
            </a:r>
            <a:r>
              <a:rPr lang="en-US" sz="2200" dirty="0"/>
              <a:t> and </a:t>
            </a:r>
            <a:r>
              <a:rPr lang="en-US" sz="2200" dirty="0" err="1"/>
              <a:t>rpc_address</a:t>
            </a:r>
            <a:r>
              <a:rPr lang="en-US" sz="2200" dirty="0"/>
              <a:t> parameters set to internal IPs, and the </a:t>
            </a:r>
            <a:r>
              <a:rPr lang="en-US" sz="2200" dirty="0" err="1"/>
              <a:t>broadcast_address</a:t>
            </a:r>
            <a:r>
              <a:rPr lang="en-US" sz="2200" dirty="0"/>
              <a:t> and </a:t>
            </a:r>
            <a:r>
              <a:rPr lang="en-US" sz="2200" dirty="0" err="1"/>
              <a:t>broadcast_rpc_address</a:t>
            </a:r>
            <a:r>
              <a:rPr lang="en-US" sz="2200" dirty="0"/>
              <a:t> parameters set to external IPs. </a:t>
            </a:r>
          </a:p>
          <a:p>
            <a:pPr marL="342900" lvl="0" indent="-342900">
              <a:buFont typeface="Arial" panose="020B0604020202020204" pitchFamily="34" charset="0"/>
              <a:buChar char="•"/>
              <a:defRPr/>
            </a:pPr>
            <a:r>
              <a:rPr lang="en-US" sz="2200" dirty="0"/>
              <a:t>Additionally, some additional parameters need to be updated in Cassandra-env.sh as follows:</a:t>
            </a:r>
          </a:p>
          <a:p>
            <a:pPr marR="0" lvl="0" algn="l" defTabSz="914400" rtl="0" eaLnBrk="1" fontAlgn="auto" latinLnBrk="0" hangingPunct="1">
              <a:lnSpc>
                <a:spcPct val="100000"/>
              </a:lnSpc>
              <a:spcBef>
                <a:spcPts val="0"/>
              </a:spcBef>
              <a:spcAft>
                <a:spcPts val="0"/>
              </a:spcAft>
              <a:buClr>
                <a:srgbClr val="000000"/>
              </a:buClr>
              <a:buSzTx/>
              <a:tabLst/>
              <a:defRPr/>
            </a:pPr>
            <a:endParaRPr kumimoji="0" lang="en-US" sz="22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b="0" i="0" u="none" strike="noStrike" kern="0" cap="none" spc="0" normalizeH="0" baseline="0" noProof="0" dirty="0">
                <a:ln>
                  <a:noFill/>
                </a:ln>
                <a:solidFill>
                  <a:srgbClr val="000000"/>
                </a:solidFill>
                <a:effectLst/>
                <a:uLnTx/>
                <a:uFillTx/>
                <a:latin typeface="Arial"/>
                <a:cs typeface="Arial"/>
                <a:sym typeface="Arial"/>
              </a:rPr>
              <a:t>Refer to file </a:t>
            </a:r>
            <a:r>
              <a:rPr lang="en-US" sz="2200" dirty="0"/>
              <a:t>7</a:t>
            </a:r>
            <a:r>
              <a:rPr kumimoji="0" lang="en-US" sz="2200" b="0" i="0" u="none" strike="noStrike" kern="0" cap="none" spc="0" normalizeH="0" baseline="0" noProof="0" dirty="0">
                <a:ln>
                  <a:noFill/>
                </a:ln>
                <a:solidFill>
                  <a:srgbClr val="000000"/>
                </a:solidFill>
                <a:effectLst/>
                <a:uLnTx/>
                <a:uFillTx/>
                <a:latin typeface="Arial"/>
                <a:cs typeface="Arial"/>
                <a:sym typeface="Arial"/>
              </a:rPr>
              <a:t>_1.txt</a:t>
            </a: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JMX interface</a:t>
            </a:r>
          </a:p>
        </p:txBody>
      </p:sp>
      <p:pic>
        <p:nvPicPr>
          <p:cNvPr id="5" name="Picture 4">
            <a:extLst>
              <a:ext uri="{FF2B5EF4-FFF2-40B4-BE49-F238E27FC236}">
                <a16:creationId xmlns:a16="http://schemas.microsoft.com/office/drawing/2014/main" xmlns="" id="{395E2058-B1D6-4FF0-8B2C-00738DD643DB}"/>
              </a:ext>
            </a:extLst>
          </p:cNvPr>
          <p:cNvPicPr>
            <a:picLocks noChangeAspect="1"/>
          </p:cNvPicPr>
          <p:nvPr/>
        </p:nvPicPr>
        <p:blipFill>
          <a:blip r:embed="rId3"/>
          <a:stretch>
            <a:fillRect/>
          </a:stretch>
        </p:blipFill>
        <p:spPr>
          <a:xfrm>
            <a:off x="7258050" y="3277772"/>
            <a:ext cx="1417320" cy="1417320"/>
          </a:xfrm>
          <a:prstGeom prst="rect">
            <a:avLst/>
          </a:prstGeom>
        </p:spPr>
      </p:pic>
    </p:spTree>
    <p:extLst>
      <p:ext uri="{BB962C8B-B14F-4D97-AF65-F5344CB8AC3E}">
        <p14:creationId xmlns:p14="http://schemas.microsoft.com/office/powerpoint/2010/main" val="306858342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363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234279" y="2196326"/>
            <a:ext cx="3188970" cy="750847"/>
          </a:xfrm>
          <a:prstGeom prst="rect">
            <a:avLst/>
          </a:prstGeom>
        </p:spPr>
        <p:txBody>
          <a:bodyPr vert="horz" wrap="square" lIns="0" tIns="12065" rIns="0" bIns="0" rtlCol="0">
            <a:spAutoFit/>
          </a:bodyPr>
          <a:lstStyle/>
          <a:p>
            <a:pPr lvl="0">
              <a:defRPr/>
            </a:pPr>
            <a:r>
              <a:rPr lang="en-US" sz="2400" b="1" dirty="0">
                <a:solidFill>
                  <a:srgbClr val="ED7D31"/>
                </a:solidFill>
              </a:rPr>
              <a:t>The following shows an of </a:t>
            </a:r>
            <a:r>
              <a:rPr lang="en-US" sz="2400" b="1" dirty="0" err="1">
                <a:solidFill>
                  <a:srgbClr val="ED7D31"/>
                </a:solidFill>
              </a:rPr>
              <a:t>JConsole</a:t>
            </a:r>
            <a:r>
              <a:rPr lang="en-US" sz="2400" b="1" dirty="0">
                <a:solidFill>
                  <a:srgbClr val="ED7D31"/>
                </a:solidFill>
              </a:rPr>
              <a:t>:</a:t>
            </a:r>
            <a:endParaRPr kumimoji="0" lang="en-US" sz="2400" b="1"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JMX interface</a:t>
            </a:r>
          </a:p>
        </p:txBody>
      </p:sp>
      <p:pic>
        <p:nvPicPr>
          <p:cNvPr id="2" name="Picture 1">
            <a:extLst>
              <a:ext uri="{FF2B5EF4-FFF2-40B4-BE49-F238E27FC236}">
                <a16:creationId xmlns:a16="http://schemas.microsoft.com/office/drawing/2014/main" xmlns="" id="{FCA06E83-8A25-42DC-A7A2-2B0780F5CC20}"/>
              </a:ext>
            </a:extLst>
          </p:cNvPr>
          <p:cNvPicPr>
            <a:picLocks noChangeAspect="1"/>
          </p:cNvPicPr>
          <p:nvPr/>
        </p:nvPicPr>
        <p:blipFill>
          <a:blip r:embed="rId3"/>
          <a:stretch>
            <a:fillRect/>
          </a:stretch>
        </p:blipFill>
        <p:spPr>
          <a:xfrm>
            <a:off x="3423249" y="0"/>
            <a:ext cx="5720751" cy="4695092"/>
          </a:xfrm>
          <a:prstGeom prst="rect">
            <a:avLst/>
          </a:prstGeom>
        </p:spPr>
      </p:pic>
    </p:spTree>
    <p:extLst>
      <p:ext uri="{BB962C8B-B14F-4D97-AF65-F5344CB8AC3E}">
        <p14:creationId xmlns:p14="http://schemas.microsoft.com/office/powerpoint/2010/main" val="108197500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364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522129" y="2383456"/>
            <a:ext cx="2392521" cy="381515"/>
          </a:xfrm>
          <a:prstGeom prst="rect">
            <a:avLst/>
          </a:prstGeom>
        </p:spPr>
        <p:txBody>
          <a:bodyPr vert="horz" wrap="square" lIns="0" tIns="12065" rIns="0" bIns="0" rtlCol="0">
            <a:spAutoFit/>
          </a:bodyPr>
          <a:lstStyle/>
          <a:p>
            <a:pPr lvl="0" algn="ctr">
              <a:defRPr/>
            </a:pPr>
            <a:r>
              <a:rPr lang="en-US" sz="2400" b="1" dirty="0">
                <a:solidFill>
                  <a:srgbClr val="ED7D31"/>
                </a:solidFill>
              </a:rPr>
              <a:t>Viewing metrics</a:t>
            </a: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JMX interface</a:t>
            </a:r>
          </a:p>
        </p:txBody>
      </p:sp>
      <p:pic>
        <p:nvPicPr>
          <p:cNvPr id="2" name="Picture 1">
            <a:extLst>
              <a:ext uri="{FF2B5EF4-FFF2-40B4-BE49-F238E27FC236}">
                <a16:creationId xmlns:a16="http://schemas.microsoft.com/office/drawing/2014/main" xmlns="" id="{D864855A-417E-433B-87E2-9C81F02FF61A}"/>
              </a:ext>
            </a:extLst>
          </p:cNvPr>
          <p:cNvPicPr>
            <a:picLocks noChangeAspect="1"/>
          </p:cNvPicPr>
          <p:nvPr/>
        </p:nvPicPr>
        <p:blipFill>
          <a:blip r:embed="rId3"/>
          <a:stretch>
            <a:fillRect/>
          </a:stretch>
        </p:blipFill>
        <p:spPr>
          <a:xfrm>
            <a:off x="3443369" y="0"/>
            <a:ext cx="5700631" cy="4695092"/>
          </a:xfrm>
          <a:prstGeom prst="rect">
            <a:avLst/>
          </a:prstGeom>
        </p:spPr>
      </p:pic>
    </p:spTree>
    <p:extLst>
      <p:ext uri="{BB962C8B-B14F-4D97-AF65-F5344CB8AC3E}">
        <p14:creationId xmlns:p14="http://schemas.microsoft.com/office/powerpoint/2010/main" val="194331558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365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327819" y="2274665"/>
            <a:ext cx="3446720" cy="1120178"/>
          </a:xfrm>
          <a:prstGeom prst="rect">
            <a:avLst/>
          </a:prstGeom>
        </p:spPr>
        <p:txBody>
          <a:bodyPr vert="horz" wrap="square" lIns="0" tIns="12065" rIns="0" bIns="0" rtlCol="0">
            <a:spAutoFit/>
          </a:bodyPr>
          <a:lstStyle/>
          <a:p>
            <a:pPr lvl="0">
              <a:defRPr/>
            </a:pPr>
            <a:r>
              <a:rPr lang="en-US" sz="2400" b="1" dirty="0">
                <a:solidFill>
                  <a:srgbClr val="ED7D31"/>
                </a:solidFill>
              </a:rPr>
              <a:t>Which is your most-used operation for Cassandra?</a:t>
            </a:r>
            <a:endParaRPr kumimoji="0" lang="en-US" sz="2400" b="1"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JMX interface</a:t>
            </a:r>
          </a:p>
        </p:txBody>
      </p:sp>
      <p:pic>
        <p:nvPicPr>
          <p:cNvPr id="2" name="Picture 1">
            <a:extLst>
              <a:ext uri="{FF2B5EF4-FFF2-40B4-BE49-F238E27FC236}">
                <a16:creationId xmlns:a16="http://schemas.microsoft.com/office/drawing/2014/main" xmlns="" id="{6513B08D-6C7D-4A11-A188-5F50E9510748}"/>
              </a:ext>
            </a:extLst>
          </p:cNvPr>
          <p:cNvPicPr>
            <a:picLocks noChangeAspect="1"/>
          </p:cNvPicPr>
          <p:nvPr/>
        </p:nvPicPr>
        <p:blipFill>
          <a:blip r:embed="rId3"/>
          <a:stretch>
            <a:fillRect/>
          </a:stretch>
        </p:blipFill>
        <p:spPr>
          <a:xfrm>
            <a:off x="3379220" y="0"/>
            <a:ext cx="5764779" cy="4695092"/>
          </a:xfrm>
          <a:prstGeom prst="rect">
            <a:avLst/>
          </a:prstGeom>
        </p:spPr>
      </p:pic>
    </p:spTree>
    <p:extLst>
      <p:ext uri="{BB962C8B-B14F-4D97-AF65-F5344CB8AC3E}">
        <p14:creationId xmlns:p14="http://schemas.microsoft.com/office/powerpoint/2010/main" val="400326705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366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lvl="0" algn="ctr">
              <a:defRPr/>
            </a:pPr>
            <a:r>
              <a:rPr lang="en-US" sz="2400" b="1" dirty="0">
                <a:solidFill>
                  <a:srgbClr val="ED7D31"/>
                </a:solidFill>
              </a:rPr>
              <a:t>Connection and domains</a:t>
            </a:r>
          </a:p>
          <a:p>
            <a:pPr lvl="0" algn="ctr">
              <a:defRPr/>
            </a:pPr>
            <a:endParaRPr lang="en-US" sz="2400" b="1" dirty="0">
              <a:solidFill>
                <a:srgbClr val="ED7D31"/>
              </a:solidFill>
            </a:endParaRPr>
          </a:p>
          <a:p>
            <a:pPr marL="342900" lvl="0" indent="-342900">
              <a:buFont typeface="Arial" panose="020B0604020202020204" pitchFamily="34" charset="0"/>
              <a:buChar char="•"/>
              <a:defRPr/>
            </a:pPr>
            <a:r>
              <a:rPr lang="en-US" sz="2400" dirty="0"/>
              <a:t>Download the </a:t>
            </a:r>
            <a:r>
              <a:rPr lang="en-US" sz="2400" dirty="0" err="1"/>
              <a:t>JMXTerm</a:t>
            </a:r>
            <a:r>
              <a:rPr lang="en-US" sz="2400" dirty="0"/>
              <a:t> jar from http://wiki.cyclopsgroup.org/jmxterm/download.html, then invoke </a:t>
            </a:r>
            <a:r>
              <a:rPr lang="en-US" sz="2400" dirty="0" err="1"/>
              <a:t>JMXTerm</a:t>
            </a:r>
            <a:r>
              <a:rPr lang="en-US" sz="2400" dirty="0"/>
              <a:t> from the CLI. </a:t>
            </a:r>
          </a:p>
          <a:p>
            <a:pPr marL="342900" lvl="0" indent="-342900">
              <a:buFont typeface="Arial" panose="020B0604020202020204" pitchFamily="34" charset="0"/>
              <a:buChar char="•"/>
              <a:defRPr/>
            </a:pPr>
            <a:r>
              <a:rPr lang="en-US" sz="2400" dirty="0"/>
              <a:t>Once you run the following command, Java just provides an interface to interact through JMX. </a:t>
            </a:r>
          </a:p>
          <a:p>
            <a:pPr marL="342900" lvl="0" indent="-342900">
              <a:buFont typeface="Arial" panose="020B0604020202020204" pitchFamily="34" charset="0"/>
              <a:buChar char="•"/>
              <a:defRPr/>
            </a:pPr>
            <a:r>
              <a:rPr lang="en-US" sz="2400" dirty="0"/>
              <a:t>This allows </a:t>
            </a:r>
            <a:r>
              <a:rPr lang="en-US" sz="2400" dirty="0" err="1"/>
              <a:t>youto</a:t>
            </a:r>
            <a:r>
              <a:rPr lang="en-US" sz="2400" dirty="0"/>
              <a:t> create a connection to the desired IP and port</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JMX interface</a:t>
            </a:r>
          </a:p>
        </p:txBody>
      </p:sp>
    </p:spTree>
    <p:extLst>
      <p:ext uri="{BB962C8B-B14F-4D97-AF65-F5344CB8AC3E}">
        <p14:creationId xmlns:p14="http://schemas.microsoft.com/office/powerpoint/2010/main" val="190579775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367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697807"/>
            <a:ext cx="7596822" cy="2228174"/>
          </a:xfrm>
          <a:prstGeom prst="rect">
            <a:avLst/>
          </a:prstGeom>
        </p:spPr>
        <p:txBody>
          <a:bodyPr vert="horz" wrap="square" lIns="0" tIns="12065" rIns="0" bIns="0" rtlCol="0">
            <a:spAutoFit/>
          </a:bodyPr>
          <a:lstStyle/>
          <a:p>
            <a:pPr marL="342900" lvl="0" indent="-342900">
              <a:buFont typeface="Arial" panose="020B0604020202020204" pitchFamily="34" charset="0"/>
              <a:buChar char="•"/>
              <a:defRPr/>
            </a:pPr>
            <a:r>
              <a:rPr lang="en-US" sz="2400" dirty="0"/>
              <a:t>If Cassandra is running on my local, 127.0.0.1:7199 can be used where JMX authentication and SSL are disabled on Cassandra:</a:t>
            </a:r>
          </a:p>
          <a:p>
            <a:pPr marL="342900" lvl="0" indent="-342900">
              <a:buFont typeface="Arial" panose="020B0604020202020204" pitchFamily="34" charset="0"/>
              <a:buChar char="•"/>
              <a:defRPr/>
            </a:pPr>
            <a:endParaRPr lang="en-US" sz="2400" dirty="0"/>
          </a:p>
          <a:p>
            <a:pPr lvl="0">
              <a:defRPr/>
            </a:pPr>
            <a:r>
              <a:rPr lang="en-US" sz="2400" dirty="0">
                <a:solidFill>
                  <a:srgbClr val="ED7D31"/>
                </a:solidFill>
              </a:rPr>
              <a:t>java -jar &lt;</a:t>
            </a:r>
            <a:r>
              <a:rPr lang="en-US" sz="2400" dirty="0" err="1">
                <a:solidFill>
                  <a:srgbClr val="ED7D31"/>
                </a:solidFill>
              </a:rPr>
              <a:t>absolutePath</a:t>
            </a:r>
            <a:r>
              <a:rPr lang="en-US" sz="2400" dirty="0">
                <a:solidFill>
                  <a:srgbClr val="ED7D31"/>
                </a:solidFill>
              </a:rPr>
              <a:t>&gt;/jmxterm-1.0.0-uber.jar</a:t>
            </a:r>
          </a:p>
          <a:p>
            <a:pPr lvl="0">
              <a:defRPr/>
            </a:pPr>
            <a:r>
              <a:rPr lang="en-US" sz="2400" dirty="0">
                <a:solidFill>
                  <a:srgbClr val="ED7D31"/>
                </a:solidFill>
              </a:rPr>
              <a:t>open &lt;IP&gt;:7199</a:t>
            </a:r>
            <a:endParaRPr kumimoji="0" lang="en-US" sz="24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JMX interface</a:t>
            </a:r>
          </a:p>
        </p:txBody>
      </p:sp>
      <p:pic>
        <p:nvPicPr>
          <p:cNvPr id="5" name="Picture 4">
            <a:extLst>
              <a:ext uri="{FF2B5EF4-FFF2-40B4-BE49-F238E27FC236}">
                <a16:creationId xmlns:a16="http://schemas.microsoft.com/office/drawing/2014/main" xmlns="" id="{A5C486E3-BA09-4DE9-A101-933EF3E58213}"/>
              </a:ext>
            </a:extLst>
          </p:cNvPr>
          <p:cNvPicPr>
            <a:picLocks noChangeAspect="1"/>
          </p:cNvPicPr>
          <p:nvPr/>
        </p:nvPicPr>
        <p:blipFill>
          <a:blip r:embed="rId3"/>
          <a:stretch>
            <a:fillRect/>
          </a:stretch>
        </p:blipFill>
        <p:spPr>
          <a:xfrm>
            <a:off x="7246620" y="3143026"/>
            <a:ext cx="1565910" cy="1565910"/>
          </a:xfrm>
          <a:prstGeom prst="rect">
            <a:avLst/>
          </a:prstGeom>
        </p:spPr>
      </p:pic>
    </p:spTree>
    <p:extLst>
      <p:ext uri="{BB962C8B-B14F-4D97-AF65-F5344CB8AC3E}">
        <p14:creationId xmlns:p14="http://schemas.microsoft.com/office/powerpoint/2010/main" val="23011311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368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208681"/>
            <a:ext cx="7596822" cy="750847"/>
          </a:xfrm>
          <a:prstGeom prst="rect">
            <a:avLst/>
          </a:prstGeom>
        </p:spPr>
        <p:txBody>
          <a:bodyPr vert="horz" wrap="square" lIns="0" tIns="12065" rIns="0" bIns="0" rtlCol="0">
            <a:spAutoFit/>
          </a:bodyPr>
          <a:lstStyle/>
          <a:p>
            <a:pPr marL="342900" lvl="0" indent="-342900">
              <a:buFont typeface="Arial" panose="020B0604020202020204" pitchFamily="34" charset="0"/>
              <a:buChar char="•"/>
              <a:defRPr/>
            </a:pPr>
            <a:r>
              <a:rPr lang="en-US" sz="2400" dirty="0"/>
              <a:t>The preceding command will give the following output:</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JMX interface</a:t>
            </a:r>
          </a:p>
        </p:txBody>
      </p:sp>
      <p:pic>
        <p:nvPicPr>
          <p:cNvPr id="2" name="Picture 1">
            <a:extLst>
              <a:ext uri="{FF2B5EF4-FFF2-40B4-BE49-F238E27FC236}">
                <a16:creationId xmlns:a16="http://schemas.microsoft.com/office/drawing/2014/main" xmlns="" id="{591B003F-6E8A-4268-AF20-60B09836612C}"/>
              </a:ext>
            </a:extLst>
          </p:cNvPr>
          <p:cNvPicPr>
            <a:picLocks noChangeAspect="1"/>
          </p:cNvPicPr>
          <p:nvPr/>
        </p:nvPicPr>
        <p:blipFill>
          <a:blip r:embed="rId3"/>
          <a:stretch>
            <a:fillRect/>
          </a:stretch>
        </p:blipFill>
        <p:spPr>
          <a:xfrm>
            <a:off x="0" y="2223626"/>
            <a:ext cx="9144000" cy="1929180"/>
          </a:xfrm>
          <a:prstGeom prst="rect">
            <a:avLst/>
          </a:prstGeom>
        </p:spPr>
      </p:pic>
    </p:spTree>
    <p:extLst>
      <p:ext uri="{BB962C8B-B14F-4D97-AF65-F5344CB8AC3E}">
        <p14:creationId xmlns:p14="http://schemas.microsoft.com/office/powerpoint/2010/main" val="227592833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369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697807"/>
            <a:ext cx="7596822" cy="2228174"/>
          </a:xfrm>
          <a:prstGeom prst="rect">
            <a:avLst/>
          </a:prstGeom>
        </p:spPr>
        <p:txBody>
          <a:bodyPr vert="horz" wrap="square" lIns="0" tIns="12065" rIns="0" bIns="0" rtlCol="0">
            <a:spAutoFit/>
          </a:bodyPr>
          <a:lstStyle/>
          <a:p>
            <a:pPr marL="342900" lvl="0" indent="-342900">
              <a:buFont typeface="Arial" panose="020B0604020202020204" pitchFamily="34" charset="0"/>
              <a:buChar char="•"/>
              <a:defRPr/>
            </a:pPr>
            <a:r>
              <a:rPr lang="en-US" sz="2400" dirty="0"/>
              <a:t>The domains command gives all the </a:t>
            </a:r>
            <a:r>
              <a:rPr lang="en-US" sz="2400" dirty="0" err="1"/>
              <a:t>MBean</a:t>
            </a:r>
            <a:r>
              <a:rPr lang="en-US" sz="2400" dirty="0"/>
              <a:t> packages exposed by Cassandra, along with any Java-related packages exposed by default for any Java process:</a:t>
            </a:r>
          </a:p>
          <a:p>
            <a:pPr marL="342900" lvl="0" indent="-342900">
              <a:buFont typeface="Arial" panose="020B0604020202020204" pitchFamily="34" charset="0"/>
              <a:buChar char="•"/>
              <a:defRPr/>
            </a:pPr>
            <a:endParaRPr lang="en-US" sz="2400" dirty="0">
              <a:solidFill>
                <a:srgbClr val="ED7D31"/>
              </a:solidFill>
            </a:endParaRPr>
          </a:p>
          <a:p>
            <a:pPr lvl="0">
              <a:defRPr/>
            </a:pPr>
            <a:r>
              <a:rPr lang="en-US" sz="2400" dirty="0">
                <a:solidFill>
                  <a:srgbClr val="ED7D31"/>
                </a:solidFill>
              </a:rPr>
              <a:t>domains</a:t>
            </a:r>
            <a:endParaRPr kumimoji="0" lang="en-US" sz="24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JMX interface</a:t>
            </a:r>
          </a:p>
        </p:txBody>
      </p:sp>
      <p:pic>
        <p:nvPicPr>
          <p:cNvPr id="5" name="Picture 4">
            <a:extLst>
              <a:ext uri="{FF2B5EF4-FFF2-40B4-BE49-F238E27FC236}">
                <a16:creationId xmlns:a16="http://schemas.microsoft.com/office/drawing/2014/main" xmlns="" id="{A4C1484A-5B25-4D98-9784-0CC415EECBE8}"/>
              </a:ext>
            </a:extLst>
          </p:cNvPr>
          <p:cNvPicPr>
            <a:picLocks noChangeAspect="1"/>
          </p:cNvPicPr>
          <p:nvPr/>
        </p:nvPicPr>
        <p:blipFill>
          <a:blip r:embed="rId3"/>
          <a:stretch>
            <a:fillRect/>
          </a:stretch>
        </p:blipFill>
        <p:spPr>
          <a:xfrm>
            <a:off x="6766560" y="2546251"/>
            <a:ext cx="2148840" cy="2148840"/>
          </a:xfrm>
          <a:prstGeom prst="rect">
            <a:avLst/>
          </a:prstGeom>
        </p:spPr>
      </p:pic>
    </p:spTree>
    <p:extLst>
      <p:ext uri="{BB962C8B-B14F-4D97-AF65-F5344CB8AC3E}">
        <p14:creationId xmlns:p14="http://schemas.microsoft.com/office/powerpoint/2010/main" val="30191491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Shutting down Cassandra</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45155" y="2067139"/>
            <a:ext cx="7653690" cy="148951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We can verify that the node has stopped by tailing the log:</a:t>
            </a:r>
          </a:p>
          <a:p>
            <a:endParaRPr lang="en-US" sz="2400" dirty="0"/>
          </a:p>
          <a:p>
            <a:r>
              <a:rPr lang="en-US" sz="2400" dirty="0"/>
              <a:t>Refer to file 1_1.txt</a:t>
            </a:r>
          </a:p>
        </p:txBody>
      </p:sp>
      <p:pic>
        <p:nvPicPr>
          <p:cNvPr id="6" name="Picture 5">
            <a:extLst>
              <a:ext uri="{FF2B5EF4-FFF2-40B4-BE49-F238E27FC236}">
                <a16:creationId xmlns:a16="http://schemas.microsoft.com/office/drawing/2014/main" xmlns="" id="{832334E4-1BD6-4A17-9543-CC6028B469A9}"/>
              </a:ext>
            </a:extLst>
          </p:cNvPr>
          <p:cNvPicPr>
            <a:picLocks noChangeAspect="1"/>
          </p:cNvPicPr>
          <p:nvPr/>
        </p:nvPicPr>
        <p:blipFill>
          <a:blip r:embed="rId3"/>
          <a:stretch>
            <a:fillRect/>
          </a:stretch>
        </p:blipFill>
        <p:spPr>
          <a:xfrm>
            <a:off x="6149340" y="2261158"/>
            <a:ext cx="2743200" cy="2743200"/>
          </a:xfrm>
          <a:prstGeom prst="rect">
            <a:avLst/>
          </a:prstGeom>
        </p:spPr>
      </p:pic>
    </p:spTree>
    <p:extLst>
      <p:ext uri="{BB962C8B-B14F-4D97-AF65-F5344CB8AC3E}">
        <p14:creationId xmlns:p14="http://schemas.microsoft.com/office/powerpoint/2010/main" val="3125544663"/>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370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384969" y="2147149"/>
            <a:ext cx="3009741" cy="1120178"/>
          </a:xfrm>
          <a:prstGeom prst="rect">
            <a:avLst/>
          </a:prstGeom>
        </p:spPr>
        <p:txBody>
          <a:bodyPr vert="horz" wrap="square" lIns="0" tIns="12065" rIns="0" bIns="0" rtlCol="0">
            <a:spAutoFit/>
          </a:bodyPr>
          <a:lstStyle/>
          <a:p>
            <a:pPr lvl="0">
              <a:defRPr/>
            </a:pPr>
            <a:r>
              <a:rPr lang="en-US" sz="2400" dirty="0">
                <a:solidFill>
                  <a:srgbClr val="ED7D31"/>
                </a:solidFill>
              </a:rPr>
              <a:t>The output of the domains command is as follows:</a:t>
            </a:r>
            <a:endParaRPr kumimoji="0" lang="en-US" sz="240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JMX interface</a:t>
            </a:r>
          </a:p>
        </p:txBody>
      </p:sp>
      <p:pic>
        <p:nvPicPr>
          <p:cNvPr id="2" name="Picture 1">
            <a:extLst>
              <a:ext uri="{FF2B5EF4-FFF2-40B4-BE49-F238E27FC236}">
                <a16:creationId xmlns:a16="http://schemas.microsoft.com/office/drawing/2014/main" xmlns="" id="{9B18FDAE-6259-44A3-AA6D-C1CAC9C5C9EF}"/>
              </a:ext>
            </a:extLst>
          </p:cNvPr>
          <p:cNvPicPr>
            <a:picLocks noChangeAspect="1"/>
          </p:cNvPicPr>
          <p:nvPr/>
        </p:nvPicPr>
        <p:blipFill>
          <a:blip r:embed="rId3"/>
          <a:stretch>
            <a:fillRect/>
          </a:stretch>
        </p:blipFill>
        <p:spPr>
          <a:xfrm>
            <a:off x="3900268" y="1037397"/>
            <a:ext cx="5026561" cy="3657695"/>
          </a:xfrm>
          <a:prstGeom prst="rect">
            <a:avLst/>
          </a:prstGeom>
        </p:spPr>
      </p:pic>
    </p:spTree>
    <p:extLst>
      <p:ext uri="{BB962C8B-B14F-4D97-AF65-F5344CB8AC3E}">
        <p14:creationId xmlns:p14="http://schemas.microsoft.com/office/powerpoint/2010/main" val="197244546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371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549103"/>
            <a:ext cx="7596822" cy="2228174"/>
          </a:xfrm>
          <a:prstGeom prst="rect">
            <a:avLst/>
          </a:prstGeom>
        </p:spPr>
        <p:txBody>
          <a:bodyPr vert="horz" wrap="square" lIns="0" tIns="12065" rIns="0" bIns="0" rtlCol="0">
            <a:spAutoFit/>
          </a:bodyPr>
          <a:lstStyle/>
          <a:p>
            <a:pPr lvl="0" algn="ctr">
              <a:defRPr/>
            </a:pPr>
            <a:r>
              <a:rPr lang="en-US" sz="2400" b="1" dirty="0">
                <a:solidFill>
                  <a:srgbClr val="ED7D31"/>
                </a:solidFill>
              </a:rPr>
              <a:t>Getting a metric</a:t>
            </a:r>
          </a:p>
          <a:p>
            <a:pPr marL="342900" lvl="0" indent="-342900">
              <a:buFont typeface="Arial" panose="020B0604020202020204" pitchFamily="34" charset="0"/>
              <a:buChar char="•"/>
              <a:defRPr/>
            </a:pPr>
            <a:endParaRPr lang="en-US" sz="2400" dirty="0"/>
          </a:p>
          <a:p>
            <a:pPr marL="342900" lvl="0" indent="-342900">
              <a:buFont typeface="Arial" panose="020B0604020202020204" pitchFamily="34" charset="0"/>
              <a:buChar char="•"/>
              <a:defRPr/>
            </a:pPr>
            <a:r>
              <a:rPr lang="en-US" sz="2400" dirty="0"/>
              <a:t>Which is your most-used metric in Cassandra?</a:t>
            </a:r>
          </a:p>
          <a:p>
            <a:pPr marL="342900" lvl="0" indent="-342900">
              <a:buFont typeface="Arial" panose="020B0604020202020204" pitchFamily="34" charset="0"/>
              <a:buChar char="•"/>
              <a:defRPr/>
            </a:pPr>
            <a:endParaRPr lang="en-US" sz="2400" dirty="0"/>
          </a:p>
          <a:p>
            <a:pPr lvl="0">
              <a:defRPr/>
            </a:pPr>
            <a:r>
              <a:rPr lang="en-US" sz="2400" dirty="0">
                <a:solidFill>
                  <a:srgbClr val="ED7D31"/>
                </a:solidFill>
              </a:rPr>
              <a:t>get -b </a:t>
            </a:r>
            <a:r>
              <a:rPr lang="en-US" sz="2400" dirty="0" err="1">
                <a:solidFill>
                  <a:srgbClr val="ED7D31"/>
                </a:solidFill>
              </a:rPr>
              <a:t>org.apache.cassandra.net:type</a:t>
            </a:r>
            <a:r>
              <a:rPr lang="en-US" sz="2400" dirty="0">
                <a:solidFill>
                  <a:srgbClr val="ED7D31"/>
                </a:solidFill>
              </a:rPr>
              <a:t>=</a:t>
            </a:r>
            <a:r>
              <a:rPr lang="en-US" sz="2400" dirty="0" err="1">
                <a:solidFill>
                  <a:srgbClr val="ED7D31"/>
                </a:solidFill>
              </a:rPr>
              <a:t>FailureDetector</a:t>
            </a:r>
            <a:r>
              <a:rPr lang="en-US" sz="2400" dirty="0">
                <a:solidFill>
                  <a:srgbClr val="ED7D31"/>
                </a:solidFill>
              </a:rPr>
              <a:t> </a:t>
            </a:r>
            <a:r>
              <a:rPr lang="en-US" sz="2400" dirty="0" err="1">
                <a:solidFill>
                  <a:srgbClr val="ED7D31"/>
                </a:solidFill>
              </a:rPr>
              <a:t>DownEndpointCount</a:t>
            </a:r>
            <a:endParaRPr kumimoji="0" lang="en-US" sz="24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JMX interface</a:t>
            </a:r>
          </a:p>
        </p:txBody>
      </p:sp>
      <p:pic>
        <p:nvPicPr>
          <p:cNvPr id="5" name="Picture 4">
            <a:extLst>
              <a:ext uri="{FF2B5EF4-FFF2-40B4-BE49-F238E27FC236}">
                <a16:creationId xmlns:a16="http://schemas.microsoft.com/office/drawing/2014/main" xmlns="" id="{8A6D2630-E02C-4C7C-97CF-A2FCF98BCC97}"/>
              </a:ext>
            </a:extLst>
          </p:cNvPr>
          <p:cNvPicPr>
            <a:picLocks noChangeAspect="1"/>
          </p:cNvPicPr>
          <p:nvPr/>
        </p:nvPicPr>
        <p:blipFill>
          <a:blip r:embed="rId3"/>
          <a:stretch>
            <a:fillRect/>
          </a:stretch>
        </p:blipFill>
        <p:spPr>
          <a:xfrm>
            <a:off x="7589520" y="3369211"/>
            <a:ext cx="1325880" cy="1325880"/>
          </a:xfrm>
          <a:prstGeom prst="rect">
            <a:avLst/>
          </a:prstGeom>
        </p:spPr>
      </p:pic>
    </p:spTree>
    <p:extLst>
      <p:ext uri="{BB962C8B-B14F-4D97-AF65-F5344CB8AC3E}">
        <p14:creationId xmlns:p14="http://schemas.microsoft.com/office/powerpoint/2010/main" val="166637915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372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621951"/>
            <a:ext cx="7596822" cy="381515"/>
          </a:xfrm>
          <a:prstGeom prst="rect">
            <a:avLst/>
          </a:prstGeom>
        </p:spPr>
        <p:txBody>
          <a:bodyPr vert="horz" wrap="square" lIns="0" tIns="12065" rIns="0" bIns="0" rtlCol="0">
            <a:spAutoFit/>
          </a:bodyPr>
          <a:lstStyle/>
          <a:p>
            <a:pPr marL="342900" lvl="0" indent="-342900">
              <a:buFont typeface="Arial" panose="020B0604020202020204" pitchFamily="34" charset="0"/>
              <a:buChar char="•"/>
              <a:defRPr/>
            </a:pPr>
            <a:r>
              <a:rPr lang="en-US" sz="2400" dirty="0"/>
              <a:t>The output of the preceding command is as follows:</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JMX interface</a:t>
            </a:r>
          </a:p>
        </p:txBody>
      </p:sp>
      <p:pic>
        <p:nvPicPr>
          <p:cNvPr id="2" name="Picture 1">
            <a:extLst>
              <a:ext uri="{FF2B5EF4-FFF2-40B4-BE49-F238E27FC236}">
                <a16:creationId xmlns:a16="http://schemas.microsoft.com/office/drawing/2014/main" xmlns="" id="{2A30BBE8-73D6-45B1-9524-46B74F0CC799}"/>
              </a:ext>
            </a:extLst>
          </p:cNvPr>
          <p:cNvPicPr>
            <a:picLocks noChangeAspect="1"/>
          </p:cNvPicPr>
          <p:nvPr/>
        </p:nvPicPr>
        <p:blipFill>
          <a:blip r:embed="rId3"/>
          <a:stretch>
            <a:fillRect/>
          </a:stretch>
        </p:blipFill>
        <p:spPr>
          <a:xfrm>
            <a:off x="0" y="2271246"/>
            <a:ext cx="9144000" cy="1737577"/>
          </a:xfrm>
          <a:prstGeom prst="rect">
            <a:avLst/>
          </a:prstGeom>
        </p:spPr>
      </p:pic>
    </p:spTree>
    <p:extLst>
      <p:ext uri="{BB962C8B-B14F-4D97-AF65-F5344CB8AC3E}">
        <p14:creationId xmlns:p14="http://schemas.microsoft.com/office/powerpoint/2010/main" val="364566950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373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928697"/>
            <a:ext cx="7596822" cy="3705502"/>
          </a:xfrm>
          <a:prstGeom prst="rect">
            <a:avLst/>
          </a:prstGeom>
        </p:spPr>
        <p:txBody>
          <a:bodyPr vert="horz" wrap="square" lIns="0" tIns="12065" rIns="0" bIns="0" rtlCol="0">
            <a:spAutoFit/>
          </a:bodyPr>
          <a:lstStyle/>
          <a:p>
            <a:pPr lvl="0" algn="ctr">
              <a:defRPr/>
            </a:pPr>
            <a:r>
              <a:rPr lang="en-US" sz="2400" b="1" dirty="0">
                <a:solidFill>
                  <a:srgbClr val="ED7D31"/>
                </a:solidFill>
              </a:rPr>
              <a:t>Performing an operation</a:t>
            </a:r>
          </a:p>
          <a:p>
            <a:pPr marL="342900" lvl="0" indent="-342900">
              <a:buFont typeface="Arial" panose="020B0604020202020204" pitchFamily="34" charset="0"/>
              <a:buChar char="•"/>
              <a:defRPr/>
            </a:pPr>
            <a:r>
              <a:rPr lang="en-US" sz="2400" dirty="0"/>
              <a:t>Performing an operation is also possible through </a:t>
            </a:r>
            <a:r>
              <a:rPr lang="en-US" sz="2400" dirty="0" err="1"/>
              <a:t>JMXTerm</a:t>
            </a:r>
            <a:r>
              <a:rPr lang="en-US" sz="2400" dirty="0"/>
              <a:t>. </a:t>
            </a:r>
          </a:p>
          <a:p>
            <a:pPr marL="342900" lvl="0" indent="-342900">
              <a:buFont typeface="Arial" panose="020B0604020202020204" pitchFamily="34" charset="0"/>
              <a:buChar char="•"/>
              <a:defRPr/>
            </a:pPr>
            <a:r>
              <a:rPr lang="en-US" sz="2400" dirty="0"/>
              <a:t>For example, you can invoke </a:t>
            </a:r>
            <a:r>
              <a:rPr lang="en-US" sz="2400" dirty="0" err="1"/>
              <a:t>thestopGossiping</a:t>
            </a:r>
            <a:r>
              <a:rPr lang="en-US" sz="2400" dirty="0"/>
              <a:t> operation under the </a:t>
            </a:r>
            <a:r>
              <a:rPr lang="en-US" sz="2400" dirty="0" err="1"/>
              <a:t>org.apache.Cassandra.db</a:t>
            </a:r>
            <a:r>
              <a:rPr lang="en-US" sz="2400" dirty="0"/>
              <a:t> package using the following run command. </a:t>
            </a:r>
          </a:p>
          <a:p>
            <a:pPr marL="342900" lvl="0" indent="-342900">
              <a:buFont typeface="Arial" panose="020B0604020202020204" pitchFamily="34" charset="0"/>
              <a:buChar char="•"/>
              <a:defRPr/>
            </a:pPr>
            <a:r>
              <a:rPr lang="en-US" sz="2400" dirty="0"/>
              <a:t>This stops gossiping to other nodes. Which is your favorite operation on Cassandra?</a:t>
            </a:r>
          </a:p>
          <a:p>
            <a:pPr lvl="0">
              <a:defRPr/>
            </a:pPr>
            <a:r>
              <a:rPr lang="en-US" sz="2400" dirty="0">
                <a:solidFill>
                  <a:srgbClr val="ED7D31"/>
                </a:solidFill>
              </a:rPr>
              <a:t>run -b </a:t>
            </a:r>
            <a:r>
              <a:rPr lang="en-US" sz="2400" dirty="0" err="1">
                <a:solidFill>
                  <a:srgbClr val="ED7D31"/>
                </a:solidFill>
              </a:rPr>
              <a:t>org.apache.cassandra.db:type</a:t>
            </a:r>
            <a:r>
              <a:rPr lang="en-US" sz="2400" dirty="0">
                <a:solidFill>
                  <a:srgbClr val="ED7D31"/>
                </a:solidFill>
              </a:rPr>
              <a:t>=</a:t>
            </a:r>
            <a:r>
              <a:rPr lang="en-US" sz="2400" dirty="0" err="1">
                <a:solidFill>
                  <a:srgbClr val="ED7D31"/>
                </a:solidFill>
              </a:rPr>
              <a:t>StorageService</a:t>
            </a:r>
            <a:r>
              <a:rPr lang="en-US" sz="2400" dirty="0">
                <a:solidFill>
                  <a:srgbClr val="ED7D31"/>
                </a:solidFill>
              </a:rPr>
              <a:t> </a:t>
            </a:r>
            <a:r>
              <a:rPr lang="en-US" sz="2400" dirty="0" err="1">
                <a:solidFill>
                  <a:srgbClr val="ED7D31"/>
                </a:solidFill>
              </a:rPr>
              <a:t>stopGossiping</a:t>
            </a:r>
            <a:endParaRPr kumimoji="0" lang="en-US" sz="24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JMX interface</a:t>
            </a:r>
          </a:p>
        </p:txBody>
      </p:sp>
    </p:spTree>
    <p:extLst>
      <p:ext uri="{BB962C8B-B14F-4D97-AF65-F5344CB8AC3E}">
        <p14:creationId xmlns:p14="http://schemas.microsoft.com/office/powerpoint/2010/main" val="270201470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374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518499"/>
            <a:ext cx="7596822" cy="381515"/>
          </a:xfrm>
          <a:prstGeom prst="rect">
            <a:avLst/>
          </a:prstGeom>
        </p:spPr>
        <p:txBody>
          <a:bodyPr vert="horz" wrap="square" lIns="0" tIns="12065" rIns="0" bIns="0" rtlCol="0">
            <a:spAutoFit/>
          </a:bodyPr>
          <a:lstStyle/>
          <a:p>
            <a:pPr marL="342900" lvl="0" indent="-342900">
              <a:buFont typeface="Arial" panose="020B0604020202020204" pitchFamily="34" charset="0"/>
              <a:buChar char="•"/>
              <a:defRPr/>
            </a:pPr>
            <a:r>
              <a:rPr lang="en-US" sz="2400"/>
              <a:t>The output of the preceding command is as follows:</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JMX interface</a:t>
            </a:r>
          </a:p>
        </p:txBody>
      </p:sp>
      <p:pic>
        <p:nvPicPr>
          <p:cNvPr id="2" name="Picture 1">
            <a:extLst>
              <a:ext uri="{FF2B5EF4-FFF2-40B4-BE49-F238E27FC236}">
                <a16:creationId xmlns:a16="http://schemas.microsoft.com/office/drawing/2014/main" xmlns="" id="{1F06A34A-2B06-47DB-9005-692545708A4E}"/>
              </a:ext>
            </a:extLst>
          </p:cNvPr>
          <p:cNvPicPr>
            <a:picLocks noChangeAspect="1"/>
          </p:cNvPicPr>
          <p:nvPr/>
        </p:nvPicPr>
        <p:blipFill>
          <a:blip r:embed="rId3"/>
          <a:stretch>
            <a:fillRect/>
          </a:stretch>
        </p:blipFill>
        <p:spPr>
          <a:xfrm>
            <a:off x="0" y="2489816"/>
            <a:ext cx="9144000" cy="1364448"/>
          </a:xfrm>
          <a:prstGeom prst="rect">
            <a:avLst/>
          </a:prstGeom>
        </p:spPr>
      </p:pic>
    </p:spTree>
    <p:extLst>
      <p:ext uri="{BB962C8B-B14F-4D97-AF65-F5344CB8AC3E}">
        <p14:creationId xmlns:p14="http://schemas.microsoft.com/office/powerpoint/2010/main" val="383085389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375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475279"/>
            <a:ext cx="7596822" cy="2889894"/>
          </a:xfrm>
          <a:prstGeom prst="rect">
            <a:avLst/>
          </a:prstGeom>
        </p:spPr>
        <p:txBody>
          <a:bodyPr vert="horz" wrap="square" lIns="0" tIns="12065" rIns="0" bIns="0" rtlCol="0">
            <a:spAutoFit/>
          </a:bodyPr>
          <a:lstStyle/>
          <a:p>
            <a:pPr marL="342900" lvl="0" indent="-342900">
              <a:buFont typeface="Arial" panose="020B0604020202020204" pitchFamily="34" charset="0"/>
              <a:buChar char="•"/>
              <a:defRPr/>
            </a:pPr>
            <a:r>
              <a:rPr lang="en-US" sz="2400" dirty="0"/>
              <a:t>Instead of the interactive CLI, you can run a list of commands using a file, as follows:</a:t>
            </a:r>
          </a:p>
          <a:p>
            <a:pPr marL="342900" lvl="0" indent="-342900">
              <a:buFont typeface="Arial" panose="020B0604020202020204" pitchFamily="34" charset="0"/>
              <a:buChar char="•"/>
              <a:defRPr/>
            </a:pPr>
            <a:endParaRPr lang="en-US" sz="2400" dirty="0"/>
          </a:p>
          <a:p>
            <a:pPr lvl="0">
              <a:defRPr/>
            </a:pPr>
            <a:r>
              <a:rPr lang="en-US" sz="2300" dirty="0">
                <a:solidFill>
                  <a:srgbClr val="ED7D31"/>
                </a:solidFill>
              </a:rPr>
              <a:t>echo-</a:t>
            </a:r>
            <a:r>
              <a:rPr lang="en-US" sz="2300" dirty="0" err="1">
                <a:solidFill>
                  <a:srgbClr val="ED7D31"/>
                </a:solidFill>
              </a:rPr>
              <a:t>e"open</a:t>
            </a:r>
            <a:r>
              <a:rPr lang="en-US" sz="2300" dirty="0">
                <a:solidFill>
                  <a:srgbClr val="ED7D31"/>
                </a:solidFill>
              </a:rPr>
              <a:t> &lt;IP&gt;:7199\</a:t>
            </a:r>
            <a:r>
              <a:rPr lang="en-US" sz="2300" dirty="0" err="1">
                <a:solidFill>
                  <a:srgbClr val="ED7D31"/>
                </a:solidFill>
              </a:rPr>
              <a:t>nrun</a:t>
            </a:r>
            <a:r>
              <a:rPr lang="en-US" sz="2300" dirty="0">
                <a:solidFill>
                  <a:srgbClr val="ED7D31"/>
                </a:solidFill>
              </a:rPr>
              <a:t> -b </a:t>
            </a:r>
            <a:r>
              <a:rPr lang="en-US" sz="2300" dirty="0" err="1">
                <a:solidFill>
                  <a:srgbClr val="ED7D31"/>
                </a:solidFill>
              </a:rPr>
              <a:t>org.apache.cassandra.db:type</a:t>
            </a:r>
            <a:r>
              <a:rPr lang="en-US" sz="2300" dirty="0">
                <a:solidFill>
                  <a:srgbClr val="ED7D31"/>
                </a:solidFill>
              </a:rPr>
              <a:t>=</a:t>
            </a:r>
            <a:r>
              <a:rPr lang="en-US" sz="2300" dirty="0" err="1">
                <a:solidFill>
                  <a:srgbClr val="ED7D31"/>
                </a:solidFill>
              </a:rPr>
              <a:t>StorageService</a:t>
            </a:r>
            <a:r>
              <a:rPr lang="en-US" sz="2300" dirty="0">
                <a:solidFill>
                  <a:srgbClr val="ED7D31"/>
                </a:solidFill>
              </a:rPr>
              <a:t> </a:t>
            </a:r>
            <a:r>
              <a:rPr lang="en-US" sz="2300" dirty="0" err="1">
                <a:solidFill>
                  <a:srgbClr val="ED7D31"/>
                </a:solidFill>
              </a:rPr>
              <a:t>forceTerminateAllRepairSessions</a:t>
            </a:r>
            <a:r>
              <a:rPr lang="en-US" sz="2300" dirty="0">
                <a:solidFill>
                  <a:srgbClr val="ED7D31"/>
                </a:solidFill>
              </a:rPr>
              <a:t>\</a:t>
            </a:r>
            <a:r>
              <a:rPr lang="en-US" sz="2300" dirty="0" err="1">
                <a:solidFill>
                  <a:srgbClr val="ED7D31"/>
                </a:solidFill>
              </a:rPr>
              <a:t>nclose</a:t>
            </a:r>
            <a:r>
              <a:rPr lang="en-US" sz="2300" dirty="0">
                <a:solidFill>
                  <a:srgbClr val="ED7D31"/>
                </a:solidFill>
              </a:rPr>
              <a:t>"&gt;</a:t>
            </a:r>
            <a:r>
              <a:rPr lang="en-US" sz="2300" dirty="0" err="1">
                <a:solidFill>
                  <a:srgbClr val="ED7D31"/>
                </a:solidFill>
              </a:rPr>
              <a:t>jmxcommands</a:t>
            </a:r>
            <a:endParaRPr lang="en-US" sz="2300" dirty="0">
              <a:solidFill>
                <a:srgbClr val="ED7D31"/>
              </a:solidFill>
            </a:endParaRPr>
          </a:p>
          <a:p>
            <a:pPr lvl="0">
              <a:defRPr/>
            </a:pPr>
            <a:r>
              <a:rPr lang="en-US" sz="2300" dirty="0">
                <a:solidFill>
                  <a:srgbClr val="ED7D31"/>
                </a:solidFill>
              </a:rPr>
              <a:t>java -jar&lt;</a:t>
            </a:r>
            <a:r>
              <a:rPr lang="en-US" sz="2300" dirty="0" err="1">
                <a:solidFill>
                  <a:srgbClr val="ED7D31"/>
                </a:solidFill>
              </a:rPr>
              <a:t>absolutePath</a:t>
            </a:r>
            <a:r>
              <a:rPr lang="en-US" sz="2300" dirty="0">
                <a:solidFill>
                  <a:srgbClr val="ED7D31"/>
                </a:solidFill>
              </a:rPr>
              <a:t>&gt;/jmxterm-1.0.0.-uber.jar -v silent -n &lt; </a:t>
            </a:r>
            <a:r>
              <a:rPr lang="en-US" sz="2300" dirty="0" err="1">
                <a:solidFill>
                  <a:srgbClr val="ED7D31"/>
                </a:solidFill>
              </a:rPr>
              <a:t>jmxcommands</a:t>
            </a:r>
            <a:endParaRPr kumimoji="0" lang="en-US" sz="23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a:solidFill>
                  <a:srgbClr val="FFFFFF"/>
                </a:solidFill>
              </a:rPr>
              <a:t>JMX interface</a:t>
            </a:r>
          </a:p>
        </p:txBody>
      </p:sp>
    </p:spTree>
    <p:extLst>
      <p:ext uri="{BB962C8B-B14F-4D97-AF65-F5344CB8AC3E}">
        <p14:creationId xmlns:p14="http://schemas.microsoft.com/office/powerpoint/2010/main" val="2136762865"/>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7A6052B-9108-4C54-9AE4-70E8A518F2BC}"/>
              </a:ext>
            </a:extLst>
          </p:cNvPr>
          <p:cNvPicPr>
            <a:picLocks noChangeAspect="1"/>
          </p:cNvPicPr>
          <p:nvPr/>
        </p:nvPicPr>
        <p:blipFill>
          <a:blip r:embed="rId3"/>
          <a:stretch>
            <a:fillRect/>
          </a:stretch>
        </p:blipFill>
        <p:spPr>
          <a:xfrm>
            <a:off x="7420709" y="2834754"/>
            <a:ext cx="1723291" cy="1723291"/>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376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66669"/>
            <a:ext cx="7596822" cy="3336170"/>
          </a:xfrm>
          <a:prstGeom prst="rect">
            <a:avLst/>
          </a:prstGeom>
        </p:spPr>
        <p:txBody>
          <a:bodyPr vert="horz" wrap="square" lIns="0" tIns="12065" rIns="0" bIns="0" rtlCol="0">
            <a:spAutoFit/>
          </a:bodyPr>
          <a:lstStyle/>
          <a:p>
            <a:pPr marL="342900" lvl="0" indent="-342900">
              <a:buFont typeface="Arial" panose="020B0604020202020204" pitchFamily="34" charset="0"/>
              <a:buChar char="•"/>
              <a:defRPr/>
            </a:pPr>
            <a:r>
              <a:rPr lang="en-US" sz="2400" dirty="0"/>
              <a:t>Running a </a:t>
            </a:r>
            <a:r>
              <a:rPr lang="en-US" sz="2400" dirty="0" err="1"/>
              <a:t>nodetool</a:t>
            </a:r>
            <a:r>
              <a:rPr lang="en-US" sz="2400" dirty="0"/>
              <a:t> command remotely is very helpful as it wouldn't require SSH. </a:t>
            </a:r>
          </a:p>
          <a:p>
            <a:pPr marL="342900" lvl="0" indent="-342900">
              <a:buFont typeface="Arial" panose="020B0604020202020204" pitchFamily="34" charset="0"/>
              <a:buChar char="•"/>
              <a:defRPr/>
            </a:pPr>
            <a:r>
              <a:rPr lang="en-US" sz="2400" dirty="0"/>
              <a:t>But at the same time, it would be more prone to a security risk if endpoints are wide open to the public.</a:t>
            </a:r>
          </a:p>
          <a:p>
            <a:pPr marL="342900" lvl="0" indent="-342900">
              <a:buFont typeface="Arial" panose="020B0604020202020204" pitchFamily="34" charset="0"/>
              <a:buChar char="•"/>
              <a:defRPr/>
            </a:pPr>
            <a:r>
              <a:rPr lang="en-US" sz="2400" dirty="0"/>
              <a:t>The remote command can be triggered with the -h parameter through </a:t>
            </a:r>
            <a:r>
              <a:rPr lang="en-US" sz="2400" dirty="0" err="1"/>
              <a:t>nodetool</a:t>
            </a:r>
            <a:r>
              <a:rPr lang="en-US" sz="2400" dirty="0"/>
              <a:t>:</a:t>
            </a:r>
          </a:p>
          <a:p>
            <a:pPr marL="342900" lvl="0" indent="-342900">
              <a:buFont typeface="Arial" panose="020B0604020202020204" pitchFamily="34" charset="0"/>
              <a:buChar char="•"/>
              <a:defRPr/>
            </a:pPr>
            <a:endParaRPr lang="en-US" sz="2400" dirty="0"/>
          </a:p>
          <a:p>
            <a:pPr lvl="0">
              <a:defRPr/>
            </a:pPr>
            <a:r>
              <a:rPr lang="en-US" sz="2400" dirty="0">
                <a:solidFill>
                  <a:srgbClr val="ED7D31"/>
                </a:solidFill>
              </a:rPr>
              <a:t>$CASSANDRA_HOME/bin/</a:t>
            </a:r>
            <a:r>
              <a:rPr lang="en-US" sz="2400" dirty="0" err="1">
                <a:solidFill>
                  <a:srgbClr val="ED7D31"/>
                </a:solidFill>
              </a:rPr>
              <a:t>nodetool</a:t>
            </a:r>
            <a:r>
              <a:rPr lang="en-US" sz="2400" dirty="0">
                <a:solidFill>
                  <a:srgbClr val="ED7D31"/>
                </a:solidFill>
              </a:rPr>
              <a:t> -h &lt;</a:t>
            </a:r>
            <a:r>
              <a:rPr lang="en-US" sz="2400" dirty="0" err="1">
                <a:solidFill>
                  <a:srgbClr val="ED7D31"/>
                </a:solidFill>
              </a:rPr>
              <a:t>ipAddress</a:t>
            </a:r>
            <a:r>
              <a:rPr lang="en-US" sz="2400" dirty="0">
                <a:solidFill>
                  <a:srgbClr val="ED7D31"/>
                </a:solidFill>
              </a:rPr>
              <a:t> of host&gt; ring</a:t>
            </a:r>
            <a:endParaRPr kumimoji="0" lang="en-US" sz="24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dirty="0">
                <a:solidFill>
                  <a:srgbClr val="FFFFFF"/>
                </a:solidFill>
              </a:rPr>
              <a:t>The </a:t>
            </a:r>
            <a:r>
              <a:rPr lang="en-US" sz="3600" dirty="0" err="1">
                <a:solidFill>
                  <a:srgbClr val="FFFFFF"/>
                </a:solidFill>
              </a:rPr>
              <a:t>nodetool</a:t>
            </a:r>
            <a:r>
              <a:rPr lang="en-US" sz="3600" dirty="0">
                <a:solidFill>
                  <a:srgbClr val="FFFFFF"/>
                </a:solidFill>
              </a:rPr>
              <a:t> utility</a:t>
            </a:r>
          </a:p>
        </p:txBody>
      </p:sp>
    </p:spTree>
    <p:extLst>
      <p:ext uri="{BB962C8B-B14F-4D97-AF65-F5344CB8AC3E}">
        <p14:creationId xmlns:p14="http://schemas.microsoft.com/office/powerpoint/2010/main" val="193788595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377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959143"/>
            <a:ext cx="7596822" cy="3705502"/>
          </a:xfrm>
          <a:prstGeom prst="rect">
            <a:avLst/>
          </a:prstGeom>
        </p:spPr>
        <p:txBody>
          <a:bodyPr vert="horz" wrap="square" lIns="0" tIns="12065" rIns="0" bIns="0" rtlCol="0">
            <a:spAutoFit/>
          </a:bodyPr>
          <a:lstStyle/>
          <a:p>
            <a:pPr lvl="0" algn="ctr">
              <a:defRPr/>
            </a:pPr>
            <a:r>
              <a:rPr lang="en-US" sz="2400" b="1" dirty="0">
                <a:solidFill>
                  <a:srgbClr val="ED7D31"/>
                </a:solidFill>
              </a:rPr>
              <a:t>Monitoring using </a:t>
            </a:r>
            <a:r>
              <a:rPr lang="en-US" sz="2400" b="1" dirty="0" err="1">
                <a:solidFill>
                  <a:srgbClr val="ED7D31"/>
                </a:solidFill>
              </a:rPr>
              <a:t>nodetool</a:t>
            </a:r>
            <a:endParaRPr lang="en-US" sz="2400" b="1" dirty="0">
              <a:solidFill>
                <a:srgbClr val="ED7D31"/>
              </a:solidFill>
            </a:endParaRPr>
          </a:p>
          <a:p>
            <a:pPr lvl="0" algn="ctr">
              <a:defRPr/>
            </a:pPr>
            <a:endParaRPr lang="en-US" sz="2400" b="1" dirty="0">
              <a:solidFill>
                <a:srgbClr val="ED7D31"/>
              </a:solidFill>
            </a:endParaRPr>
          </a:p>
          <a:p>
            <a:pPr marL="342900" lvl="0" indent="-342900">
              <a:buFont typeface="Arial" panose="020B0604020202020204" pitchFamily="34" charset="0"/>
              <a:buChar char="•"/>
              <a:defRPr/>
            </a:pPr>
            <a:r>
              <a:rPr lang="en-US" sz="2400" dirty="0"/>
              <a:t>Monitoring Apache Cassandra clusters using </a:t>
            </a:r>
            <a:r>
              <a:rPr lang="en-US" sz="2400" dirty="0" err="1"/>
              <a:t>nodetool</a:t>
            </a:r>
            <a:r>
              <a:rPr lang="en-US" sz="2400" dirty="0"/>
              <a:t> has multiple parameters that can be passed based on the use case through the CLI. </a:t>
            </a:r>
          </a:p>
          <a:p>
            <a:pPr marL="342900" lvl="0" indent="-342900">
              <a:buFont typeface="Arial" panose="020B0604020202020204" pitchFamily="34" charset="0"/>
              <a:buChar char="•"/>
              <a:defRPr/>
            </a:pPr>
            <a:endParaRPr lang="en-US" sz="2400" dirty="0"/>
          </a:p>
          <a:p>
            <a:pPr marL="342900" lvl="0" indent="-342900">
              <a:buFont typeface="Arial" panose="020B0604020202020204" pitchFamily="34" charset="0"/>
              <a:buChar char="•"/>
              <a:defRPr/>
            </a:pPr>
            <a:r>
              <a:rPr lang="en-US" sz="2400" dirty="0"/>
              <a:t>This is very good for checking on a single node, but when there are more nodes, it's hard to keep track of this setup across all nodes, as it is a tedious process.</a:t>
            </a:r>
          </a:p>
          <a:p>
            <a:pPr marL="342900" lvl="0" indent="-342900">
              <a:buFont typeface="Arial" panose="020B0604020202020204" pitchFamily="34" charset="0"/>
              <a:buChar char="•"/>
              <a:defRPr/>
            </a:pPr>
            <a:endParaRPr lang="en-US" sz="2400" dirty="0"/>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dirty="0">
                <a:solidFill>
                  <a:srgbClr val="FFFFFF"/>
                </a:solidFill>
              </a:rPr>
              <a:t>The </a:t>
            </a:r>
            <a:r>
              <a:rPr lang="en-US" sz="3600" dirty="0" err="1">
                <a:solidFill>
                  <a:srgbClr val="FFFFFF"/>
                </a:solidFill>
              </a:rPr>
              <a:t>nodetool</a:t>
            </a:r>
            <a:r>
              <a:rPr lang="en-US" sz="3600" dirty="0">
                <a:solidFill>
                  <a:srgbClr val="FFFFFF"/>
                </a:solidFill>
              </a:rPr>
              <a:t> utility</a:t>
            </a:r>
          </a:p>
        </p:txBody>
      </p:sp>
    </p:spTree>
    <p:extLst>
      <p:ext uri="{BB962C8B-B14F-4D97-AF65-F5344CB8AC3E}">
        <p14:creationId xmlns:p14="http://schemas.microsoft.com/office/powerpoint/2010/main" val="407027982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378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689689" y="928697"/>
            <a:ext cx="7764621" cy="3705502"/>
          </a:xfrm>
          <a:prstGeom prst="rect">
            <a:avLst/>
          </a:prstGeom>
        </p:spPr>
        <p:txBody>
          <a:bodyPr vert="horz" wrap="square" lIns="0" tIns="12065" rIns="0" bIns="0" rtlCol="0">
            <a:spAutoFit/>
          </a:bodyPr>
          <a:lstStyle/>
          <a:p>
            <a:pPr lvl="0" algn="ctr">
              <a:defRPr/>
            </a:pPr>
            <a:r>
              <a:rPr lang="en-US" sz="2400" b="1" dirty="0" err="1">
                <a:solidFill>
                  <a:srgbClr val="ED7D31"/>
                </a:solidFill>
              </a:rPr>
              <a:t>describecluster</a:t>
            </a:r>
            <a:endParaRPr lang="en-US" sz="2400" b="1" dirty="0">
              <a:solidFill>
                <a:srgbClr val="ED7D31"/>
              </a:solidFill>
            </a:endParaRPr>
          </a:p>
          <a:p>
            <a:pPr marL="342900" lvl="0" indent="-342900">
              <a:buFont typeface="Arial" panose="020B0604020202020204" pitchFamily="34" charset="0"/>
              <a:buChar char="•"/>
              <a:defRPr/>
            </a:pPr>
            <a:r>
              <a:rPr lang="en-US" sz="2400" dirty="0"/>
              <a:t>As name suggests, it gives details about name of the cluster, the snitching type, the </a:t>
            </a:r>
            <a:r>
              <a:rPr lang="en-US" sz="2400" dirty="0" err="1"/>
              <a:t>partitioner</a:t>
            </a:r>
            <a:r>
              <a:rPr lang="en-US" sz="2400" dirty="0"/>
              <a:t> type, schema version, and the dynamic endpoint snitch flag. </a:t>
            </a:r>
          </a:p>
          <a:p>
            <a:pPr marL="342900" lvl="0" indent="-342900">
              <a:buFont typeface="Arial" panose="020B0604020202020204" pitchFamily="34" charset="0"/>
              <a:buChar char="•"/>
              <a:defRPr/>
            </a:pPr>
            <a:endParaRPr lang="en-US" sz="2400" dirty="0"/>
          </a:p>
          <a:p>
            <a:pPr marL="342900" lvl="0" indent="-342900">
              <a:buFont typeface="Arial" panose="020B0604020202020204" pitchFamily="34" charset="0"/>
              <a:buChar char="•"/>
              <a:defRPr/>
            </a:pPr>
            <a:r>
              <a:rPr lang="en-US" sz="2400" dirty="0"/>
              <a:t>The schema version will display all the nodes along with nodes that have any schema version mismatches between nodes, resulting in an easier way of identifying faulty nodes:</a:t>
            </a:r>
          </a:p>
          <a:p>
            <a:pPr lvl="0">
              <a:defRPr/>
            </a:pPr>
            <a:r>
              <a:rPr lang="en-US" sz="2400" dirty="0">
                <a:solidFill>
                  <a:srgbClr val="ED7D31"/>
                </a:solidFill>
              </a:rPr>
              <a:t>$CASSANDRA_HOME/bin/</a:t>
            </a:r>
            <a:r>
              <a:rPr lang="en-US" sz="2400" dirty="0" err="1">
                <a:solidFill>
                  <a:srgbClr val="ED7D31"/>
                </a:solidFill>
              </a:rPr>
              <a:t>nodetool</a:t>
            </a:r>
            <a:r>
              <a:rPr lang="en-US" sz="2400" dirty="0">
                <a:solidFill>
                  <a:srgbClr val="ED7D31"/>
                </a:solidFill>
              </a:rPr>
              <a:t> </a:t>
            </a:r>
            <a:r>
              <a:rPr lang="en-US" sz="2400" dirty="0" err="1">
                <a:solidFill>
                  <a:srgbClr val="ED7D31"/>
                </a:solidFill>
              </a:rPr>
              <a:t>describecluster</a:t>
            </a:r>
            <a:endParaRPr kumimoji="0" lang="en-US" sz="24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dirty="0">
                <a:solidFill>
                  <a:srgbClr val="FFFFFF"/>
                </a:solidFill>
              </a:rPr>
              <a:t>The </a:t>
            </a:r>
            <a:r>
              <a:rPr lang="en-US" sz="3600" dirty="0" err="1">
                <a:solidFill>
                  <a:srgbClr val="FFFFFF"/>
                </a:solidFill>
              </a:rPr>
              <a:t>nodetool</a:t>
            </a:r>
            <a:r>
              <a:rPr lang="en-US" sz="3600" dirty="0">
                <a:solidFill>
                  <a:srgbClr val="FFFFFF"/>
                </a:solidFill>
              </a:rPr>
              <a:t> utility</a:t>
            </a:r>
          </a:p>
        </p:txBody>
      </p:sp>
    </p:spTree>
    <p:extLst>
      <p:ext uri="{BB962C8B-B14F-4D97-AF65-F5344CB8AC3E}">
        <p14:creationId xmlns:p14="http://schemas.microsoft.com/office/powerpoint/2010/main" val="1788189439"/>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379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1099848"/>
            <a:ext cx="7596822" cy="381515"/>
          </a:xfrm>
          <a:prstGeom prst="rect">
            <a:avLst/>
          </a:prstGeom>
        </p:spPr>
        <p:txBody>
          <a:bodyPr vert="horz" wrap="square" lIns="0" tIns="12065" rIns="0" bIns="0" rtlCol="0">
            <a:spAutoFit/>
          </a:bodyPr>
          <a:lstStyle/>
          <a:p>
            <a:pPr marL="342900" lvl="0" indent="-342900">
              <a:buFont typeface="Arial" panose="020B0604020202020204" pitchFamily="34" charset="0"/>
              <a:buChar char="•"/>
              <a:defRPr/>
            </a:pPr>
            <a:r>
              <a:rPr lang="en-US" sz="2400" dirty="0"/>
              <a:t>The output of the preceding command is as follows:</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dirty="0">
                <a:solidFill>
                  <a:srgbClr val="FFFFFF"/>
                </a:solidFill>
              </a:rPr>
              <a:t>The </a:t>
            </a:r>
            <a:r>
              <a:rPr lang="en-US" sz="3600" dirty="0" err="1">
                <a:solidFill>
                  <a:srgbClr val="FFFFFF"/>
                </a:solidFill>
              </a:rPr>
              <a:t>nodetool</a:t>
            </a:r>
            <a:r>
              <a:rPr lang="en-US" sz="3600" dirty="0">
                <a:solidFill>
                  <a:srgbClr val="FFFFFF"/>
                </a:solidFill>
              </a:rPr>
              <a:t> utility</a:t>
            </a:r>
          </a:p>
        </p:txBody>
      </p:sp>
      <p:pic>
        <p:nvPicPr>
          <p:cNvPr id="2" name="Picture 1">
            <a:extLst>
              <a:ext uri="{FF2B5EF4-FFF2-40B4-BE49-F238E27FC236}">
                <a16:creationId xmlns:a16="http://schemas.microsoft.com/office/drawing/2014/main" xmlns="" id="{C4C5E32B-9D97-4FE0-8DA1-555DBDD639CB}"/>
              </a:ext>
            </a:extLst>
          </p:cNvPr>
          <p:cNvPicPr>
            <a:picLocks noChangeAspect="1"/>
          </p:cNvPicPr>
          <p:nvPr/>
        </p:nvPicPr>
        <p:blipFill>
          <a:blip r:embed="rId3"/>
          <a:stretch>
            <a:fillRect/>
          </a:stretch>
        </p:blipFill>
        <p:spPr>
          <a:xfrm>
            <a:off x="350051" y="1652514"/>
            <a:ext cx="8443898" cy="2947178"/>
          </a:xfrm>
          <a:prstGeom prst="rect">
            <a:avLst/>
          </a:prstGeom>
        </p:spPr>
      </p:pic>
    </p:spTree>
    <p:extLst>
      <p:ext uri="{BB962C8B-B14F-4D97-AF65-F5344CB8AC3E}">
        <p14:creationId xmlns:p14="http://schemas.microsoft.com/office/powerpoint/2010/main" val="10203465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Summary</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484528"/>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In this lesson, we introduced Apache Cassandra and some of its design considerations and components. </a:t>
            </a:r>
          </a:p>
          <a:p>
            <a:pPr marL="342900" indent="-342900">
              <a:buFont typeface="Arial" panose="020B0604020202020204" pitchFamily="34" charset="0"/>
              <a:buChar char="•"/>
            </a:pPr>
            <a:r>
              <a:rPr lang="en-US" sz="2400" dirty="0"/>
              <a:t>These aspects were discussed and a high level description of each was given, as well as how each affects things like cluster layout and data storage.</a:t>
            </a:r>
          </a:p>
          <a:p>
            <a:pPr marL="342900" indent="-342900">
              <a:buFont typeface="Arial" panose="020B0604020202020204" pitchFamily="34" charset="0"/>
              <a:buChar char="•"/>
            </a:pPr>
            <a:r>
              <a:rPr lang="en-US" sz="2400" dirty="0"/>
              <a:t>Additionally, we built our own local, single-node cluster. </a:t>
            </a:r>
          </a:p>
        </p:txBody>
      </p:sp>
      <p:pic>
        <p:nvPicPr>
          <p:cNvPr id="3" name="Graphic 2">
            <a:extLst>
              <a:ext uri="{FF2B5EF4-FFF2-40B4-BE49-F238E27FC236}">
                <a16:creationId xmlns:a16="http://schemas.microsoft.com/office/drawing/2014/main" xmlns="" id="{8FEC25DE-A920-44F8-858F-66A39DE37D9D}"/>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586520" y="3586148"/>
            <a:ext cx="991772" cy="991772"/>
          </a:xfrm>
          <a:prstGeom prst="rect">
            <a:avLst/>
          </a:prstGeom>
        </p:spPr>
      </p:pic>
    </p:spTree>
    <p:extLst>
      <p:ext uri="{BB962C8B-B14F-4D97-AF65-F5344CB8AC3E}">
        <p14:creationId xmlns:p14="http://schemas.microsoft.com/office/powerpoint/2010/main" val="3915528703"/>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380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lvl="0" algn="ctr">
              <a:defRPr/>
            </a:pPr>
            <a:r>
              <a:rPr lang="en-US" sz="2400" b="1" dirty="0" err="1">
                <a:solidFill>
                  <a:srgbClr val="ED7D31"/>
                </a:solidFill>
              </a:rPr>
              <a:t>Gcstats</a:t>
            </a:r>
            <a:endParaRPr lang="en-US" sz="2400" b="1" dirty="0">
              <a:solidFill>
                <a:srgbClr val="ED7D31"/>
              </a:solidFill>
            </a:endParaRPr>
          </a:p>
          <a:p>
            <a:pPr lvl="0" algn="ctr">
              <a:defRPr/>
            </a:pPr>
            <a:endParaRPr lang="en-US" sz="2400" b="1" dirty="0">
              <a:solidFill>
                <a:srgbClr val="ED7D31"/>
              </a:solidFill>
            </a:endParaRPr>
          </a:p>
          <a:p>
            <a:pPr marL="342900" lvl="0" indent="-342900">
              <a:buFont typeface="Arial" panose="020B0604020202020204" pitchFamily="34" charset="0"/>
              <a:buChar char="•"/>
              <a:defRPr/>
            </a:pPr>
            <a:r>
              <a:rPr lang="en-US" sz="2400" dirty="0"/>
              <a:t>This displays key garbage-collection statistics for the Apache Cassandra JVM and those stats are related to garbage collection, which have run since the last time </a:t>
            </a:r>
            <a:r>
              <a:rPr lang="en-US" sz="2400" dirty="0" err="1"/>
              <a:t>thenodetool</a:t>
            </a:r>
            <a:r>
              <a:rPr lang="en-US" sz="2400" dirty="0"/>
              <a:t> </a:t>
            </a:r>
            <a:r>
              <a:rPr lang="en-US" sz="2400" dirty="0" err="1"/>
              <a:t>gcstatscommand</a:t>
            </a:r>
            <a:r>
              <a:rPr lang="en-US" sz="2400" dirty="0"/>
              <a:t> was executed:</a:t>
            </a:r>
          </a:p>
          <a:p>
            <a:pPr marL="342900" lvl="0" indent="-342900">
              <a:buFont typeface="Arial" panose="020B0604020202020204" pitchFamily="34" charset="0"/>
              <a:buChar char="•"/>
              <a:defRPr/>
            </a:pPr>
            <a:endParaRPr lang="en-US" sz="2400" dirty="0"/>
          </a:p>
          <a:p>
            <a:pPr lvl="0">
              <a:defRPr/>
            </a:pPr>
            <a:r>
              <a:rPr lang="en-US" sz="2400" dirty="0">
                <a:solidFill>
                  <a:srgbClr val="ED7D31"/>
                </a:solidFill>
              </a:rPr>
              <a:t>$CASSANDRA_HOME/bin/</a:t>
            </a:r>
            <a:r>
              <a:rPr lang="en-US" sz="2400" dirty="0" err="1">
                <a:solidFill>
                  <a:srgbClr val="ED7D31"/>
                </a:solidFill>
              </a:rPr>
              <a:t>nodetool</a:t>
            </a:r>
            <a:r>
              <a:rPr lang="en-US" sz="2400" dirty="0">
                <a:solidFill>
                  <a:srgbClr val="ED7D31"/>
                </a:solidFill>
              </a:rPr>
              <a:t> </a:t>
            </a:r>
            <a:r>
              <a:rPr lang="en-US" sz="2400" dirty="0" err="1">
                <a:solidFill>
                  <a:srgbClr val="ED7D31"/>
                </a:solidFill>
              </a:rPr>
              <a:t>gcstats</a:t>
            </a:r>
            <a:endParaRPr kumimoji="0" lang="en-US" sz="24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dirty="0">
                <a:solidFill>
                  <a:srgbClr val="FFFFFF"/>
                </a:solidFill>
              </a:rPr>
              <a:t>The </a:t>
            </a:r>
            <a:r>
              <a:rPr lang="en-US" sz="3600" dirty="0" err="1">
                <a:solidFill>
                  <a:srgbClr val="FFFFFF"/>
                </a:solidFill>
              </a:rPr>
              <a:t>nodetool</a:t>
            </a:r>
            <a:r>
              <a:rPr lang="en-US" sz="3600" dirty="0">
                <a:solidFill>
                  <a:srgbClr val="FFFFFF"/>
                </a:solidFill>
              </a:rPr>
              <a:t> utility</a:t>
            </a:r>
          </a:p>
        </p:txBody>
      </p:sp>
      <p:pic>
        <p:nvPicPr>
          <p:cNvPr id="5" name="Picture 4">
            <a:extLst>
              <a:ext uri="{FF2B5EF4-FFF2-40B4-BE49-F238E27FC236}">
                <a16:creationId xmlns:a16="http://schemas.microsoft.com/office/drawing/2014/main" xmlns="" id="{37F2609F-12A3-4476-8E3F-8DA59B0FB727}"/>
              </a:ext>
            </a:extLst>
          </p:cNvPr>
          <p:cNvPicPr>
            <a:picLocks noChangeAspect="1"/>
          </p:cNvPicPr>
          <p:nvPr/>
        </p:nvPicPr>
        <p:blipFill>
          <a:blip r:embed="rId3"/>
          <a:stretch>
            <a:fillRect/>
          </a:stretch>
        </p:blipFill>
        <p:spPr>
          <a:xfrm>
            <a:off x="7463790" y="3412064"/>
            <a:ext cx="1440180" cy="1440180"/>
          </a:xfrm>
          <a:prstGeom prst="rect">
            <a:avLst/>
          </a:prstGeom>
        </p:spPr>
      </p:pic>
    </p:spTree>
    <p:extLst>
      <p:ext uri="{BB962C8B-B14F-4D97-AF65-F5344CB8AC3E}">
        <p14:creationId xmlns:p14="http://schemas.microsoft.com/office/powerpoint/2010/main" val="395832314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381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1564219"/>
            <a:ext cx="7596822" cy="381515"/>
          </a:xfrm>
          <a:prstGeom prst="rect">
            <a:avLst/>
          </a:prstGeom>
        </p:spPr>
        <p:txBody>
          <a:bodyPr vert="horz" wrap="square" lIns="0" tIns="12065" rIns="0" bIns="0" rtlCol="0">
            <a:spAutoFit/>
          </a:bodyPr>
          <a:lstStyle/>
          <a:p>
            <a:pPr marL="342900" lvl="0" indent="-342900">
              <a:buFont typeface="Arial" panose="020B0604020202020204" pitchFamily="34" charset="0"/>
              <a:buChar char="•"/>
              <a:defRPr/>
            </a:pPr>
            <a:r>
              <a:rPr lang="en-US" sz="2400"/>
              <a:t>The output of the preceding command is as follows:</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dirty="0">
                <a:solidFill>
                  <a:srgbClr val="FFFFFF"/>
                </a:solidFill>
              </a:rPr>
              <a:t>The </a:t>
            </a:r>
            <a:r>
              <a:rPr lang="en-US" sz="3600" dirty="0" err="1">
                <a:solidFill>
                  <a:srgbClr val="FFFFFF"/>
                </a:solidFill>
              </a:rPr>
              <a:t>nodetool</a:t>
            </a:r>
            <a:r>
              <a:rPr lang="en-US" sz="3600" dirty="0">
                <a:solidFill>
                  <a:srgbClr val="FFFFFF"/>
                </a:solidFill>
              </a:rPr>
              <a:t> utility</a:t>
            </a:r>
          </a:p>
        </p:txBody>
      </p:sp>
      <p:pic>
        <p:nvPicPr>
          <p:cNvPr id="2" name="Picture 1">
            <a:extLst>
              <a:ext uri="{FF2B5EF4-FFF2-40B4-BE49-F238E27FC236}">
                <a16:creationId xmlns:a16="http://schemas.microsoft.com/office/drawing/2014/main" xmlns="" id="{B9FF472D-EBBC-41D4-8186-6937A8C61242}"/>
              </a:ext>
            </a:extLst>
          </p:cNvPr>
          <p:cNvPicPr>
            <a:picLocks noChangeAspect="1"/>
          </p:cNvPicPr>
          <p:nvPr/>
        </p:nvPicPr>
        <p:blipFill>
          <a:blip r:embed="rId3"/>
          <a:stretch>
            <a:fillRect/>
          </a:stretch>
        </p:blipFill>
        <p:spPr>
          <a:xfrm>
            <a:off x="0" y="2458617"/>
            <a:ext cx="9144000" cy="1478300"/>
          </a:xfrm>
          <a:prstGeom prst="rect">
            <a:avLst/>
          </a:prstGeom>
        </p:spPr>
      </p:pic>
    </p:spTree>
    <p:extLst>
      <p:ext uri="{BB962C8B-B14F-4D97-AF65-F5344CB8AC3E}">
        <p14:creationId xmlns:p14="http://schemas.microsoft.com/office/powerpoint/2010/main" val="239970416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382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928697"/>
            <a:ext cx="7596822" cy="3736279"/>
          </a:xfrm>
          <a:prstGeom prst="rect">
            <a:avLst/>
          </a:prstGeom>
        </p:spPr>
        <p:txBody>
          <a:bodyPr vert="horz" wrap="square" lIns="0" tIns="12065" rIns="0" bIns="0" rtlCol="0">
            <a:spAutoFit/>
          </a:bodyPr>
          <a:lstStyle/>
          <a:p>
            <a:pPr lvl="0" algn="ctr">
              <a:defRPr/>
            </a:pPr>
            <a:r>
              <a:rPr lang="en-US" sz="2200" b="1" dirty="0" err="1">
                <a:solidFill>
                  <a:srgbClr val="ED7D31"/>
                </a:solidFill>
              </a:rPr>
              <a:t>getcompactionthreshold</a:t>
            </a:r>
            <a:endParaRPr lang="en-US" sz="2200" b="1" dirty="0">
              <a:solidFill>
                <a:srgbClr val="ED7D31"/>
              </a:solidFill>
            </a:endParaRPr>
          </a:p>
          <a:p>
            <a:pPr marL="342900" lvl="0" indent="-342900">
              <a:buFont typeface="Arial" panose="020B0604020202020204" pitchFamily="34" charset="0"/>
              <a:buChar char="•"/>
              <a:defRPr/>
            </a:pPr>
            <a:r>
              <a:rPr lang="en-US" sz="2200" dirty="0"/>
              <a:t>This provides minimum and maximum thresholds for compaction on a table in a </a:t>
            </a:r>
            <a:r>
              <a:rPr lang="en-US" sz="2200" dirty="0" err="1"/>
              <a:t>keyspace</a:t>
            </a:r>
            <a:r>
              <a:rPr lang="en-US" sz="2200" dirty="0"/>
              <a:t>. </a:t>
            </a:r>
          </a:p>
          <a:p>
            <a:pPr marL="342900" lvl="0" indent="-342900">
              <a:buFont typeface="Arial" panose="020B0604020202020204" pitchFamily="34" charset="0"/>
              <a:buChar char="•"/>
              <a:defRPr/>
            </a:pPr>
            <a:r>
              <a:rPr lang="en-US" sz="2200" dirty="0"/>
              <a:t>This can be configured, but would require a restart of Cassandra for that config to be reflected. </a:t>
            </a:r>
          </a:p>
          <a:p>
            <a:pPr marL="342900" lvl="0" indent="-342900">
              <a:buFont typeface="Arial" panose="020B0604020202020204" pitchFamily="34" charset="0"/>
              <a:buChar char="•"/>
              <a:defRPr/>
            </a:pPr>
            <a:r>
              <a:rPr lang="en-US" sz="2200" dirty="0"/>
              <a:t>This can also be increased using </a:t>
            </a:r>
            <a:r>
              <a:rPr lang="en-US" sz="2200" dirty="0" err="1"/>
              <a:t>setcompactionthreshold</a:t>
            </a:r>
            <a:r>
              <a:rPr lang="en-US" sz="2200" dirty="0"/>
              <a:t>, but it would be reset when Cassandra is restarted. </a:t>
            </a:r>
          </a:p>
          <a:p>
            <a:pPr marL="342900" lvl="0" indent="-342900">
              <a:buFont typeface="Arial" panose="020B0604020202020204" pitchFamily="34" charset="0"/>
              <a:buChar char="•"/>
              <a:defRPr/>
            </a:pPr>
            <a:r>
              <a:rPr lang="en-US" sz="2200" dirty="0"/>
              <a:t>But it can be used as a quick fix during issues with nodes or while bootstrapping a node:</a:t>
            </a:r>
          </a:p>
          <a:p>
            <a:pPr lvl="0">
              <a:defRPr/>
            </a:pPr>
            <a:r>
              <a:rPr lang="en-US" sz="2200" dirty="0"/>
              <a:t>$CASSANDRA_HOME/bin/</a:t>
            </a:r>
            <a:r>
              <a:rPr lang="en-US" sz="2200" dirty="0" err="1"/>
              <a:t>nodetool</a:t>
            </a:r>
            <a:r>
              <a:rPr lang="en-US" sz="2200" dirty="0"/>
              <a:t> </a:t>
            </a:r>
            <a:r>
              <a:rPr lang="en-US" sz="2200" dirty="0" err="1"/>
              <a:t>getcompactionthreshold</a:t>
            </a:r>
            <a:r>
              <a:rPr lang="en-US" sz="2200" dirty="0"/>
              <a:t> &lt;</a:t>
            </a:r>
            <a:r>
              <a:rPr lang="en-US" sz="2200" dirty="0" err="1"/>
              <a:t>keyspaceName</a:t>
            </a:r>
            <a:r>
              <a:rPr lang="en-US" sz="2200" dirty="0"/>
              <a:t>&gt; &lt;</a:t>
            </a:r>
            <a:r>
              <a:rPr lang="en-US" sz="2200" dirty="0" err="1"/>
              <a:t>tableName</a:t>
            </a:r>
            <a:r>
              <a:rPr lang="en-US" sz="2200" dirty="0"/>
              <a:t>&gt;</a:t>
            </a:r>
            <a:endParaRPr kumimoji="0" lang="en-US" sz="22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dirty="0">
                <a:solidFill>
                  <a:srgbClr val="FFFFFF"/>
                </a:solidFill>
              </a:rPr>
              <a:t>The </a:t>
            </a:r>
            <a:r>
              <a:rPr lang="en-US" sz="3600" dirty="0" err="1">
                <a:solidFill>
                  <a:srgbClr val="FFFFFF"/>
                </a:solidFill>
              </a:rPr>
              <a:t>nodetool</a:t>
            </a:r>
            <a:r>
              <a:rPr lang="en-US" sz="3600" dirty="0">
                <a:solidFill>
                  <a:srgbClr val="FFFFFF"/>
                </a:solidFill>
              </a:rPr>
              <a:t> utility</a:t>
            </a:r>
          </a:p>
        </p:txBody>
      </p:sp>
    </p:spTree>
    <p:extLst>
      <p:ext uri="{BB962C8B-B14F-4D97-AF65-F5344CB8AC3E}">
        <p14:creationId xmlns:p14="http://schemas.microsoft.com/office/powerpoint/2010/main" val="127196049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383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668286"/>
            <a:ext cx="7596822" cy="381515"/>
          </a:xfrm>
          <a:prstGeom prst="rect">
            <a:avLst/>
          </a:prstGeom>
        </p:spPr>
        <p:txBody>
          <a:bodyPr vert="horz" wrap="square" lIns="0" tIns="12065" rIns="0" bIns="0" rtlCol="0">
            <a:spAutoFit/>
          </a:bodyPr>
          <a:lstStyle/>
          <a:p>
            <a:pPr marL="342900" lvl="0" indent="-342900">
              <a:buFont typeface="Arial" panose="020B0604020202020204" pitchFamily="34" charset="0"/>
              <a:buChar char="•"/>
              <a:defRPr/>
            </a:pPr>
            <a:r>
              <a:rPr lang="en-US" sz="2400" dirty="0"/>
              <a:t>The output is as follows:</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dirty="0">
                <a:solidFill>
                  <a:srgbClr val="FFFFFF"/>
                </a:solidFill>
              </a:rPr>
              <a:t>The </a:t>
            </a:r>
            <a:r>
              <a:rPr lang="en-US" sz="3600" dirty="0" err="1">
                <a:solidFill>
                  <a:srgbClr val="FFFFFF"/>
                </a:solidFill>
              </a:rPr>
              <a:t>nodetool</a:t>
            </a:r>
            <a:r>
              <a:rPr lang="en-US" sz="3600" dirty="0">
                <a:solidFill>
                  <a:srgbClr val="FFFFFF"/>
                </a:solidFill>
              </a:rPr>
              <a:t> utility</a:t>
            </a:r>
          </a:p>
        </p:txBody>
      </p:sp>
      <p:pic>
        <p:nvPicPr>
          <p:cNvPr id="2" name="Picture 1">
            <a:extLst>
              <a:ext uri="{FF2B5EF4-FFF2-40B4-BE49-F238E27FC236}">
                <a16:creationId xmlns:a16="http://schemas.microsoft.com/office/drawing/2014/main" xmlns="" id="{32943E7C-8693-452F-8E7D-75504D9CC5C2}"/>
              </a:ext>
            </a:extLst>
          </p:cNvPr>
          <p:cNvPicPr>
            <a:picLocks noChangeAspect="1"/>
          </p:cNvPicPr>
          <p:nvPr/>
        </p:nvPicPr>
        <p:blipFill>
          <a:blip r:embed="rId3"/>
          <a:stretch>
            <a:fillRect/>
          </a:stretch>
        </p:blipFill>
        <p:spPr>
          <a:xfrm>
            <a:off x="0" y="2286698"/>
            <a:ext cx="9144000" cy="1553084"/>
          </a:xfrm>
          <a:prstGeom prst="rect">
            <a:avLst/>
          </a:prstGeom>
        </p:spPr>
      </p:pic>
    </p:spTree>
    <p:extLst>
      <p:ext uri="{BB962C8B-B14F-4D97-AF65-F5344CB8AC3E}">
        <p14:creationId xmlns:p14="http://schemas.microsoft.com/office/powerpoint/2010/main" val="155957486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384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928697"/>
            <a:ext cx="7596822" cy="3736279"/>
          </a:xfrm>
          <a:prstGeom prst="rect">
            <a:avLst/>
          </a:prstGeom>
        </p:spPr>
        <p:txBody>
          <a:bodyPr vert="horz" wrap="square" lIns="0" tIns="12065" rIns="0" bIns="0" rtlCol="0">
            <a:spAutoFit/>
          </a:bodyPr>
          <a:lstStyle/>
          <a:p>
            <a:pPr lvl="0" algn="ctr">
              <a:defRPr/>
            </a:pPr>
            <a:r>
              <a:rPr lang="en-US" sz="2200" b="1" dirty="0" err="1">
                <a:solidFill>
                  <a:srgbClr val="ED7D31"/>
                </a:solidFill>
              </a:rPr>
              <a:t>getcompactionthroughput</a:t>
            </a:r>
            <a:endParaRPr lang="en-US" sz="2200" b="1" dirty="0">
              <a:solidFill>
                <a:srgbClr val="ED7D31"/>
              </a:solidFill>
            </a:endParaRPr>
          </a:p>
          <a:p>
            <a:pPr marL="342900" lvl="0" indent="-342900">
              <a:buFont typeface="Arial" panose="020B0604020202020204" pitchFamily="34" charset="0"/>
              <a:buChar char="•"/>
              <a:defRPr/>
            </a:pPr>
            <a:r>
              <a:rPr lang="en-US" sz="2200" dirty="0"/>
              <a:t>This provides the current throughput for all compactions, irrespective of the table and </a:t>
            </a:r>
            <a:r>
              <a:rPr lang="en-US" sz="2200" dirty="0" err="1"/>
              <a:t>keyspace</a:t>
            </a:r>
            <a:r>
              <a:rPr lang="en-US" sz="2200" dirty="0"/>
              <a:t>.</a:t>
            </a:r>
          </a:p>
          <a:p>
            <a:pPr marL="342900" lvl="0" indent="-342900">
              <a:buFont typeface="Arial" panose="020B0604020202020204" pitchFamily="34" charset="0"/>
              <a:buChar char="•"/>
              <a:defRPr/>
            </a:pPr>
            <a:r>
              <a:rPr lang="en-US" sz="2200" dirty="0"/>
              <a:t>This can be configured but would require a restart of Cassandra for that config to be reflected. </a:t>
            </a:r>
          </a:p>
          <a:p>
            <a:pPr marL="342900" lvl="0" indent="-342900">
              <a:buFont typeface="Arial" panose="020B0604020202020204" pitchFamily="34" charset="0"/>
              <a:buChar char="•"/>
              <a:defRPr/>
            </a:pPr>
            <a:r>
              <a:rPr lang="en-US" sz="2200" dirty="0"/>
              <a:t>This can also be increased </a:t>
            </a:r>
            <a:r>
              <a:rPr lang="en-US" sz="2200" dirty="0" err="1"/>
              <a:t>usingsetcompactionthroughput</a:t>
            </a:r>
            <a:r>
              <a:rPr lang="en-US" sz="2200" dirty="0"/>
              <a:t>, but it would be reset when Cassandra is restarted, so it can be used as a quick fix during issues with nodes or while bootstrapping a node:</a:t>
            </a:r>
          </a:p>
          <a:p>
            <a:pPr lvl="0">
              <a:defRPr/>
            </a:pPr>
            <a:r>
              <a:rPr lang="en-US" sz="2200" dirty="0">
                <a:solidFill>
                  <a:srgbClr val="ED7D31"/>
                </a:solidFill>
              </a:rPr>
              <a:t>$CASSANDRA_HOME/bin/</a:t>
            </a:r>
            <a:r>
              <a:rPr lang="en-US" sz="2200" dirty="0" err="1">
                <a:solidFill>
                  <a:srgbClr val="ED7D31"/>
                </a:solidFill>
              </a:rPr>
              <a:t>nodetool</a:t>
            </a:r>
            <a:r>
              <a:rPr lang="en-US" sz="2200" dirty="0">
                <a:solidFill>
                  <a:srgbClr val="ED7D31"/>
                </a:solidFill>
              </a:rPr>
              <a:t> </a:t>
            </a:r>
            <a:r>
              <a:rPr lang="en-US" sz="2200" dirty="0" err="1">
                <a:solidFill>
                  <a:srgbClr val="ED7D31"/>
                </a:solidFill>
              </a:rPr>
              <a:t>getcompactionthroughput</a:t>
            </a:r>
            <a:endParaRPr kumimoji="0" lang="en-US" sz="22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dirty="0">
                <a:solidFill>
                  <a:srgbClr val="FFFFFF"/>
                </a:solidFill>
              </a:rPr>
              <a:t>The </a:t>
            </a:r>
            <a:r>
              <a:rPr lang="en-US" sz="3600" dirty="0" err="1">
                <a:solidFill>
                  <a:srgbClr val="FFFFFF"/>
                </a:solidFill>
              </a:rPr>
              <a:t>nodetool</a:t>
            </a:r>
            <a:r>
              <a:rPr lang="en-US" sz="3600" dirty="0">
                <a:solidFill>
                  <a:srgbClr val="FFFFFF"/>
                </a:solidFill>
              </a:rPr>
              <a:t> utility</a:t>
            </a:r>
          </a:p>
        </p:txBody>
      </p:sp>
      <p:pic>
        <p:nvPicPr>
          <p:cNvPr id="5" name="Picture 4">
            <a:extLst>
              <a:ext uri="{FF2B5EF4-FFF2-40B4-BE49-F238E27FC236}">
                <a16:creationId xmlns:a16="http://schemas.microsoft.com/office/drawing/2014/main" xmlns="" id="{9F023966-1C81-4311-99E9-85D46DD6D632}"/>
              </a:ext>
            </a:extLst>
          </p:cNvPr>
          <p:cNvPicPr>
            <a:picLocks noChangeAspect="1"/>
          </p:cNvPicPr>
          <p:nvPr/>
        </p:nvPicPr>
        <p:blipFill>
          <a:blip r:embed="rId3"/>
          <a:stretch>
            <a:fillRect/>
          </a:stretch>
        </p:blipFill>
        <p:spPr>
          <a:xfrm>
            <a:off x="7909560" y="3689251"/>
            <a:ext cx="1005840" cy="1005840"/>
          </a:xfrm>
          <a:prstGeom prst="rect">
            <a:avLst/>
          </a:prstGeom>
        </p:spPr>
      </p:pic>
    </p:spTree>
    <p:extLst>
      <p:ext uri="{BB962C8B-B14F-4D97-AF65-F5344CB8AC3E}">
        <p14:creationId xmlns:p14="http://schemas.microsoft.com/office/powerpoint/2010/main" val="2417332696"/>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385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7" y="1572889"/>
            <a:ext cx="7596822" cy="381515"/>
          </a:xfrm>
          <a:prstGeom prst="rect">
            <a:avLst/>
          </a:prstGeom>
        </p:spPr>
        <p:txBody>
          <a:bodyPr vert="horz" wrap="square" lIns="0" tIns="12065" rIns="0" bIns="0" rtlCol="0">
            <a:spAutoFit/>
          </a:bodyPr>
          <a:lstStyle/>
          <a:p>
            <a:pPr marL="342900" lvl="0" indent="-342900">
              <a:buFont typeface="Arial" panose="020B0604020202020204" pitchFamily="34" charset="0"/>
              <a:buChar char="•"/>
              <a:defRPr/>
            </a:pPr>
            <a:r>
              <a:rPr lang="en-US" sz="2400"/>
              <a:t>The output is as follows:</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dirty="0">
                <a:solidFill>
                  <a:srgbClr val="FFFFFF"/>
                </a:solidFill>
              </a:rPr>
              <a:t>The </a:t>
            </a:r>
            <a:r>
              <a:rPr lang="en-US" sz="3600" dirty="0" err="1">
                <a:solidFill>
                  <a:srgbClr val="FFFFFF"/>
                </a:solidFill>
              </a:rPr>
              <a:t>nodetool</a:t>
            </a:r>
            <a:r>
              <a:rPr lang="en-US" sz="3600" dirty="0">
                <a:solidFill>
                  <a:srgbClr val="FFFFFF"/>
                </a:solidFill>
              </a:rPr>
              <a:t> utility</a:t>
            </a:r>
          </a:p>
        </p:txBody>
      </p:sp>
      <p:pic>
        <p:nvPicPr>
          <p:cNvPr id="2" name="Picture 1">
            <a:extLst>
              <a:ext uri="{FF2B5EF4-FFF2-40B4-BE49-F238E27FC236}">
                <a16:creationId xmlns:a16="http://schemas.microsoft.com/office/drawing/2014/main" xmlns="" id="{BDFA2DD2-3A6A-4C3B-895F-5F913910A6B1}"/>
              </a:ext>
            </a:extLst>
          </p:cNvPr>
          <p:cNvPicPr>
            <a:picLocks noChangeAspect="1"/>
          </p:cNvPicPr>
          <p:nvPr/>
        </p:nvPicPr>
        <p:blipFill>
          <a:blip r:embed="rId3"/>
          <a:stretch>
            <a:fillRect/>
          </a:stretch>
        </p:blipFill>
        <p:spPr>
          <a:xfrm>
            <a:off x="119061" y="2283595"/>
            <a:ext cx="8905875" cy="1371600"/>
          </a:xfrm>
          <a:prstGeom prst="rect">
            <a:avLst/>
          </a:prstGeom>
        </p:spPr>
      </p:pic>
    </p:spTree>
    <p:extLst>
      <p:ext uri="{BB962C8B-B14F-4D97-AF65-F5344CB8AC3E}">
        <p14:creationId xmlns:p14="http://schemas.microsoft.com/office/powerpoint/2010/main" val="364500476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386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618656" y="958813"/>
            <a:ext cx="7906688" cy="3736279"/>
          </a:xfrm>
          <a:prstGeom prst="rect">
            <a:avLst/>
          </a:prstGeom>
        </p:spPr>
        <p:txBody>
          <a:bodyPr vert="horz" wrap="square" lIns="0" tIns="12065" rIns="0" bIns="0" rtlCol="0">
            <a:spAutoFit/>
          </a:bodyPr>
          <a:lstStyle/>
          <a:p>
            <a:pPr lvl="0" algn="ctr">
              <a:defRPr/>
            </a:pPr>
            <a:r>
              <a:rPr lang="en-US" sz="2200" b="1" dirty="0" err="1">
                <a:solidFill>
                  <a:srgbClr val="ED7D31"/>
                </a:solidFill>
              </a:rPr>
              <a:t>Getconcurrentcompactors</a:t>
            </a:r>
            <a:endParaRPr lang="en-US" sz="2200" b="1" dirty="0">
              <a:solidFill>
                <a:srgbClr val="ED7D31"/>
              </a:solidFill>
            </a:endParaRPr>
          </a:p>
          <a:p>
            <a:pPr lvl="0" algn="ctr">
              <a:defRPr/>
            </a:pPr>
            <a:endParaRPr lang="en-US" sz="2200" b="1" dirty="0">
              <a:solidFill>
                <a:srgbClr val="ED7D31"/>
              </a:solidFill>
            </a:endParaRPr>
          </a:p>
          <a:p>
            <a:pPr marL="342900" lvl="0" indent="-342900">
              <a:buFont typeface="Arial" panose="020B0604020202020204" pitchFamily="34" charset="0"/>
              <a:buChar char="•"/>
              <a:defRPr/>
            </a:pPr>
            <a:r>
              <a:rPr lang="en-US" sz="2200" dirty="0"/>
              <a:t>This provides the number of possible concurrent compactions for Cassandra. </a:t>
            </a:r>
          </a:p>
          <a:p>
            <a:pPr marL="342900" lvl="0" indent="-342900">
              <a:buFont typeface="Arial" panose="020B0604020202020204" pitchFamily="34" charset="0"/>
              <a:buChar char="•"/>
              <a:defRPr/>
            </a:pPr>
            <a:r>
              <a:rPr lang="en-US" sz="2200" dirty="0"/>
              <a:t>This can be configured, but would require a restart of Cassandra for that config to be reflected. </a:t>
            </a:r>
          </a:p>
          <a:p>
            <a:pPr marL="342900" lvl="0" indent="-342900">
              <a:buFont typeface="Arial" panose="020B0604020202020204" pitchFamily="34" charset="0"/>
              <a:buChar char="•"/>
              <a:defRPr/>
            </a:pPr>
            <a:r>
              <a:rPr lang="en-US" sz="2200" dirty="0"/>
              <a:t>This can also be increased </a:t>
            </a:r>
            <a:r>
              <a:rPr lang="en-US" sz="2200" dirty="0" err="1"/>
              <a:t>usingsetconcurrentcompactors</a:t>
            </a:r>
            <a:r>
              <a:rPr lang="en-US" sz="2200" dirty="0"/>
              <a:t>, but it will also be reset when Cassandra is restarted. </a:t>
            </a:r>
          </a:p>
          <a:p>
            <a:pPr marL="342900" lvl="0" indent="-342900">
              <a:buFont typeface="Arial" panose="020B0604020202020204" pitchFamily="34" charset="0"/>
              <a:buChar char="•"/>
              <a:defRPr/>
            </a:pPr>
            <a:r>
              <a:rPr lang="en-US" sz="2200" dirty="0"/>
              <a:t>It can be used as a quick fix during issues with nodes or while bootstrapping a node:</a:t>
            </a:r>
          </a:p>
          <a:p>
            <a:pPr lvl="0">
              <a:defRPr/>
            </a:pPr>
            <a:r>
              <a:rPr lang="en-US" sz="2200" dirty="0">
                <a:solidFill>
                  <a:srgbClr val="ED7D31"/>
                </a:solidFill>
              </a:rPr>
              <a:t>$CASSANDRA_HOME/bin/</a:t>
            </a:r>
            <a:r>
              <a:rPr lang="en-US" sz="2200" dirty="0" err="1">
                <a:solidFill>
                  <a:srgbClr val="ED7D31"/>
                </a:solidFill>
              </a:rPr>
              <a:t>nodetool</a:t>
            </a:r>
            <a:r>
              <a:rPr lang="en-US" sz="2200" dirty="0">
                <a:solidFill>
                  <a:srgbClr val="ED7D31"/>
                </a:solidFill>
              </a:rPr>
              <a:t> </a:t>
            </a:r>
            <a:r>
              <a:rPr lang="en-US" sz="2200" dirty="0" err="1">
                <a:solidFill>
                  <a:srgbClr val="ED7D31"/>
                </a:solidFill>
              </a:rPr>
              <a:t>getconcurrentcompactors</a:t>
            </a:r>
            <a:endParaRPr kumimoji="0" lang="en-US" sz="22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dirty="0">
                <a:solidFill>
                  <a:srgbClr val="FFFFFF"/>
                </a:solidFill>
              </a:rPr>
              <a:t>The </a:t>
            </a:r>
            <a:r>
              <a:rPr lang="en-US" sz="3600" dirty="0" err="1">
                <a:solidFill>
                  <a:srgbClr val="FFFFFF"/>
                </a:solidFill>
              </a:rPr>
              <a:t>nodetool</a:t>
            </a:r>
            <a:r>
              <a:rPr lang="en-US" sz="3600" dirty="0">
                <a:solidFill>
                  <a:srgbClr val="FFFFFF"/>
                </a:solidFill>
              </a:rPr>
              <a:t> utility</a:t>
            </a:r>
          </a:p>
        </p:txBody>
      </p:sp>
    </p:spTree>
    <p:extLst>
      <p:ext uri="{BB962C8B-B14F-4D97-AF65-F5344CB8AC3E}">
        <p14:creationId xmlns:p14="http://schemas.microsoft.com/office/powerpoint/2010/main" val="99923542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387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508024"/>
            <a:ext cx="7596822" cy="381515"/>
          </a:xfrm>
          <a:prstGeom prst="rect">
            <a:avLst/>
          </a:prstGeom>
        </p:spPr>
        <p:txBody>
          <a:bodyPr vert="horz" wrap="square" lIns="0" tIns="12065" rIns="0" bIns="0" rtlCol="0">
            <a:spAutoFit/>
          </a:bodyPr>
          <a:lstStyle/>
          <a:p>
            <a:pPr marL="342900" lvl="0" indent="-342900">
              <a:buFont typeface="Arial" panose="020B0604020202020204" pitchFamily="34" charset="0"/>
              <a:buChar char="•"/>
              <a:defRPr/>
            </a:pPr>
            <a:r>
              <a:rPr lang="en-US" sz="2400"/>
              <a:t>The output of the preceding command is as follows:</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dirty="0">
                <a:solidFill>
                  <a:srgbClr val="FFFFFF"/>
                </a:solidFill>
              </a:rPr>
              <a:t>The </a:t>
            </a:r>
            <a:r>
              <a:rPr lang="en-US" sz="3600" dirty="0" err="1">
                <a:solidFill>
                  <a:srgbClr val="FFFFFF"/>
                </a:solidFill>
              </a:rPr>
              <a:t>nodetool</a:t>
            </a:r>
            <a:r>
              <a:rPr lang="en-US" sz="3600" dirty="0">
                <a:solidFill>
                  <a:srgbClr val="FFFFFF"/>
                </a:solidFill>
              </a:rPr>
              <a:t> utility</a:t>
            </a:r>
          </a:p>
        </p:txBody>
      </p:sp>
      <p:pic>
        <p:nvPicPr>
          <p:cNvPr id="2" name="Picture 1">
            <a:extLst>
              <a:ext uri="{FF2B5EF4-FFF2-40B4-BE49-F238E27FC236}">
                <a16:creationId xmlns:a16="http://schemas.microsoft.com/office/drawing/2014/main" xmlns="" id="{EF6B180F-3356-4047-88A1-525771621CAB}"/>
              </a:ext>
            </a:extLst>
          </p:cNvPr>
          <p:cNvPicPr>
            <a:picLocks noChangeAspect="1"/>
          </p:cNvPicPr>
          <p:nvPr/>
        </p:nvPicPr>
        <p:blipFill>
          <a:blip r:embed="rId3"/>
          <a:stretch>
            <a:fillRect/>
          </a:stretch>
        </p:blipFill>
        <p:spPr>
          <a:xfrm>
            <a:off x="38100" y="2184082"/>
            <a:ext cx="9105900" cy="1666875"/>
          </a:xfrm>
          <a:prstGeom prst="rect">
            <a:avLst/>
          </a:prstGeom>
        </p:spPr>
      </p:pic>
    </p:spTree>
    <p:extLst>
      <p:ext uri="{BB962C8B-B14F-4D97-AF65-F5344CB8AC3E}">
        <p14:creationId xmlns:p14="http://schemas.microsoft.com/office/powerpoint/2010/main" val="124187968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388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928697"/>
            <a:ext cx="7596822" cy="3736279"/>
          </a:xfrm>
          <a:prstGeom prst="rect">
            <a:avLst/>
          </a:prstGeom>
        </p:spPr>
        <p:txBody>
          <a:bodyPr vert="horz" wrap="square" lIns="0" tIns="12065" rIns="0" bIns="0" rtlCol="0">
            <a:spAutoFit/>
          </a:bodyPr>
          <a:lstStyle/>
          <a:p>
            <a:pPr lvl="0" algn="ctr">
              <a:defRPr/>
            </a:pPr>
            <a:r>
              <a:rPr lang="en-US" sz="2200" b="1" dirty="0" err="1">
                <a:solidFill>
                  <a:srgbClr val="ED7D31"/>
                </a:solidFill>
              </a:rPr>
              <a:t>Getendpoints</a:t>
            </a:r>
            <a:endParaRPr lang="en-US" sz="2200" b="1" dirty="0">
              <a:solidFill>
                <a:srgbClr val="ED7D31"/>
              </a:solidFill>
            </a:endParaRPr>
          </a:p>
          <a:p>
            <a:pPr lvl="0" algn="ctr">
              <a:defRPr/>
            </a:pPr>
            <a:endParaRPr lang="en-US" sz="2200" b="1" dirty="0">
              <a:solidFill>
                <a:srgbClr val="ED7D31"/>
              </a:solidFill>
            </a:endParaRPr>
          </a:p>
          <a:p>
            <a:pPr marL="342900" lvl="0" indent="-342900">
              <a:buFont typeface="Arial" panose="020B0604020202020204" pitchFamily="34" charset="0"/>
              <a:buChar char="•"/>
              <a:defRPr/>
            </a:pPr>
            <a:r>
              <a:rPr lang="en-US" sz="2200" dirty="0"/>
              <a:t>This provides all the endpoints owned by a partition key for a table in a </a:t>
            </a:r>
            <a:r>
              <a:rPr lang="en-US" sz="2200" dirty="0" err="1"/>
              <a:t>keyspace</a:t>
            </a:r>
            <a:r>
              <a:rPr lang="en-US" sz="2200" dirty="0"/>
              <a:t> across the Cassandra cluster. </a:t>
            </a:r>
          </a:p>
          <a:p>
            <a:pPr marL="342900" lvl="0" indent="-342900">
              <a:buFont typeface="Arial" panose="020B0604020202020204" pitchFamily="34" charset="0"/>
              <a:buChar char="•"/>
              <a:defRPr/>
            </a:pPr>
            <a:r>
              <a:rPr lang="en-US" sz="2200" dirty="0"/>
              <a:t>During inconsistencies across a Cassandra cluster, it provides an easier way to find a faulty node for random partitions by checking </a:t>
            </a:r>
            <a:r>
              <a:rPr lang="en-US" sz="2200" dirty="0" err="1"/>
              <a:t>theLOCAL_ONEconsistency</a:t>
            </a:r>
            <a:r>
              <a:rPr lang="en-US" sz="2200" dirty="0"/>
              <a:t> on all those replicas, and resolve the issue by running a repair only on that node or datacenter:</a:t>
            </a:r>
          </a:p>
          <a:p>
            <a:pPr lvl="0">
              <a:defRPr/>
            </a:pPr>
            <a:r>
              <a:rPr lang="en-US" sz="2200" dirty="0">
                <a:solidFill>
                  <a:srgbClr val="ED7D31"/>
                </a:solidFill>
              </a:rPr>
              <a:t>$CASSANDRA_HOME/bin/</a:t>
            </a:r>
            <a:r>
              <a:rPr lang="en-US" sz="2200" dirty="0" err="1">
                <a:solidFill>
                  <a:srgbClr val="ED7D31"/>
                </a:solidFill>
              </a:rPr>
              <a:t>nodetool</a:t>
            </a:r>
            <a:r>
              <a:rPr lang="en-US" sz="2200" dirty="0">
                <a:solidFill>
                  <a:srgbClr val="ED7D31"/>
                </a:solidFill>
              </a:rPr>
              <a:t> </a:t>
            </a:r>
            <a:r>
              <a:rPr lang="en-US" sz="2200" dirty="0" err="1">
                <a:solidFill>
                  <a:srgbClr val="ED7D31"/>
                </a:solidFill>
              </a:rPr>
              <a:t>getendpoints</a:t>
            </a:r>
            <a:r>
              <a:rPr lang="en-US" sz="2200" dirty="0">
                <a:solidFill>
                  <a:srgbClr val="ED7D31"/>
                </a:solidFill>
              </a:rPr>
              <a:t> &lt;</a:t>
            </a:r>
            <a:r>
              <a:rPr lang="en-US" sz="2200" dirty="0" err="1">
                <a:solidFill>
                  <a:srgbClr val="ED7D31"/>
                </a:solidFill>
              </a:rPr>
              <a:t>keyspaceName</a:t>
            </a:r>
            <a:r>
              <a:rPr lang="en-US" sz="2200" dirty="0">
                <a:solidFill>
                  <a:srgbClr val="ED7D31"/>
                </a:solidFill>
              </a:rPr>
              <a:t>&gt; &lt;</a:t>
            </a:r>
            <a:r>
              <a:rPr lang="en-US" sz="2200" dirty="0" err="1">
                <a:solidFill>
                  <a:srgbClr val="ED7D31"/>
                </a:solidFill>
              </a:rPr>
              <a:t>tableName</a:t>
            </a:r>
            <a:r>
              <a:rPr lang="en-US" sz="2200" dirty="0">
                <a:solidFill>
                  <a:srgbClr val="ED7D31"/>
                </a:solidFill>
              </a:rPr>
              <a:t>&gt; &lt;</a:t>
            </a:r>
            <a:r>
              <a:rPr lang="en-US" sz="2200" dirty="0" err="1">
                <a:solidFill>
                  <a:srgbClr val="ED7D31"/>
                </a:solidFill>
              </a:rPr>
              <a:t>partitionKey</a:t>
            </a:r>
            <a:r>
              <a:rPr lang="en-US" sz="2200" dirty="0">
                <a:solidFill>
                  <a:srgbClr val="ED7D31"/>
                </a:solidFill>
              </a:rPr>
              <a:t>&gt;</a:t>
            </a:r>
            <a:endParaRPr kumimoji="0" lang="en-US" sz="22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dirty="0">
                <a:solidFill>
                  <a:srgbClr val="FFFFFF"/>
                </a:solidFill>
              </a:rPr>
              <a:t>The </a:t>
            </a:r>
            <a:r>
              <a:rPr lang="en-US" sz="3600" dirty="0" err="1">
                <a:solidFill>
                  <a:srgbClr val="FFFFFF"/>
                </a:solidFill>
              </a:rPr>
              <a:t>nodetool</a:t>
            </a:r>
            <a:r>
              <a:rPr lang="en-US" sz="3600" dirty="0">
                <a:solidFill>
                  <a:srgbClr val="FFFFFF"/>
                </a:solidFill>
              </a:rPr>
              <a:t> utility</a:t>
            </a:r>
          </a:p>
        </p:txBody>
      </p:sp>
      <p:pic>
        <p:nvPicPr>
          <p:cNvPr id="5" name="Picture 4">
            <a:extLst>
              <a:ext uri="{FF2B5EF4-FFF2-40B4-BE49-F238E27FC236}">
                <a16:creationId xmlns:a16="http://schemas.microsoft.com/office/drawing/2014/main" xmlns="" id="{8256F332-8461-4232-B512-20EF60CEC923}"/>
              </a:ext>
            </a:extLst>
          </p:cNvPr>
          <p:cNvPicPr>
            <a:picLocks noChangeAspect="1"/>
          </p:cNvPicPr>
          <p:nvPr/>
        </p:nvPicPr>
        <p:blipFill>
          <a:blip r:embed="rId3"/>
          <a:stretch>
            <a:fillRect/>
          </a:stretch>
        </p:blipFill>
        <p:spPr>
          <a:xfrm>
            <a:off x="7783830" y="3563521"/>
            <a:ext cx="1131570" cy="1131570"/>
          </a:xfrm>
          <a:prstGeom prst="rect">
            <a:avLst/>
          </a:prstGeom>
        </p:spPr>
      </p:pic>
    </p:spTree>
    <p:extLst>
      <p:ext uri="{BB962C8B-B14F-4D97-AF65-F5344CB8AC3E}">
        <p14:creationId xmlns:p14="http://schemas.microsoft.com/office/powerpoint/2010/main" val="142567533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389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685914"/>
            <a:ext cx="7596822" cy="381515"/>
          </a:xfrm>
          <a:prstGeom prst="rect">
            <a:avLst/>
          </a:prstGeom>
        </p:spPr>
        <p:txBody>
          <a:bodyPr vert="horz" wrap="square" lIns="0" tIns="12065" rIns="0" bIns="0" rtlCol="0">
            <a:spAutoFit/>
          </a:bodyPr>
          <a:lstStyle/>
          <a:p>
            <a:pPr marL="342900" lvl="0" indent="-342900">
              <a:buFont typeface="Arial" panose="020B0604020202020204" pitchFamily="34" charset="0"/>
              <a:buChar char="•"/>
              <a:defRPr/>
            </a:pPr>
            <a:r>
              <a:rPr lang="en-US" sz="2400"/>
              <a:t>The output of the preceding command is as follows:</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dirty="0">
                <a:solidFill>
                  <a:srgbClr val="FFFFFF"/>
                </a:solidFill>
              </a:rPr>
              <a:t>The </a:t>
            </a:r>
            <a:r>
              <a:rPr lang="en-US" sz="3600" dirty="0" err="1">
                <a:solidFill>
                  <a:srgbClr val="FFFFFF"/>
                </a:solidFill>
              </a:rPr>
              <a:t>nodetool</a:t>
            </a:r>
            <a:r>
              <a:rPr lang="en-US" sz="3600" dirty="0">
                <a:solidFill>
                  <a:srgbClr val="FFFFFF"/>
                </a:solidFill>
              </a:rPr>
              <a:t> utility</a:t>
            </a:r>
          </a:p>
        </p:txBody>
      </p:sp>
      <p:pic>
        <p:nvPicPr>
          <p:cNvPr id="2" name="Picture 1">
            <a:extLst>
              <a:ext uri="{FF2B5EF4-FFF2-40B4-BE49-F238E27FC236}">
                <a16:creationId xmlns:a16="http://schemas.microsoft.com/office/drawing/2014/main" xmlns="" id="{910691CE-2581-4000-8200-455E5BA8D252}"/>
              </a:ext>
            </a:extLst>
          </p:cNvPr>
          <p:cNvPicPr>
            <a:picLocks noChangeAspect="1"/>
          </p:cNvPicPr>
          <p:nvPr/>
        </p:nvPicPr>
        <p:blipFill>
          <a:blip r:embed="rId3"/>
          <a:stretch>
            <a:fillRect/>
          </a:stretch>
        </p:blipFill>
        <p:spPr>
          <a:xfrm>
            <a:off x="0" y="2470803"/>
            <a:ext cx="9144000" cy="1276314"/>
          </a:xfrm>
          <a:prstGeom prst="rect">
            <a:avLst/>
          </a:prstGeom>
        </p:spPr>
      </p:pic>
    </p:spTree>
    <p:extLst>
      <p:ext uri="{BB962C8B-B14F-4D97-AF65-F5344CB8AC3E}">
        <p14:creationId xmlns:p14="http://schemas.microsoft.com/office/powerpoint/2010/main" val="40783557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3"/>
            <a:endParaRPr lang="en-US" sz="1350" kern="1200" dirty="0">
              <a:solidFill>
                <a:srgbClr val="FFFFFF"/>
              </a:solidFill>
              <a:uFillTx/>
            </a:endParaRPr>
          </a:p>
        </p:txBody>
      </p:sp>
      <p:sp>
        <p:nvSpPr>
          <p:cNvPr id="16" name="Elipse 15"/>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7" name="Imagen 16"/>
          <p:cNvPicPr>
            <a:picLocks noChangeAspect="1"/>
          </p:cNvPicPr>
          <p:nvPr/>
        </p:nvPicPr>
        <p:blipFill>
          <a:blip r:embed="rId3" cstate="print"/>
          <a:stretch>
            <a:fillRect/>
          </a:stretch>
        </p:blipFill>
        <p:spPr>
          <a:xfrm>
            <a:off x="4684624" y="2975212"/>
            <a:ext cx="1884509" cy="1882156"/>
          </a:xfrm>
          <a:prstGeom prst="rect">
            <a:avLst/>
          </a:prstGeom>
          <a:noFill/>
        </p:spPr>
      </p:pic>
      <p:sp>
        <p:nvSpPr>
          <p:cNvPr id="7" name="object 2">
            <a:extLst>
              <a:ext uri="{FF2B5EF4-FFF2-40B4-BE49-F238E27FC236}">
                <a16:creationId xmlns:a16="http://schemas.microsoft.com/office/drawing/2014/main" xmlns="" id="{D126F21E-307F-4E8C-ABD2-A99D6AB66DAB}"/>
              </a:ext>
            </a:extLst>
          </p:cNvPr>
          <p:cNvSpPr txBox="1">
            <a:spLocks/>
          </p:cNvSpPr>
          <p:nvPr/>
        </p:nvSpPr>
        <p:spPr>
          <a:xfrm>
            <a:off x="1" y="807340"/>
            <a:ext cx="9143999" cy="2721899"/>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algn="ctr">
              <a:lnSpc>
                <a:spcPct val="100000"/>
              </a:lnSpc>
              <a:spcBef>
                <a:spcPts val="105"/>
              </a:spcBef>
              <a:buClrTx/>
            </a:pPr>
            <a:r>
              <a:rPr lang="en-US" sz="8800" b="1" dirty="0">
                <a:solidFill>
                  <a:schemeClr val="bg1"/>
                </a:solidFill>
              </a:rPr>
              <a:t>2. Cassandra Architecture</a:t>
            </a:r>
          </a:p>
        </p:txBody>
      </p:sp>
    </p:spTree>
    <p:extLst>
      <p:ext uri="{BB962C8B-B14F-4D97-AF65-F5344CB8AC3E}">
        <p14:creationId xmlns:p14="http://schemas.microsoft.com/office/powerpoint/2010/main" val="3904900277"/>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390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928697"/>
            <a:ext cx="7596822" cy="3705502"/>
          </a:xfrm>
          <a:prstGeom prst="rect">
            <a:avLst/>
          </a:prstGeom>
        </p:spPr>
        <p:txBody>
          <a:bodyPr vert="horz" wrap="square" lIns="0" tIns="12065" rIns="0" bIns="0" rtlCol="0">
            <a:spAutoFit/>
          </a:bodyPr>
          <a:lstStyle/>
          <a:p>
            <a:pPr lvl="0" algn="ctr">
              <a:defRPr/>
            </a:pPr>
            <a:r>
              <a:rPr lang="en-US" sz="2400" b="1" dirty="0" err="1">
                <a:solidFill>
                  <a:srgbClr val="ED7D31"/>
                </a:solidFill>
              </a:rPr>
              <a:t>getlogginglevels</a:t>
            </a:r>
            <a:endParaRPr lang="en-US" sz="2400" b="1" dirty="0">
              <a:solidFill>
                <a:srgbClr val="ED7D31"/>
              </a:solidFill>
            </a:endParaRPr>
          </a:p>
          <a:p>
            <a:pPr marL="342900" lvl="0" indent="-342900">
              <a:buFont typeface="Arial" panose="020B0604020202020204" pitchFamily="34" charset="0"/>
              <a:buChar char="•"/>
              <a:defRPr/>
            </a:pPr>
            <a:r>
              <a:rPr lang="en-US" sz="2400" dirty="0"/>
              <a:t>This provides all the logging levels set for the current Cassandra node. </a:t>
            </a:r>
          </a:p>
          <a:p>
            <a:pPr marL="342900" lvl="0" indent="-342900">
              <a:buFont typeface="Arial" panose="020B0604020202020204" pitchFamily="34" charset="0"/>
              <a:buChar char="•"/>
              <a:defRPr/>
            </a:pPr>
            <a:r>
              <a:rPr lang="en-US" sz="2400" dirty="0"/>
              <a:t>This can be configured, but would require a restart of Cassandra for that config to be reflected. </a:t>
            </a:r>
          </a:p>
          <a:p>
            <a:pPr marL="342900" lvl="0" indent="-342900">
              <a:buFont typeface="Arial" panose="020B0604020202020204" pitchFamily="34" charset="0"/>
              <a:buChar char="•"/>
              <a:defRPr/>
            </a:pPr>
            <a:r>
              <a:rPr lang="en-US" sz="2400" dirty="0"/>
              <a:t>It can also be increased </a:t>
            </a:r>
            <a:r>
              <a:rPr lang="en-US" sz="2400" dirty="0" err="1"/>
              <a:t>usingsetlogginglevel</a:t>
            </a:r>
            <a:r>
              <a:rPr lang="en-US" sz="2400" dirty="0"/>
              <a:t>, but it would be reset when Cassandra is restarted, so it can be used as a quick fix during issues with nodes or while troubleshooting a node:</a:t>
            </a:r>
          </a:p>
          <a:p>
            <a:pPr lvl="0">
              <a:defRPr/>
            </a:pPr>
            <a:r>
              <a:rPr lang="en-US" sz="2400" dirty="0">
                <a:solidFill>
                  <a:srgbClr val="ED7D31"/>
                </a:solidFill>
              </a:rPr>
              <a:t>$CASSANDRA_HOME/bin/</a:t>
            </a:r>
            <a:r>
              <a:rPr lang="en-US" sz="2400" dirty="0" err="1">
                <a:solidFill>
                  <a:srgbClr val="ED7D31"/>
                </a:solidFill>
              </a:rPr>
              <a:t>nodetool</a:t>
            </a:r>
            <a:r>
              <a:rPr lang="en-US" sz="2400" dirty="0">
                <a:solidFill>
                  <a:srgbClr val="ED7D31"/>
                </a:solidFill>
              </a:rPr>
              <a:t> </a:t>
            </a:r>
            <a:r>
              <a:rPr lang="en-US" sz="2400" dirty="0" err="1">
                <a:solidFill>
                  <a:srgbClr val="ED7D31"/>
                </a:solidFill>
              </a:rPr>
              <a:t>getlogginglevels</a:t>
            </a:r>
            <a:endParaRPr kumimoji="0" lang="en-US" sz="24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dirty="0">
                <a:solidFill>
                  <a:srgbClr val="FFFFFF"/>
                </a:solidFill>
              </a:rPr>
              <a:t>The </a:t>
            </a:r>
            <a:r>
              <a:rPr lang="en-US" sz="3600" dirty="0" err="1">
                <a:solidFill>
                  <a:srgbClr val="FFFFFF"/>
                </a:solidFill>
              </a:rPr>
              <a:t>nodetool</a:t>
            </a:r>
            <a:r>
              <a:rPr lang="en-US" sz="3600" dirty="0">
                <a:solidFill>
                  <a:srgbClr val="FFFFFF"/>
                </a:solidFill>
              </a:rPr>
              <a:t> utility</a:t>
            </a:r>
          </a:p>
        </p:txBody>
      </p:sp>
    </p:spTree>
    <p:extLst>
      <p:ext uri="{BB962C8B-B14F-4D97-AF65-F5344CB8AC3E}">
        <p14:creationId xmlns:p14="http://schemas.microsoft.com/office/powerpoint/2010/main" val="201811514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391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206336"/>
            <a:ext cx="7596822" cy="381515"/>
          </a:xfrm>
          <a:prstGeom prst="rect">
            <a:avLst/>
          </a:prstGeom>
        </p:spPr>
        <p:txBody>
          <a:bodyPr vert="horz" wrap="square" lIns="0" tIns="12065" rIns="0" bIns="0" rtlCol="0">
            <a:spAutoFit/>
          </a:bodyPr>
          <a:lstStyle/>
          <a:p>
            <a:pPr marL="342900" lvl="0" indent="-342900">
              <a:buFont typeface="Arial" panose="020B0604020202020204" pitchFamily="34" charset="0"/>
              <a:buChar char="•"/>
              <a:defRPr/>
            </a:pPr>
            <a:r>
              <a:rPr lang="en-US" sz="2400" dirty="0"/>
              <a:t>The output of the preceding code is as follows:</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dirty="0">
                <a:solidFill>
                  <a:srgbClr val="FFFFFF"/>
                </a:solidFill>
              </a:rPr>
              <a:t>The </a:t>
            </a:r>
            <a:r>
              <a:rPr lang="en-US" sz="3600" dirty="0" err="1">
                <a:solidFill>
                  <a:srgbClr val="FFFFFF"/>
                </a:solidFill>
              </a:rPr>
              <a:t>nodetool</a:t>
            </a:r>
            <a:r>
              <a:rPr lang="en-US" sz="3600" dirty="0">
                <a:solidFill>
                  <a:srgbClr val="FFFFFF"/>
                </a:solidFill>
              </a:rPr>
              <a:t> utility</a:t>
            </a:r>
          </a:p>
        </p:txBody>
      </p:sp>
      <p:pic>
        <p:nvPicPr>
          <p:cNvPr id="2" name="Picture 1">
            <a:extLst>
              <a:ext uri="{FF2B5EF4-FFF2-40B4-BE49-F238E27FC236}">
                <a16:creationId xmlns:a16="http://schemas.microsoft.com/office/drawing/2014/main" xmlns="" id="{9A6692C7-36E2-4193-A665-E7237102DA6D}"/>
              </a:ext>
            </a:extLst>
          </p:cNvPr>
          <p:cNvPicPr>
            <a:picLocks noChangeAspect="1"/>
          </p:cNvPicPr>
          <p:nvPr/>
        </p:nvPicPr>
        <p:blipFill>
          <a:blip r:embed="rId3"/>
          <a:stretch>
            <a:fillRect/>
          </a:stretch>
        </p:blipFill>
        <p:spPr>
          <a:xfrm>
            <a:off x="0" y="1742487"/>
            <a:ext cx="9144000" cy="2607212"/>
          </a:xfrm>
          <a:prstGeom prst="rect">
            <a:avLst/>
          </a:prstGeom>
        </p:spPr>
      </p:pic>
    </p:spTree>
    <p:extLst>
      <p:ext uri="{BB962C8B-B14F-4D97-AF65-F5344CB8AC3E}">
        <p14:creationId xmlns:p14="http://schemas.microsoft.com/office/powerpoint/2010/main" val="65719172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392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928697"/>
            <a:ext cx="7596822" cy="3736279"/>
          </a:xfrm>
          <a:prstGeom prst="rect">
            <a:avLst/>
          </a:prstGeom>
        </p:spPr>
        <p:txBody>
          <a:bodyPr vert="horz" wrap="square" lIns="0" tIns="12065" rIns="0" bIns="0" rtlCol="0">
            <a:spAutoFit/>
          </a:bodyPr>
          <a:lstStyle/>
          <a:p>
            <a:pPr lvl="0" algn="ctr">
              <a:defRPr/>
            </a:pPr>
            <a:r>
              <a:rPr lang="en-US" sz="2200" b="1" dirty="0" err="1">
                <a:solidFill>
                  <a:srgbClr val="ED7D31"/>
                </a:solidFill>
              </a:rPr>
              <a:t>getstreamthroughput</a:t>
            </a:r>
            <a:endParaRPr lang="en-US" sz="2200" b="1" dirty="0">
              <a:solidFill>
                <a:srgbClr val="ED7D31"/>
              </a:solidFill>
            </a:endParaRPr>
          </a:p>
          <a:p>
            <a:pPr marL="342900" lvl="0" indent="-342900">
              <a:buFont typeface="Arial" panose="020B0604020202020204" pitchFamily="34" charset="0"/>
              <a:buChar char="•"/>
              <a:defRPr/>
            </a:pPr>
            <a:r>
              <a:rPr lang="en-US" sz="2200" dirty="0"/>
              <a:t>This provides the Mbps (megabits per second) limit for any streaming on the current Cassandra node. </a:t>
            </a:r>
          </a:p>
          <a:p>
            <a:pPr marL="342900" lvl="0" indent="-342900">
              <a:buFont typeface="Arial" panose="020B0604020202020204" pitchFamily="34" charset="0"/>
              <a:buChar char="•"/>
              <a:defRPr/>
            </a:pPr>
            <a:r>
              <a:rPr lang="en-US" sz="2200" dirty="0"/>
              <a:t>This can be configured, but would require a restart of Cassandra for that config to be reflected. </a:t>
            </a:r>
          </a:p>
          <a:p>
            <a:pPr marL="342900" lvl="0" indent="-342900">
              <a:buFont typeface="Arial" panose="020B0604020202020204" pitchFamily="34" charset="0"/>
              <a:buChar char="•"/>
              <a:defRPr/>
            </a:pPr>
            <a:r>
              <a:rPr lang="en-US" sz="2200" dirty="0"/>
              <a:t>It can also be increased </a:t>
            </a:r>
            <a:r>
              <a:rPr lang="en-US" sz="2200" dirty="0" err="1"/>
              <a:t>usingsetsteamthroughput</a:t>
            </a:r>
            <a:r>
              <a:rPr lang="en-US" sz="2200" dirty="0"/>
              <a:t>, but it would be reset when Cassandra is restarted, so it can be used as a quick fix during issues with node or while bootstrapping a node:</a:t>
            </a:r>
          </a:p>
          <a:p>
            <a:pPr marL="342900" lvl="0" indent="-342900">
              <a:buFont typeface="Arial" panose="020B0604020202020204" pitchFamily="34" charset="0"/>
              <a:buChar char="•"/>
              <a:defRPr/>
            </a:pPr>
            <a:endParaRPr lang="en-US" sz="2200" dirty="0">
              <a:solidFill>
                <a:srgbClr val="ED7D31"/>
              </a:solidFill>
            </a:endParaRPr>
          </a:p>
          <a:p>
            <a:pPr lvl="0">
              <a:defRPr/>
            </a:pPr>
            <a:r>
              <a:rPr lang="en-US" sz="2200" dirty="0">
                <a:solidFill>
                  <a:srgbClr val="ED7D31"/>
                </a:solidFill>
              </a:rPr>
              <a:t>$CASSANDRA_HOME/bin/</a:t>
            </a:r>
            <a:r>
              <a:rPr lang="en-US" sz="2200" dirty="0" err="1">
                <a:solidFill>
                  <a:srgbClr val="ED7D31"/>
                </a:solidFill>
              </a:rPr>
              <a:t>nodetool</a:t>
            </a:r>
            <a:r>
              <a:rPr lang="en-US" sz="2200" dirty="0">
                <a:solidFill>
                  <a:srgbClr val="ED7D31"/>
                </a:solidFill>
              </a:rPr>
              <a:t> </a:t>
            </a:r>
            <a:r>
              <a:rPr lang="en-US" sz="2200" dirty="0" err="1">
                <a:solidFill>
                  <a:srgbClr val="ED7D31"/>
                </a:solidFill>
              </a:rPr>
              <a:t>getstreamthroughput</a:t>
            </a:r>
            <a:endParaRPr kumimoji="0" lang="en-US" sz="22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dirty="0">
                <a:solidFill>
                  <a:srgbClr val="FFFFFF"/>
                </a:solidFill>
              </a:rPr>
              <a:t>The </a:t>
            </a:r>
            <a:r>
              <a:rPr lang="en-US" sz="3600" dirty="0" err="1">
                <a:solidFill>
                  <a:srgbClr val="FFFFFF"/>
                </a:solidFill>
              </a:rPr>
              <a:t>nodetool</a:t>
            </a:r>
            <a:r>
              <a:rPr lang="en-US" sz="3600" dirty="0">
                <a:solidFill>
                  <a:srgbClr val="FFFFFF"/>
                </a:solidFill>
              </a:rPr>
              <a:t> utility</a:t>
            </a:r>
          </a:p>
        </p:txBody>
      </p:sp>
    </p:spTree>
    <p:extLst>
      <p:ext uri="{BB962C8B-B14F-4D97-AF65-F5344CB8AC3E}">
        <p14:creationId xmlns:p14="http://schemas.microsoft.com/office/powerpoint/2010/main" val="12322721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393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1708338"/>
            <a:ext cx="7596822" cy="381515"/>
          </a:xfrm>
          <a:prstGeom prst="rect">
            <a:avLst/>
          </a:prstGeom>
        </p:spPr>
        <p:txBody>
          <a:bodyPr vert="horz" wrap="square" lIns="0" tIns="12065" rIns="0" bIns="0" rtlCol="0">
            <a:spAutoFit/>
          </a:bodyPr>
          <a:lstStyle/>
          <a:p>
            <a:pPr marL="342900" lvl="0" indent="-342900">
              <a:buFont typeface="Arial" panose="020B0604020202020204" pitchFamily="34" charset="0"/>
              <a:buChar char="•"/>
              <a:defRPr/>
            </a:pPr>
            <a:r>
              <a:rPr lang="en-US" sz="2400" dirty="0"/>
              <a:t>The output of the preceding command is as follows:</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dirty="0">
                <a:solidFill>
                  <a:srgbClr val="FFFFFF"/>
                </a:solidFill>
              </a:rPr>
              <a:t>The </a:t>
            </a:r>
            <a:r>
              <a:rPr lang="en-US" sz="3600" dirty="0" err="1">
                <a:solidFill>
                  <a:srgbClr val="FFFFFF"/>
                </a:solidFill>
              </a:rPr>
              <a:t>nodetool</a:t>
            </a:r>
            <a:r>
              <a:rPr lang="en-US" sz="3600" dirty="0">
                <a:solidFill>
                  <a:srgbClr val="FFFFFF"/>
                </a:solidFill>
              </a:rPr>
              <a:t> utility</a:t>
            </a:r>
          </a:p>
        </p:txBody>
      </p:sp>
      <p:pic>
        <p:nvPicPr>
          <p:cNvPr id="1026" name="Picture 2">
            <a:extLst>
              <a:ext uri="{FF2B5EF4-FFF2-40B4-BE49-F238E27FC236}">
                <a16:creationId xmlns:a16="http://schemas.microsoft.com/office/drawing/2014/main" xmlns="" id="{5D6502CA-B3D5-49FF-8430-E4EF5CD44F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062" y="2358323"/>
            <a:ext cx="8905875" cy="1390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73578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394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620598" y="928697"/>
            <a:ext cx="7902804" cy="3736279"/>
          </a:xfrm>
          <a:prstGeom prst="rect">
            <a:avLst/>
          </a:prstGeom>
        </p:spPr>
        <p:txBody>
          <a:bodyPr vert="horz" wrap="square" lIns="0" tIns="12065" rIns="0" bIns="0" rtlCol="0">
            <a:spAutoFit/>
          </a:bodyPr>
          <a:lstStyle/>
          <a:p>
            <a:pPr lvl="0" algn="ctr">
              <a:defRPr/>
            </a:pPr>
            <a:r>
              <a:rPr lang="en-US" sz="2200" b="1" dirty="0" err="1">
                <a:solidFill>
                  <a:srgbClr val="ED7D31"/>
                </a:solidFill>
              </a:rPr>
              <a:t>gettimeout</a:t>
            </a:r>
            <a:endParaRPr lang="en-US" sz="2200" b="1" dirty="0">
              <a:solidFill>
                <a:srgbClr val="ED7D31"/>
              </a:solidFill>
            </a:endParaRPr>
          </a:p>
          <a:p>
            <a:pPr marL="342900" lvl="0" indent="-342900">
              <a:buFont typeface="Arial" panose="020B0604020202020204" pitchFamily="34" charset="0"/>
              <a:buChar char="•"/>
              <a:defRPr/>
            </a:pPr>
            <a:r>
              <a:rPr lang="en-US" sz="2200" dirty="0"/>
              <a:t>This provides the timeout in milliseconds for read, range, write, </a:t>
            </a:r>
            <a:r>
              <a:rPr lang="en-US" sz="2200" dirty="0" err="1"/>
              <a:t>counterwrite</a:t>
            </a:r>
            <a:r>
              <a:rPr lang="en-US" sz="2200" dirty="0"/>
              <a:t>, </a:t>
            </a:r>
            <a:r>
              <a:rPr lang="en-US" sz="2200" dirty="0" err="1"/>
              <a:t>cascontention</a:t>
            </a:r>
            <a:r>
              <a:rPr lang="en-US" sz="2200" dirty="0"/>
              <a:t>, truncate, </a:t>
            </a:r>
            <a:r>
              <a:rPr lang="en-US" sz="2200" dirty="0" err="1"/>
              <a:t>steamingsocket</a:t>
            </a:r>
            <a:r>
              <a:rPr lang="en-US" sz="2200" dirty="0"/>
              <a:t>, and </a:t>
            </a:r>
            <a:r>
              <a:rPr lang="en-US" sz="2200" dirty="0" err="1"/>
              <a:t>rpc</a:t>
            </a:r>
            <a:r>
              <a:rPr lang="en-US" sz="2200" dirty="0"/>
              <a:t> on the current Cassandra node.</a:t>
            </a:r>
          </a:p>
          <a:p>
            <a:pPr marL="342900" lvl="0" indent="-342900">
              <a:buFont typeface="Arial" panose="020B0604020202020204" pitchFamily="34" charset="0"/>
              <a:buChar char="•"/>
              <a:defRPr/>
            </a:pPr>
            <a:r>
              <a:rPr lang="en-US" sz="2200" dirty="0"/>
              <a:t>This can be configured, but would require a restart of Cassandra for that config to be reflected. </a:t>
            </a:r>
          </a:p>
          <a:p>
            <a:pPr marL="342900" lvl="0" indent="-342900">
              <a:buFont typeface="Arial" panose="020B0604020202020204" pitchFamily="34" charset="0"/>
              <a:buChar char="•"/>
              <a:defRPr/>
            </a:pPr>
            <a:r>
              <a:rPr lang="en-US" sz="2200" dirty="0"/>
              <a:t>This can also be increased </a:t>
            </a:r>
            <a:r>
              <a:rPr lang="en-US" sz="2200" dirty="0" err="1"/>
              <a:t>usingsettimeout</a:t>
            </a:r>
            <a:r>
              <a:rPr lang="en-US" sz="2200" dirty="0"/>
              <a:t>, but it would be reset when Cassandra is restarted. </a:t>
            </a:r>
          </a:p>
          <a:p>
            <a:pPr marL="342900" lvl="0" indent="-342900">
              <a:buFont typeface="Arial" panose="020B0604020202020204" pitchFamily="34" charset="0"/>
              <a:buChar char="•"/>
              <a:defRPr/>
            </a:pPr>
            <a:r>
              <a:rPr lang="en-US" sz="2200" dirty="0"/>
              <a:t>However, it can be used as a quick fix during issues with nodes or while bootstrapping a node:</a:t>
            </a:r>
          </a:p>
          <a:p>
            <a:pPr lvl="0">
              <a:defRPr/>
            </a:pPr>
            <a:r>
              <a:rPr lang="en-US" sz="2200" dirty="0">
                <a:solidFill>
                  <a:srgbClr val="ED7D31"/>
                </a:solidFill>
              </a:rPr>
              <a:t>$CASSANDRA_HOME/bin/</a:t>
            </a:r>
            <a:r>
              <a:rPr lang="en-US" sz="2200" dirty="0" err="1">
                <a:solidFill>
                  <a:srgbClr val="ED7D31"/>
                </a:solidFill>
              </a:rPr>
              <a:t>nodetool</a:t>
            </a:r>
            <a:r>
              <a:rPr lang="en-US" sz="2200" dirty="0">
                <a:solidFill>
                  <a:srgbClr val="ED7D31"/>
                </a:solidFill>
              </a:rPr>
              <a:t> </a:t>
            </a:r>
            <a:r>
              <a:rPr lang="en-US" sz="2200" dirty="0" err="1">
                <a:solidFill>
                  <a:srgbClr val="ED7D31"/>
                </a:solidFill>
              </a:rPr>
              <a:t>gettimeout</a:t>
            </a:r>
            <a:r>
              <a:rPr lang="en-US" sz="2200" dirty="0">
                <a:solidFill>
                  <a:srgbClr val="ED7D31"/>
                </a:solidFill>
              </a:rPr>
              <a:t> &lt;</a:t>
            </a:r>
            <a:r>
              <a:rPr lang="en-US" sz="2200" dirty="0" err="1">
                <a:solidFill>
                  <a:srgbClr val="ED7D31"/>
                </a:solidFill>
              </a:rPr>
              <a:t>timeoutType</a:t>
            </a:r>
            <a:r>
              <a:rPr lang="en-US" sz="2200" dirty="0">
                <a:solidFill>
                  <a:srgbClr val="ED7D31"/>
                </a:solidFill>
              </a:rPr>
              <a:t>&gt;</a:t>
            </a:r>
            <a:endParaRPr kumimoji="0" lang="en-US" sz="22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dirty="0">
                <a:solidFill>
                  <a:srgbClr val="FFFFFF"/>
                </a:solidFill>
              </a:rPr>
              <a:t>The </a:t>
            </a:r>
            <a:r>
              <a:rPr lang="en-US" sz="3600" dirty="0" err="1">
                <a:solidFill>
                  <a:srgbClr val="FFFFFF"/>
                </a:solidFill>
              </a:rPr>
              <a:t>nodetool</a:t>
            </a:r>
            <a:r>
              <a:rPr lang="en-US" sz="3600" dirty="0">
                <a:solidFill>
                  <a:srgbClr val="FFFFFF"/>
                </a:solidFill>
              </a:rPr>
              <a:t> utility</a:t>
            </a:r>
          </a:p>
        </p:txBody>
      </p:sp>
    </p:spTree>
    <p:extLst>
      <p:ext uri="{BB962C8B-B14F-4D97-AF65-F5344CB8AC3E}">
        <p14:creationId xmlns:p14="http://schemas.microsoft.com/office/powerpoint/2010/main" val="428453991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395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1507826"/>
            <a:ext cx="7596822" cy="381515"/>
          </a:xfrm>
          <a:prstGeom prst="rect">
            <a:avLst/>
          </a:prstGeom>
        </p:spPr>
        <p:txBody>
          <a:bodyPr vert="horz" wrap="square" lIns="0" tIns="12065" rIns="0" bIns="0" rtlCol="0">
            <a:spAutoFit/>
          </a:bodyPr>
          <a:lstStyle/>
          <a:p>
            <a:pPr marL="342900" lvl="0" indent="-342900">
              <a:buFont typeface="Arial" panose="020B0604020202020204" pitchFamily="34" charset="0"/>
              <a:buChar char="•"/>
              <a:defRPr/>
            </a:pPr>
            <a:r>
              <a:rPr lang="en-US" sz="2400"/>
              <a:t>The output of the preceding code is as follows:</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dirty="0">
                <a:solidFill>
                  <a:srgbClr val="FFFFFF"/>
                </a:solidFill>
              </a:rPr>
              <a:t>The </a:t>
            </a:r>
            <a:r>
              <a:rPr lang="en-US" sz="3600" dirty="0" err="1">
                <a:solidFill>
                  <a:srgbClr val="FFFFFF"/>
                </a:solidFill>
              </a:rPr>
              <a:t>nodetool</a:t>
            </a:r>
            <a:r>
              <a:rPr lang="en-US" sz="3600" dirty="0">
                <a:solidFill>
                  <a:srgbClr val="FFFFFF"/>
                </a:solidFill>
              </a:rPr>
              <a:t> utility</a:t>
            </a:r>
          </a:p>
        </p:txBody>
      </p:sp>
      <p:pic>
        <p:nvPicPr>
          <p:cNvPr id="2" name="Picture 1">
            <a:extLst>
              <a:ext uri="{FF2B5EF4-FFF2-40B4-BE49-F238E27FC236}">
                <a16:creationId xmlns:a16="http://schemas.microsoft.com/office/drawing/2014/main" xmlns="" id="{290DA97D-AAC9-49F9-AB22-4FDF51DCE570}"/>
              </a:ext>
            </a:extLst>
          </p:cNvPr>
          <p:cNvPicPr>
            <a:picLocks noChangeAspect="1"/>
          </p:cNvPicPr>
          <p:nvPr/>
        </p:nvPicPr>
        <p:blipFill>
          <a:blip r:embed="rId3"/>
          <a:stretch>
            <a:fillRect/>
          </a:stretch>
        </p:blipFill>
        <p:spPr>
          <a:xfrm>
            <a:off x="0" y="2190759"/>
            <a:ext cx="9144000" cy="1916407"/>
          </a:xfrm>
          <a:prstGeom prst="rect">
            <a:avLst/>
          </a:prstGeom>
        </p:spPr>
      </p:pic>
    </p:spTree>
    <p:extLst>
      <p:ext uri="{BB962C8B-B14F-4D97-AF65-F5344CB8AC3E}">
        <p14:creationId xmlns:p14="http://schemas.microsoft.com/office/powerpoint/2010/main" val="192347596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396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lvl="0" algn="ctr">
              <a:defRPr/>
            </a:pPr>
            <a:r>
              <a:rPr lang="en-US" sz="2400" b="1" dirty="0" err="1">
                <a:solidFill>
                  <a:srgbClr val="ED7D31"/>
                </a:solidFill>
              </a:rPr>
              <a:t>Gossipinfo</a:t>
            </a:r>
            <a:endParaRPr lang="en-US" sz="2400" b="1" dirty="0">
              <a:solidFill>
                <a:srgbClr val="ED7D31"/>
              </a:solidFill>
            </a:endParaRPr>
          </a:p>
          <a:p>
            <a:pPr lvl="0" algn="ctr">
              <a:defRPr/>
            </a:pPr>
            <a:endParaRPr lang="en-US" sz="2400" b="1" dirty="0">
              <a:solidFill>
                <a:srgbClr val="ED7D31"/>
              </a:solidFill>
            </a:endParaRPr>
          </a:p>
          <a:p>
            <a:pPr marL="342900" lvl="0" indent="-342900">
              <a:buFont typeface="Arial" panose="020B0604020202020204" pitchFamily="34" charset="0"/>
              <a:buChar char="•"/>
              <a:defRPr/>
            </a:pPr>
            <a:r>
              <a:rPr lang="en-US" sz="2400" dirty="0"/>
              <a:t>This provides all the gossip information for a Cassandra node, and contains the status, load, schema version, dc, rack, Cassandra version, listen, and RPC addresses:</a:t>
            </a:r>
          </a:p>
          <a:p>
            <a:pPr marL="342900" lvl="0" indent="-342900">
              <a:buFont typeface="Arial" panose="020B0604020202020204" pitchFamily="34" charset="0"/>
              <a:buChar char="•"/>
              <a:defRPr/>
            </a:pPr>
            <a:endParaRPr lang="en-US" sz="2400" dirty="0"/>
          </a:p>
          <a:p>
            <a:pPr lvl="0">
              <a:defRPr/>
            </a:pPr>
            <a:r>
              <a:rPr lang="en-US" sz="2400" dirty="0">
                <a:solidFill>
                  <a:srgbClr val="ED7D31"/>
                </a:solidFill>
              </a:rPr>
              <a:t>$CASSANDRA_HOME/bin/</a:t>
            </a:r>
            <a:r>
              <a:rPr lang="en-US" sz="2400" dirty="0" err="1">
                <a:solidFill>
                  <a:srgbClr val="ED7D31"/>
                </a:solidFill>
              </a:rPr>
              <a:t>nodetool</a:t>
            </a:r>
            <a:r>
              <a:rPr lang="en-US" sz="2400" dirty="0">
                <a:solidFill>
                  <a:srgbClr val="ED7D31"/>
                </a:solidFill>
              </a:rPr>
              <a:t> </a:t>
            </a:r>
            <a:r>
              <a:rPr lang="en-US" sz="2400" dirty="0" err="1">
                <a:solidFill>
                  <a:srgbClr val="ED7D31"/>
                </a:solidFill>
              </a:rPr>
              <a:t>gossipinfo</a:t>
            </a:r>
            <a:endParaRPr kumimoji="0" lang="en-US" sz="24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dirty="0">
                <a:solidFill>
                  <a:srgbClr val="FFFFFF"/>
                </a:solidFill>
              </a:rPr>
              <a:t>The </a:t>
            </a:r>
            <a:r>
              <a:rPr lang="en-US" sz="3600" dirty="0" err="1">
                <a:solidFill>
                  <a:srgbClr val="FFFFFF"/>
                </a:solidFill>
              </a:rPr>
              <a:t>nodetool</a:t>
            </a:r>
            <a:r>
              <a:rPr lang="en-US" sz="3600" dirty="0">
                <a:solidFill>
                  <a:srgbClr val="FFFFFF"/>
                </a:solidFill>
              </a:rPr>
              <a:t> utility</a:t>
            </a:r>
          </a:p>
        </p:txBody>
      </p:sp>
      <p:pic>
        <p:nvPicPr>
          <p:cNvPr id="3" name="Picture 2">
            <a:extLst>
              <a:ext uri="{FF2B5EF4-FFF2-40B4-BE49-F238E27FC236}">
                <a16:creationId xmlns:a16="http://schemas.microsoft.com/office/drawing/2014/main" xmlns="" id="{47101E2A-0A2C-4F4B-AF40-C557DCC33171}"/>
              </a:ext>
            </a:extLst>
          </p:cNvPr>
          <p:cNvPicPr>
            <a:picLocks noChangeAspect="1"/>
          </p:cNvPicPr>
          <p:nvPr/>
        </p:nvPicPr>
        <p:blipFill>
          <a:blip r:embed="rId3"/>
          <a:stretch>
            <a:fillRect/>
          </a:stretch>
        </p:blipFill>
        <p:spPr>
          <a:xfrm>
            <a:off x="7418070" y="3334474"/>
            <a:ext cx="1361119" cy="1360617"/>
          </a:xfrm>
          <a:prstGeom prst="rect">
            <a:avLst/>
          </a:prstGeom>
        </p:spPr>
      </p:pic>
    </p:spTree>
    <p:extLst>
      <p:ext uri="{BB962C8B-B14F-4D97-AF65-F5344CB8AC3E}">
        <p14:creationId xmlns:p14="http://schemas.microsoft.com/office/powerpoint/2010/main" val="137800054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397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499270" y="2251805"/>
            <a:ext cx="2964020" cy="1120178"/>
          </a:xfrm>
          <a:prstGeom prst="rect">
            <a:avLst/>
          </a:prstGeom>
        </p:spPr>
        <p:txBody>
          <a:bodyPr vert="horz" wrap="square" lIns="0" tIns="12065" rIns="0" bIns="0" rtlCol="0">
            <a:spAutoFit/>
          </a:bodyPr>
          <a:lstStyle/>
          <a:p>
            <a:pPr marL="342900" lvl="0" indent="-342900">
              <a:buFont typeface="Arial" panose="020B0604020202020204" pitchFamily="34" charset="0"/>
              <a:buChar char="•"/>
              <a:defRPr/>
            </a:pPr>
            <a:r>
              <a:rPr lang="en-US" sz="2400" dirty="0"/>
              <a:t>The output of the preceding code is as follows:</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dirty="0">
                <a:solidFill>
                  <a:srgbClr val="FFFFFF"/>
                </a:solidFill>
              </a:rPr>
              <a:t>The </a:t>
            </a:r>
            <a:r>
              <a:rPr lang="en-US" sz="3600" dirty="0" err="1">
                <a:solidFill>
                  <a:srgbClr val="FFFFFF"/>
                </a:solidFill>
              </a:rPr>
              <a:t>nodetool</a:t>
            </a:r>
            <a:r>
              <a:rPr lang="en-US" sz="3600" dirty="0">
                <a:solidFill>
                  <a:srgbClr val="FFFFFF"/>
                </a:solidFill>
              </a:rPr>
              <a:t> utility</a:t>
            </a:r>
          </a:p>
        </p:txBody>
      </p:sp>
      <p:pic>
        <p:nvPicPr>
          <p:cNvPr id="2" name="Picture 1">
            <a:extLst>
              <a:ext uri="{FF2B5EF4-FFF2-40B4-BE49-F238E27FC236}">
                <a16:creationId xmlns:a16="http://schemas.microsoft.com/office/drawing/2014/main" xmlns="" id="{5709236C-2055-4C1C-B491-CADB2F00574F}"/>
              </a:ext>
            </a:extLst>
          </p:cNvPr>
          <p:cNvPicPr>
            <a:picLocks noChangeAspect="1"/>
          </p:cNvPicPr>
          <p:nvPr/>
        </p:nvPicPr>
        <p:blipFill>
          <a:blip r:embed="rId3"/>
          <a:stretch>
            <a:fillRect/>
          </a:stretch>
        </p:blipFill>
        <p:spPr>
          <a:xfrm>
            <a:off x="3773426" y="988809"/>
            <a:ext cx="5347716" cy="3646170"/>
          </a:xfrm>
          <a:prstGeom prst="rect">
            <a:avLst/>
          </a:prstGeom>
        </p:spPr>
      </p:pic>
    </p:spTree>
    <p:extLst>
      <p:ext uri="{BB962C8B-B14F-4D97-AF65-F5344CB8AC3E}">
        <p14:creationId xmlns:p14="http://schemas.microsoft.com/office/powerpoint/2010/main" val="108673687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398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lvl="0" algn="ctr">
              <a:defRPr/>
            </a:pPr>
            <a:r>
              <a:rPr lang="en-US" sz="2400" b="1" dirty="0">
                <a:solidFill>
                  <a:srgbClr val="ED7D31"/>
                </a:solidFill>
              </a:rPr>
              <a:t>Info</a:t>
            </a:r>
          </a:p>
          <a:p>
            <a:pPr lvl="0" algn="ctr">
              <a:defRPr/>
            </a:pPr>
            <a:endParaRPr lang="en-US" sz="2400" b="1" dirty="0">
              <a:solidFill>
                <a:srgbClr val="ED7D31"/>
              </a:solidFill>
            </a:endParaRPr>
          </a:p>
          <a:p>
            <a:pPr marL="342900" lvl="0" indent="-342900">
              <a:buFont typeface="Arial" panose="020B0604020202020204" pitchFamily="34" charset="0"/>
              <a:buChar char="•"/>
              <a:defRPr/>
            </a:pPr>
            <a:r>
              <a:rPr lang="en-US" sz="2400" dirty="0"/>
              <a:t>This provides all the internal information of a Cassandra node, and contains ID, gossip, thrift, native transport, and other statuses, along with key and row-cache details:</a:t>
            </a:r>
          </a:p>
          <a:p>
            <a:pPr marL="342900" lvl="0" indent="-342900">
              <a:buFont typeface="Arial" panose="020B0604020202020204" pitchFamily="34" charset="0"/>
              <a:buChar char="•"/>
              <a:defRPr/>
            </a:pPr>
            <a:endParaRPr lang="en-US" sz="2400" dirty="0"/>
          </a:p>
          <a:p>
            <a:pPr lvl="0">
              <a:defRPr/>
            </a:pPr>
            <a:r>
              <a:rPr lang="en-US" sz="2400" dirty="0">
                <a:solidFill>
                  <a:srgbClr val="ED7D31"/>
                </a:solidFill>
              </a:rPr>
              <a:t>$CASSANDRA_HOME/bin/</a:t>
            </a:r>
            <a:r>
              <a:rPr lang="en-US" sz="2400" dirty="0" err="1">
                <a:solidFill>
                  <a:srgbClr val="ED7D31"/>
                </a:solidFill>
              </a:rPr>
              <a:t>nodetool</a:t>
            </a:r>
            <a:r>
              <a:rPr lang="en-US" sz="2400" dirty="0">
                <a:solidFill>
                  <a:srgbClr val="ED7D31"/>
                </a:solidFill>
              </a:rPr>
              <a:t> info</a:t>
            </a:r>
            <a:endParaRPr kumimoji="0" lang="en-US" sz="24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dirty="0">
                <a:solidFill>
                  <a:srgbClr val="FFFFFF"/>
                </a:solidFill>
              </a:rPr>
              <a:t>The </a:t>
            </a:r>
            <a:r>
              <a:rPr lang="en-US" sz="3600" dirty="0" err="1">
                <a:solidFill>
                  <a:srgbClr val="FFFFFF"/>
                </a:solidFill>
              </a:rPr>
              <a:t>nodetool</a:t>
            </a:r>
            <a:r>
              <a:rPr lang="en-US" sz="3600" dirty="0">
                <a:solidFill>
                  <a:srgbClr val="FFFFFF"/>
                </a:solidFill>
              </a:rPr>
              <a:t> utility</a:t>
            </a:r>
          </a:p>
        </p:txBody>
      </p:sp>
      <p:pic>
        <p:nvPicPr>
          <p:cNvPr id="5" name="Picture 4">
            <a:extLst>
              <a:ext uri="{FF2B5EF4-FFF2-40B4-BE49-F238E27FC236}">
                <a16:creationId xmlns:a16="http://schemas.microsoft.com/office/drawing/2014/main" xmlns="" id="{85F3B38D-96EA-4A86-B8E3-128B5ED6116B}"/>
              </a:ext>
            </a:extLst>
          </p:cNvPr>
          <p:cNvPicPr>
            <a:picLocks noChangeAspect="1"/>
          </p:cNvPicPr>
          <p:nvPr/>
        </p:nvPicPr>
        <p:blipFill>
          <a:blip r:embed="rId3"/>
          <a:stretch>
            <a:fillRect/>
          </a:stretch>
        </p:blipFill>
        <p:spPr>
          <a:xfrm>
            <a:off x="7383780" y="3163471"/>
            <a:ext cx="1531620" cy="1531620"/>
          </a:xfrm>
          <a:prstGeom prst="rect">
            <a:avLst/>
          </a:prstGeom>
        </p:spPr>
      </p:pic>
    </p:spTree>
    <p:extLst>
      <p:ext uri="{BB962C8B-B14F-4D97-AF65-F5344CB8AC3E}">
        <p14:creationId xmlns:p14="http://schemas.microsoft.com/office/powerpoint/2010/main" val="417121538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399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085706"/>
            <a:ext cx="7596822" cy="381515"/>
          </a:xfrm>
          <a:prstGeom prst="rect">
            <a:avLst/>
          </a:prstGeom>
        </p:spPr>
        <p:txBody>
          <a:bodyPr vert="horz" wrap="square" lIns="0" tIns="12065" rIns="0" bIns="0" rtlCol="0">
            <a:spAutoFit/>
          </a:bodyPr>
          <a:lstStyle/>
          <a:p>
            <a:pPr marL="342900" lvl="0" indent="-342900">
              <a:buFont typeface="Arial" panose="020B0604020202020204" pitchFamily="34" charset="0"/>
              <a:buChar char="•"/>
              <a:defRPr/>
            </a:pPr>
            <a:r>
              <a:rPr lang="en-US" sz="2400" dirty="0"/>
              <a:t>The output of the preceding code is as follows:</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dirty="0">
                <a:solidFill>
                  <a:srgbClr val="FFFFFF"/>
                </a:solidFill>
              </a:rPr>
              <a:t>The </a:t>
            </a:r>
            <a:r>
              <a:rPr lang="en-US" sz="3600" dirty="0" err="1">
                <a:solidFill>
                  <a:srgbClr val="FFFFFF"/>
                </a:solidFill>
              </a:rPr>
              <a:t>nodetool</a:t>
            </a:r>
            <a:r>
              <a:rPr lang="en-US" sz="3600" dirty="0">
                <a:solidFill>
                  <a:srgbClr val="FFFFFF"/>
                </a:solidFill>
              </a:rPr>
              <a:t> utility</a:t>
            </a:r>
          </a:p>
        </p:txBody>
      </p:sp>
      <p:pic>
        <p:nvPicPr>
          <p:cNvPr id="2" name="Picture 1">
            <a:extLst>
              <a:ext uri="{FF2B5EF4-FFF2-40B4-BE49-F238E27FC236}">
                <a16:creationId xmlns:a16="http://schemas.microsoft.com/office/drawing/2014/main" xmlns="" id="{F1F22642-F8EF-435A-A106-C8CDD593D2DB}"/>
              </a:ext>
            </a:extLst>
          </p:cNvPr>
          <p:cNvPicPr>
            <a:picLocks noChangeAspect="1"/>
          </p:cNvPicPr>
          <p:nvPr/>
        </p:nvPicPr>
        <p:blipFill>
          <a:blip r:embed="rId3"/>
          <a:stretch>
            <a:fillRect/>
          </a:stretch>
        </p:blipFill>
        <p:spPr>
          <a:xfrm>
            <a:off x="0" y="1624230"/>
            <a:ext cx="9144000" cy="3015175"/>
          </a:xfrm>
          <a:prstGeom prst="rect">
            <a:avLst/>
          </a:prstGeom>
        </p:spPr>
      </p:pic>
    </p:spTree>
    <p:extLst>
      <p:ext uri="{BB962C8B-B14F-4D97-AF65-F5344CB8AC3E}">
        <p14:creationId xmlns:p14="http://schemas.microsoft.com/office/powerpoint/2010/main" val="3410510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Quick Start</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610200" y="1697807"/>
            <a:ext cx="7596822" cy="2228174"/>
          </a:xfrm>
          <a:prstGeom prst="rect">
            <a:avLst/>
          </a:prstGeom>
        </p:spPr>
        <p:txBody>
          <a:bodyPr vert="horz" wrap="square" lIns="0" tIns="12065" rIns="0" bIns="0" rtlCol="0">
            <a:spAutoFit/>
          </a:bodyPr>
          <a:lstStyle/>
          <a:p>
            <a:r>
              <a:rPr lang="en-US" sz="2400" dirty="0"/>
              <a:t>In this lesson, we will cover the following topics: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Introduction to Cassandra</a:t>
            </a:r>
          </a:p>
          <a:p>
            <a:pPr marL="342900" indent="-342900">
              <a:buFont typeface="Arial" panose="020B0604020202020204" pitchFamily="34" charset="0"/>
              <a:buChar char="•"/>
            </a:pPr>
            <a:r>
              <a:rPr lang="en-US" sz="2400" dirty="0"/>
              <a:t>Installation and configuration</a:t>
            </a:r>
          </a:p>
          <a:p>
            <a:pPr marL="342900" indent="-342900">
              <a:buFont typeface="Arial" panose="020B0604020202020204" pitchFamily="34" charset="0"/>
              <a:buChar char="•"/>
            </a:pPr>
            <a:r>
              <a:rPr lang="en-US" sz="2400" dirty="0"/>
              <a:t>Starting up and shutting down Cassandra</a:t>
            </a:r>
          </a:p>
          <a:p>
            <a:pPr marL="342900" indent="-342900">
              <a:buFont typeface="Arial" panose="020B0604020202020204" pitchFamily="34" charset="0"/>
              <a:buChar char="•"/>
            </a:pPr>
            <a:r>
              <a:rPr lang="en-US" sz="2400" dirty="0"/>
              <a:t>Cassandra Cluster Manager (CCM)</a:t>
            </a:r>
          </a:p>
        </p:txBody>
      </p:sp>
      <p:pic>
        <p:nvPicPr>
          <p:cNvPr id="6" name="Graphic 5">
            <a:extLst>
              <a:ext uri="{FF2B5EF4-FFF2-40B4-BE49-F238E27FC236}">
                <a16:creationId xmlns:a16="http://schemas.microsoft.com/office/drawing/2014/main" xmlns="" id="{BA912749-7C25-4F88-8AE9-6A35446815E6}"/>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125364" y="230865"/>
            <a:ext cx="1692411" cy="1692411"/>
          </a:xfrm>
          <a:prstGeom prst="rect">
            <a:avLst/>
          </a:prstGeom>
        </p:spPr>
      </p:pic>
    </p:spTree>
    <p:extLst>
      <p:ext uri="{BB962C8B-B14F-4D97-AF65-F5344CB8AC3E}">
        <p14:creationId xmlns:p14="http://schemas.microsoft.com/office/powerpoint/2010/main" val="22096899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Cassandra Architecture</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598828"/>
            <a:ext cx="7596822" cy="2597506"/>
          </a:xfrm>
          <a:prstGeom prst="rect">
            <a:avLst/>
          </a:prstGeom>
        </p:spPr>
        <p:txBody>
          <a:bodyPr vert="horz" wrap="square" lIns="0" tIns="12065" rIns="0" bIns="0" rtlCol="0">
            <a:spAutoFit/>
          </a:bodyPr>
          <a:lstStyle/>
          <a:p>
            <a:r>
              <a:rPr lang="en-US" sz="2400" dirty="0"/>
              <a:t>Specifically, this lesson will cover:</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Problems that Cassandra was designed to solve</a:t>
            </a:r>
          </a:p>
          <a:p>
            <a:pPr marL="342900" indent="-342900">
              <a:buFont typeface="Arial" panose="020B0604020202020204" pitchFamily="34" charset="0"/>
              <a:buChar char="•"/>
            </a:pPr>
            <a:r>
              <a:rPr lang="en-US" sz="2400" dirty="0"/>
              <a:t>Cassandra's read and write paths</a:t>
            </a:r>
          </a:p>
          <a:p>
            <a:pPr marL="342900" indent="-342900">
              <a:buFont typeface="Arial" panose="020B0604020202020204" pitchFamily="34" charset="0"/>
              <a:buChar char="•"/>
            </a:pPr>
            <a:r>
              <a:rPr lang="en-US" sz="2400" dirty="0"/>
              <a:t>The role that horizontal scaling plays</a:t>
            </a:r>
          </a:p>
          <a:p>
            <a:pPr marL="342900" indent="-342900">
              <a:buFont typeface="Arial" panose="020B0604020202020204" pitchFamily="34" charset="0"/>
              <a:buChar char="•"/>
            </a:pPr>
            <a:r>
              <a:rPr lang="en-US" sz="2400" dirty="0"/>
              <a:t>How data is stored on-disk</a:t>
            </a:r>
          </a:p>
          <a:p>
            <a:pPr marL="342900" indent="-342900">
              <a:buFont typeface="Arial" panose="020B0604020202020204" pitchFamily="34" charset="0"/>
              <a:buChar char="•"/>
            </a:pPr>
            <a:r>
              <a:rPr lang="en-US" sz="2400" dirty="0"/>
              <a:t>How Cassandra handles failure scenarios</a:t>
            </a:r>
          </a:p>
        </p:txBody>
      </p:sp>
      <p:pic>
        <p:nvPicPr>
          <p:cNvPr id="6" name="Graphic 5">
            <a:extLst>
              <a:ext uri="{FF2B5EF4-FFF2-40B4-BE49-F238E27FC236}">
                <a16:creationId xmlns:a16="http://schemas.microsoft.com/office/drawing/2014/main" xmlns="" id="{51D8668C-7DB5-451D-BED6-2D791009DB47}"/>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178040" y="2921171"/>
            <a:ext cx="1743152" cy="1743152"/>
          </a:xfrm>
          <a:prstGeom prst="rect">
            <a:avLst/>
          </a:prstGeom>
        </p:spPr>
      </p:pic>
    </p:spTree>
    <p:extLst>
      <p:ext uri="{BB962C8B-B14F-4D97-AF65-F5344CB8AC3E}">
        <p14:creationId xmlns:p14="http://schemas.microsoft.com/office/powerpoint/2010/main" val="223773452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400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203017"/>
            <a:ext cx="7596822" cy="2966838"/>
          </a:xfrm>
          <a:prstGeom prst="rect">
            <a:avLst/>
          </a:prstGeom>
        </p:spPr>
        <p:txBody>
          <a:bodyPr vert="horz" wrap="square" lIns="0" tIns="12065" rIns="0" bIns="0" rtlCol="0">
            <a:spAutoFit/>
          </a:bodyPr>
          <a:lstStyle/>
          <a:p>
            <a:pPr lvl="0" algn="ctr">
              <a:defRPr/>
            </a:pPr>
            <a:r>
              <a:rPr lang="en-US" sz="2400" b="1" dirty="0">
                <a:solidFill>
                  <a:srgbClr val="ED7D31"/>
                </a:solidFill>
              </a:rPr>
              <a:t>Netstats</a:t>
            </a:r>
          </a:p>
          <a:p>
            <a:pPr lvl="0" algn="ctr">
              <a:defRPr/>
            </a:pPr>
            <a:endParaRPr lang="en-US" sz="2400" b="1" dirty="0">
              <a:solidFill>
                <a:srgbClr val="ED7D31"/>
              </a:solidFill>
            </a:endParaRPr>
          </a:p>
          <a:p>
            <a:pPr marL="342900" lvl="0" indent="-342900">
              <a:buFont typeface="Arial" panose="020B0604020202020204" pitchFamily="34" charset="0"/>
              <a:buChar char="•"/>
              <a:defRPr/>
            </a:pPr>
            <a:r>
              <a:rPr lang="en-US" sz="2400" dirty="0"/>
              <a:t>This provides all network information for a Cassandra node, and contains Mode, Large messages, Small messages, Gossip messages that are Active, Pending, Completed, and Dropped:</a:t>
            </a:r>
          </a:p>
          <a:p>
            <a:pPr marL="342900" lvl="0" indent="-342900">
              <a:buFont typeface="Arial" panose="020B0604020202020204" pitchFamily="34" charset="0"/>
              <a:buChar char="•"/>
              <a:defRPr/>
            </a:pPr>
            <a:endParaRPr lang="en-US" sz="2400" dirty="0"/>
          </a:p>
          <a:p>
            <a:pPr lvl="0">
              <a:defRPr/>
            </a:pPr>
            <a:r>
              <a:rPr lang="en-US" sz="2400" dirty="0">
                <a:solidFill>
                  <a:srgbClr val="ED7D31"/>
                </a:solidFill>
              </a:rPr>
              <a:t>$CASSANDRA_HOME/bin/</a:t>
            </a:r>
            <a:r>
              <a:rPr lang="en-US" sz="2400" dirty="0" err="1">
                <a:solidFill>
                  <a:srgbClr val="ED7D31"/>
                </a:solidFill>
              </a:rPr>
              <a:t>nodetool</a:t>
            </a:r>
            <a:r>
              <a:rPr lang="en-US" sz="2400" dirty="0">
                <a:solidFill>
                  <a:srgbClr val="ED7D31"/>
                </a:solidFill>
              </a:rPr>
              <a:t> netstats</a:t>
            </a:r>
            <a:endParaRPr kumimoji="0" lang="en-US" sz="2400" b="0" i="0" u="none" strike="noStrike" kern="0" cap="none" spc="0" normalizeH="0" baseline="0" noProof="0" dirty="0">
              <a:ln>
                <a:noFill/>
              </a:ln>
              <a:solidFill>
                <a:srgbClr val="ED7D31"/>
              </a:solidFill>
              <a:effectLst/>
              <a:uLnTx/>
              <a:uFillTx/>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dirty="0">
                <a:solidFill>
                  <a:srgbClr val="FFFFFF"/>
                </a:solidFill>
              </a:rPr>
              <a:t>The </a:t>
            </a:r>
            <a:r>
              <a:rPr lang="en-US" sz="3600" dirty="0" err="1">
                <a:solidFill>
                  <a:srgbClr val="FFFFFF"/>
                </a:solidFill>
              </a:rPr>
              <a:t>nodetool</a:t>
            </a:r>
            <a:r>
              <a:rPr lang="en-US" sz="3600" dirty="0">
                <a:solidFill>
                  <a:srgbClr val="FFFFFF"/>
                </a:solidFill>
              </a:rPr>
              <a:t> utility</a:t>
            </a:r>
          </a:p>
        </p:txBody>
      </p:sp>
      <p:pic>
        <p:nvPicPr>
          <p:cNvPr id="5" name="Picture 4">
            <a:extLst>
              <a:ext uri="{FF2B5EF4-FFF2-40B4-BE49-F238E27FC236}">
                <a16:creationId xmlns:a16="http://schemas.microsoft.com/office/drawing/2014/main" xmlns="" id="{08642C09-F6BD-4AC5-891D-FD67AA3A5E9D}"/>
              </a:ext>
            </a:extLst>
          </p:cNvPr>
          <p:cNvPicPr>
            <a:picLocks noChangeAspect="1"/>
          </p:cNvPicPr>
          <p:nvPr/>
        </p:nvPicPr>
        <p:blipFill>
          <a:blip r:embed="rId3"/>
          <a:stretch>
            <a:fillRect/>
          </a:stretch>
        </p:blipFill>
        <p:spPr>
          <a:xfrm>
            <a:off x="6892290" y="2997381"/>
            <a:ext cx="1886899" cy="1886203"/>
          </a:xfrm>
          <a:prstGeom prst="rect">
            <a:avLst/>
          </a:prstGeom>
        </p:spPr>
      </p:pic>
    </p:spTree>
    <p:extLst>
      <p:ext uri="{BB962C8B-B14F-4D97-AF65-F5344CB8AC3E}">
        <p14:creationId xmlns:p14="http://schemas.microsoft.com/office/powerpoint/2010/main" val="108527574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401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062796"/>
            <a:ext cx="7596822" cy="381515"/>
          </a:xfrm>
          <a:prstGeom prst="rect">
            <a:avLst/>
          </a:prstGeom>
        </p:spPr>
        <p:txBody>
          <a:bodyPr vert="horz" wrap="square" lIns="0" tIns="12065" rIns="0" bIns="0" rtlCol="0">
            <a:spAutoFit/>
          </a:bodyPr>
          <a:lstStyle/>
          <a:p>
            <a:pPr marL="342900" lvl="0" indent="-342900">
              <a:buFont typeface="Arial" panose="020B0604020202020204" pitchFamily="34" charset="0"/>
              <a:buChar char="•"/>
              <a:defRPr/>
            </a:pPr>
            <a:r>
              <a:rPr lang="en-US" sz="2400" dirty="0"/>
              <a:t>The output is as follows:</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Arrow: Pentagon 5">
            <a:extLst>
              <a:ext uri="{FF2B5EF4-FFF2-40B4-BE49-F238E27FC236}">
                <a16:creationId xmlns:a16="http://schemas.microsoft.com/office/drawing/2014/main" xmlns="" id="{D35DA5DB-D798-470A-A4CA-1EBBED846728}"/>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lvl="0">
              <a:buClr>
                <a:srgbClr val="000000">
                  <a:lumMod val="50000"/>
                  <a:lumOff val="50000"/>
                </a:srgbClr>
              </a:buClr>
            </a:pPr>
            <a:r>
              <a:rPr lang="en-US" sz="3600" dirty="0">
                <a:solidFill>
                  <a:srgbClr val="FFFFFF"/>
                </a:solidFill>
              </a:rPr>
              <a:t>The </a:t>
            </a:r>
            <a:r>
              <a:rPr lang="en-US" sz="3600" dirty="0" err="1">
                <a:solidFill>
                  <a:srgbClr val="FFFFFF"/>
                </a:solidFill>
              </a:rPr>
              <a:t>nodetool</a:t>
            </a:r>
            <a:r>
              <a:rPr lang="en-US" sz="3600" dirty="0">
                <a:solidFill>
                  <a:srgbClr val="FFFFFF"/>
                </a:solidFill>
              </a:rPr>
              <a:t> utility</a:t>
            </a:r>
          </a:p>
        </p:txBody>
      </p:sp>
      <p:pic>
        <p:nvPicPr>
          <p:cNvPr id="2" name="Picture 1">
            <a:extLst>
              <a:ext uri="{FF2B5EF4-FFF2-40B4-BE49-F238E27FC236}">
                <a16:creationId xmlns:a16="http://schemas.microsoft.com/office/drawing/2014/main" xmlns="" id="{5EE46DA3-76F9-435C-BA75-663F6DB93A1B}"/>
              </a:ext>
            </a:extLst>
          </p:cNvPr>
          <p:cNvPicPr>
            <a:picLocks noChangeAspect="1"/>
          </p:cNvPicPr>
          <p:nvPr/>
        </p:nvPicPr>
        <p:blipFill>
          <a:blip r:embed="rId3"/>
          <a:stretch>
            <a:fillRect/>
          </a:stretch>
        </p:blipFill>
        <p:spPr>
          <a:xfrm>
            <a:off x="773588" y="1562820"/>
            <a:ext cx="7596823" cy="3132272"/>
          </a:xfrm>
          <a:prstGeom prst="rect">
            <a:avLst/>
          </a:prstGeom>
        </p:spPr>
      </p:pic>
    </p:spTree>
    <p:extLst>
      <p:ext uri="{BB962C8B-B14F-4D97-AF65-F5344CB8AC3E}">
        <p14:creationId xmlns:p14="http://schemas.microsoft.com/office/powerpoint/2010/main" val="30309344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Why was Cassandra created?</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58922"/>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What types of problems was Cassandra designed to solve?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Why does a relational database management system (RDBMS) have difficulty handling those problems?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If Cassandra works this way, how should I design my data model to achieve the best performance?</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15809037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42</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RDBMS and problems at scale</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As the internet grew in popularity around the turn of the century, the systems behind internet architecture began to change. </a:t>
            </a:r>
          </a:p>
          <a:p>
            <a:pPr marL="342900" indent="-342900">
              <a:buFont typeface="Arial" panose="020B0604020202020204" pitchFamily="34" charset="0"/>
              <a:buChar char="•"/>
            </a:pPr>
            <a:r>
              <a:rPr lang="en-US" sz="2400" dirty="0"/>
              <a:t>When good ideas were built into popular websites, user traffic increased exponentially. </a:t>
            </a:r>
          </a:p>
          <a:p>
            <a:pPr marL="342900" indent="-342900">
              <a:buFont typeface="Arial" panose="020B0604020202020204" pitchFamily="34" charset="0"/>
              <a:buChar char="•"/>
            </a:pPr>
            <a:r>
              <a:rPr lang="en-US" sz="2400" dirty="0"/>
              <a:t>It was not uncommon in 2001 for too much web traffic being the reason for a popular site being slow or a web server going down. </a:t>
            </a:r>
          </a:p>
        </p:txBody>
      </p:sp>
      <p:pic>
        <p:nvPicPr>
          <p:cNvPr id="6" name="Graphic 5">
            <a:extLst>
              <a:ext uri="{FF2B5EF4-FFF2-40B4-BE49-F238E27FC236}">
                <a16:creationId xmlns:a16="http://schemas.microsoft.com/office/drawing/2014/main" xmlns="" id="{44F38994-F666-4570-A68B-3DE6E4E86FBB}"/>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874525" y="3703319"/>
            <a:ext cx="991772" cy="991772"/>
          </a:xfrm>
          <a:prstGeom prst="rect">
            <a:avLst/>
          </a:prstGeom>
        </p:spPr>
      </p:pic>
    </p:spTree>
    <p:extLst>
      <p:ext uri="{BB962C8B-B14F-4D97-AF65-F5344CB8AC3E}">
        <p14:creationId xmlns:p14="http://schemas.microsoft.com/office/powerpoint/2010/main" val="23089620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Cassandra and the CAP theorem</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418003" y="1633609"/>
            <a:ext cx="4080510"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a:t>A graphical representation of Brewer's CAP theorem, using sides of a triangle to represent the combination of the different properties of consistency, availability, and partition tolerance</a:t>
            </a:r>
            <a:endParaRPr lang="en-US" sz="2400" dirty="0"/>
          </a:p>
        </p:txBody>
      </p:sp>
      <p:pic>
        <p:nvPicPr>
          <p:cNvPr id="2" name="Picture 1">
            <a:extLst>
              <a:ext uri="{FF2B5EF4-FFF2-40B4-BE49-F238E27FC236}">
                <a16:creationId xmlns:a16="http://schemas.microsoft.com/office/drawing/2014/main" xmlns="" id="{4FB7ACFE-8656-4AFD-B53C-6208417BCF62}"/>
              </a:ext>
            </a:extLst>
          </p:cNvPr>
          <p:cNvPicPr>
            <a:picLocks noChangeAspect="1"/>
          </p:cNvPicPr>
          <p:nvPr/>
        </p:nvPicPr>
        <p:blipFill>
          <a:blip r:embed="rId3"/>
          <a:stretch>
            <a:fillRect/>
          </a:stretch>
        </p:blipFill>
        <p:spPr>
          <a:xfrm>
            <a:off x="4879587" y="1736974"/>
            <a:ext cx="3743325" cy="2390775"/>
          </a:xfrm>
          <a:prstGeom prst="rect">
            <a:avLst/>
          </a:prstGeom>
        </p:spPr>
      </p:pic>
    </p:spTree>
    <p:extLst>
      <p:ext uri="{BB962C8B-B14F-4D97-AF65-F5344CB8AC3E}">
        <p14:creationId xmlns:p14="http://schemas.microsoft.com/office/powerpoint/2010/main" val="5427600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Cassandra's ring architecture</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610200" y="1244498"/>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An aspect of Cassandra's architecture that demonstrates its AP CAP designation is in how each instance works together. </a:t>
            </a:r>
          </a:p>
          <a:p>
            <a:pPr marL="342900" indent="-342900">
              <a:buFont typeface="Arial" panose="020B0604020202020204" pitchFamily="34" charset="0"/>
              <a:buChar char="•"/>
            </a:pPr>
            <a:r>
              <a:rPr lang="en-US" sz="2400" dirty="0"/>
              <a:t>A single-instance running in Cassandra is known as a node. </a:t>
            </a:r>
          </a:p>
          <a:p>
            <a:pPr marL="342900" indent="-342900">
              <a:buFont typeface="Arial" panose="020B0604020202020204" pitchFamily="34" charset="0"/>
              <a:buChar char="•"/>
            </a:pPr>
            <a:r>
              <a:rPr lang="en-US" sz="2400" dirty="0"/>
              <a:t>A group of nodes serving the same dataset is known as a cluster or ring. </a:t>
            </a:r>
          </a:p>
          <a:p>
            <a:pPr marL="342900" indent="-342900">
              <a:buFont typeface="Arial" panose="020B0604020202020204" pitchFamily="34" charset="0"/>
              <a:buChar char="•"/>
            </a:pPr>
            <a:r>
              <a:rPr lang="en-US" sz="2400" dirty="0"/>
              <a:t>Data written is distributed around the nodes in the cluster.</a:t>
            </a:r>
          </a:p>
        </p:txBody>
      </p:sp>
    </p:spTree>
    <p:extLst>
      <p:ext uri="{BB962C8B-B14F-4D97-AF65-F5344CB8AC3E}">
        <p14:creationId xmlns:p14="http://schemas.microsoft.com/office/powerpoint/2010/main" val="2574492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Cassandra's ring architecture</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610200" y="1244498"/>
            <a:ext cx="7596822" cy="2966838"/>
          </a:xfrm>
          <a:prstGeom prst="rect">
            <a:avLst/>
          </a:prstGeom>
        </p:spPr>
        <p:txBody>
          <a:bodyPr vert="horz" wrap="square" lIns="0" tIns="12065" rIns="0" bIns="0" rtlCol="0">
            <a:spAutoFit/>
          </a:bodyPr>
          <a:lstStyle/>
          <a:p>
            <a:pPr algn="ctr"/>
            <a:r>
              <a:rPr lang="en-US" sz="2400" b="1" dirty="0" err="1">
                <a:solidFill>
                  <a:srgbClr val="ED7D31"/>
                </a:solidFill>
              </a:rPr>
              <a:t>Partitioners</a:t>
            </a:r>
            <a:endParaRPr lang="en-US" sz="2400" b="1" dirty="0">
              <a:solidFill>
                <a:srgbClr val="ED7D31"/>
              </a:solidFill>
            </a:endParaRPr>
          </a:p>
          <a:p>
            <a:pPr algn="ctr"/>
            <a:endParaRPr lang="en-US" sz="2400" dirty="0">
              <a:solidFill>
                <a:srgbClr val="ED7D31"/>
              </a:solidFill>
            </a:endParaRPr>
          </a:p>
          <a:p>
            <a:pPr marL="342900" indent="-342900">
              <a:buFont typeface="Arial" panose="020B0604020202020204" pitchFamily="34" charset="0"/>
              <a:buChar char="•"/>
            </a:pPr>
            <a:r>
              <a:rPr lang="en-US" sz="2400" dirty="0"/>
              <a:t>The component that helps to determine the nodes responsible for specific partitions of data is known as the </a:t>
            </a:r>
            <a:r>
              <a:rPr lang="en-US" sz="2400" dirty="0" err="1"/>
              <a:t>partitioner</a:t>
            </a:r>
            <a:r>
              <a:rPr lang="en-US" sz="2400" dirty="0"/>
              <a:t>. </a:t>
            </a:r>
          </a:p>
          <a:p>
            <a:pPr marL="342900" indent="-342900">
              <a:buFont typeface="Arial" panose="020B0604020202020204" pitchFamily="34" charset="0"/>
              <a:buChar char="•"/>
            </a:pPr>
            <a:r>
              <a:rPr lang="en-US" sz="2400" dirty="0"/>
              <a:t>Apache Cassandra installs with three </a:t>
            </a:r>
            <a:r>
              <a:rPr lang="en-US" sz="2400" dirty="0" err="1"/>
              <a:t>partitioners</a:t>
            </a:r>
            <a:r>
              <a:rPr lang="en-US" sz="2400" dirty="0"/>
              <a:t>. You can refer to Apache Cassandra 3.0 for DSE 5.0, Understanding the Architecture. </a:t>
            </a:r>
          </a:p>
        </p:txBody>
      </p:sp>
      <p:pic>
        <p:nvPicPr>
          <p:cNvPr id="6" name="Graphic 5">
            <a:extLst>
              <a:ext uri="{FF2B5EF4-FFF2-40B4-BE49-F238E27FC236}">
                <a16:creationId xmlns:a16="http://schemas.microsoft.com/office/drawing/2014/main" xmlns="" id="{399E3711-B463-4E53-B938-FC6449C61EB4}"/>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6860342" y="91968"/>
            <a:ext cx="1673458" cy="1673458"/>
          </a:xfrm>
          <a:prstGeom prst="rect">
            <a:avLst/>
          </a:prstGeom>
        </p:spPr>
      </p:pic>
    </p:spTree>
    <p:extLst>
      <p:ext uri="{BB962C8B-B14F-4D97-AF65-F5344CB8AC3E}">
        <p14:creationId xmlns:p14="http://schemas.microsoft.com/office/powerpoint/2010/main" val="31797575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Cassandra's ring architecture</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algn="ctr"/>
            <a:r>
              <a:rPr lang="en-US" sz="2400" b="1" dirty="0" err="1">
                <a:solidFill>
                  <a:srgbClr val="ED7D31"/>
                </a:solidFill>
              </a:rPr>
              <a:t>ByteOrderedPartitioner</a:t>
            </a:r>
            <a:endParaRPr lang="en-US" sz="2400" b="1" dirty="0">
              <a:solidFill>
                <a:srgbClr val="ED7D31"/>
              </a:solidFill>
            </a:endParaRPr>
          </a:p>
          <a:p>
            <a:pPr algn="ctr"/>
            <a:endParaRPr lang="en-US" sz="2400" b="1" dirty="0">
              <a:solidFill>
                <a:srgbClr val="ED7D31"/>
              </a:solidFill>
            </a:endParaRPr>
          </a:p>
          <a:p>
            <a:pPr marL="342900" indent="-342900">
              <a:buFont typeface="Arial" panose="020B0604020202020204" pitchFamily="34" charset="0"/>
              <a:buChar char="•"/>
            </a:pPr>
            <a:r>
              <a:rPr lang="en-US" sz="2400" dirty="0" err="1"/>
              <a:t>ByteOrderedPartitioner</a:t>
            </a:r>
            <a:r>
              <a:rPr lang="en-US" sz="2400" dirty="0"/>
              <a:t> sorts rows in the cluster lexically by partition key. </a:t>
            </a:r>
          </a:p>
          <a:p>
            <a:pPr marL="342900" indent="-342900">
              <a:buFont typeface="Arial" panose="020B0604020202020204" pitchFamily="34" charset="0"/>
              <a:buChar char="•"/>
            </a:pPr>
            <a:r>
              <a:rPr lang="en-US" sz="2400" dirty="0"/>
              <a:t>Queried results are then returned ordered by that key. </a:t>
            </a:r>
          </a:p>
          <a:p>
            <a:pPr marL="342900" indent="-342900">
              <a:buFont typeface="Arial" panose="020B0604020202020204" pitchFamily="34" charset="0"/>
              <a:buChar char="•"/>
            </a:pPr>
            <a:r>
              <a:rPr lang="en-US" sz="2400" dirty="0"/>
              <a:t>Tokens are calculated by the hexadecimal value of the beginning of the partition key.</a:t>
            </a:r>
          </a:p>
        </p:txBody>
      </p:sp>
      <p:pic>
        <p:nvPicPr>
          <p:cNvPr id="3" name="Picture 2">
            <a:extLst>
              <a:ext uri="{FF2B5EF4-FFF2-40B4-BE49-F238E27FC236}">
                <a16:creationId xmlns:a16="http://schemas.microsoft.com/office/drawing/2014/main" xmlns="" id="{5BF19AE7-D3CA-4175-920A-48CE97995AAA}"/>
              </a:ext>
            </a:extLst>
          </p:cNvPr>
          <p:cNvPicPr>
            <a:picLocks noChangeAspect="1"/>
          </p:cNvPicPr>
          <p:nvPr/>
        </p:nvPicPr>
        <p:blipFill>
          <a:blip r:embed="rId3"/>
          <a:stretch>
            <a:fillRect/>
          </a:stretch>
        </p:blipFill>
        <p:spPr>
          <a:xfrm>
            <a:off x="6674985" y="0"/>
            <a:ext cx="2205176" cy="2205990"/>
          </a:xfrm>
          <a:prstGeom prst="rect">
            <a:avLst/>
          </a:prstGeom>
        </p:spPr>
      </p:pic>
    </p:spTree>
    <p:extLst>
      <p:ext uri="{BB962C8B-B14F-4D97-AF65-F5344CB8AC3E}">
        <p14:creationId xmlns:p14="http://schemas.microsoft.com/office/powerpoint/2010/main" val="25006785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Cassandra's ring architecture</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989590"/>
            <a:ext cx="7596822" cy="3705502"/>
          </a:xfrm>
          <a:prstGeom prst="rect">
            <a:avLst/>
          </a:prstGeom>
        </p:spPr>
        <p:txBody>
          <a:bodyPr vert="horz" wrap="square" lIns="0" tIns="12065" rIns="0" bIns="0" rtlCol="0">
            <a:spAutoFit/>
          </a:bodyPr>
          <a:lstStyle/>
          <a:p>
            <a:pPr algn="ctr"/>
            <a:r>
              <a:rPr lang="en-US" sz="2400" b="1" dirty="0" err="1">
                <a:solidFill>
                  <a:srgbClr val="ED7D31"/>
                </a:solidFill>
              </a:rPr>
              <a:t>RandomPartitioner</a:t>
            </a:r>
            <a:endParaRPr lang="en-US" sz="2400" b="1" dirty="0">
              <a:solidFill>
                <a:srgbClr val="ED7D31"/>
              </a:solidFill>
            </a:endParaRPr>
          </a:p>
          <a:p>
            <a:pPr algn="ctr"/>
            <a:endParaRPr lang="en-US" sz="2400" b="1" dirty="0">
              <a:solidFill>
                <a:srgbClr val="ED7D31"/>
              </a:solidFill>
            </a:endParaRPr>
          </a:p>
          <a:p>
            <a:pPr marL="342900" indent="-342900">
              <a:buFont typeface="Arial" panose="020B0604020202020204" pitchFamily="34" charset="0"/>
              <a:buChar char="•"/>
            </a:pPr>
            <a:r>
              <a:rPr lang="en-US" sz="2400" dirty="0" err="1"/>
              <a:t>RandomPartitioner</a:t>
            </a:r>
            <a:r>
              <a:rPr lang="en-US" sz="2400" dirty="0"/>
              <a:t> was the default </a:t>
            </a:r>
            <a:r>
              <a:rPr lang="en-US" sz="2400" dirty="0" err="1"/>
              <a:t>partitioner</a:t>
            </a:r>
            <a:r>
              <a:rPr lang="en-US" sz="2400" dirty="0"/>
              <a:t> prior to Apache Cassandra 1.2. </a:t>
            </a:r>
          </a:p>
          <a:p>
            <a:pPr marL="342900" indent="-342900">
              <a:buFont typeface="Arial" panose="020B0604020202020204" pitchFamily="34" charset="0"/>
              <a:buChar char="•"/>
            </a:pPr>
            <a:r>
              <a:rPr lang="en-US" sz="2400" dirty="0"/>
              <a:t>Tokens are calculated using a MD5 hash of the complete partition key. </a:t>
            </a:r>
          </a:p>
          <a:p>
            <a:pPr marL="342900" indent="-342900">
              <a:buFont typeface="Arial" panose="020B0604020202020204" pitchFamily="34" charset="0"/>
              <a:buChar char="•"/>
            </a:pPr>
            <a:r>
              <a:rPr lang="en-US" sz="2400" dirty="0"/>
              <a:t>Possible token values range from zero to (2127) - 1.</a:t>
            </a:r>
          </a:p>
          <a:p>
            <a:pPr marL="342900" indent="-342900">
              <a:buFont typeface="Arial" panose="020B0604020202020204" pitchFamily="34" charset="0"/>
              <a:buChar char="•"/>
            </a:pPr>
            <a:r>
              <a:rPr lang="en-US" sz="2400" dirty="0"/>
              <a:t>For additional information you can refer to </a:t>
            </a:r>
            <a:r>
              <a:rPr lang="en-US" sz="2400" dirty="0" err="1"/>
              <a:t>Saha</a:t>
            </a:r>
            <a:r>
              <a:rPr lang="en-US" sz="2400" dirty="0"/>
              <a:t> S. (2017). </a:t>
            </a:r>
          </a:p>
          <a:p>
            <a:pPr marL="342900" indent="-342900">
              <a:buFont typeface="Arial" panose="020B0604020202020204" pitchFamily="34" charset="0"/>
              <a:buChar char="•"/>
            </a:pPr>
            <a:r>
              <a:rPr lang="en-US" sz="2400" dirty="0"/>
              <a:t>The Gossip Protocol - Inside Apache Cassandra. </a:t>
            </a:r>
          </a:p>
        </p:txBody>
      </p:sp>
      <p:pic>
        <p:nvPicPr>
          <p:cNvPr id="6" name="Graphic 5">
            <a:extLst>
              <a:ext uri="{FF2B5EF4-FFF2-40B4-BE49-F238E27FC236}">
                <a16:creationId xmlns:a16="http://schemas.microsoft.com/office/drawing/2014/main" xmlns="" id="{8445197D-A51F-42FE-B401-A5B6376C5EEF}"/>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801038" y="83895"/>
            <a:ext cx="991772" cy="991772"/>
          </a:xfrm>
          <a:prstGeom prst="rect">
            <a:avLst/>
          </a:prstGeom>
        </p:spPr>
      </p:pic>
    </p:spTree>
    <p:extLst>
      <p:ext uri="{BB962C8B-B14F-4D97-AF65-F5344CB8AC3E}">
        <p14:creationId xmlns:p14="http://schemas.microsoft.com/office/powerpoint/2010/main" val="23216884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Cassandra's ring architecture</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400050" y="928697"/>
            <a:ext cx="8001000" cy="3736279"/>
          </a:xfrm>
          <a:prstGeom prst="rect">
            <a:avLst/>
          </a:prstGeom>
        </p:spPr>
        <p:txBody>
          <a:bodyPr vert="horz" wrap="square" lIns="0" tIns="12065" rIns="0" bIns="0" rtlCol="0">
            <a:spAutoFit/>
          </a:bodyPr>
          <a:lstStyle/>
          <a:p>
            <a:pPr algn="ctr"/>
            <a:r>
              <a:rPr lang="en-US" sz="2200" dirty="0">
                <a:solidFill>
                  <a:srgbClr val="ED7D31"/>
                </a:solidFill>
              </a:rPr>
              <a:t>Murmur3Partitioner</a:t>
            </a:r>
          </a:p>
          <a:p>
            <a:pPr algn="ctr"/>
            <a:endParaRPr lang="en-US" sz="2200" dirty="0">
              <a:solidFill>
                <a:srgbClr val="ED7D31"/>
              </a:solidFill>
            </a:endParaRPr>
          </a:p>
          <a:p>
            <a:r>
              <a:rPr lang="en-US" sz="2200" dirty="0"/>
              <a:t>Important points about Apache Cassandra's </a:t>
            </a:r>
            <a:r>
              <a:rPr lang="en-US" sz="2200" dirty="0" err="1"/>
              <a:t>partitioners</a:t>
            </a:r>
            <a:r>
              <a:rPr lang="en-US" sz="2200" dirty="0"/>
              <a:t>:</a:t>
            </a:r>
          </a:p>
          <a:p>
            <a:pPr marL="342900" indent="-342900">
              <a:buFont typeface="Arial" panose="020B0604020202020204" pitchFamily="34" charset="0"/>
              <a:buChar char="•"/>
            </a:pPr>
            <a:r>
              <a:rPr lang="en-US" sz="2200" dirty="0"/>
              <a:t>A </a:t>
            </a:r>
            <a:r>
              <a:rPr lang="en-US" sz="2200" dirty="0" err="1"/>
              <a:t>partitioner</a:t>
            </a:r>
            <a:r>
              <a:rPr lang="en-US" sz="2200" dirty="0"/>
              <a:t> is configured at the cluster level. You cannot implement a </a:t>
            </a:r>
            <a:r>
              <a:rPr lang="en-US" sz="2200" dirty="0" err="1"/>
              <a:t>partitioner</a:t>
            </a:r>
            <a:r>
              <a:rPr lang="en-US" sz="2200" dirty="0"/>
              <a:t> at the </a:t>
            </a:r>
            <a:r>
              <a:rPr lang="en-US" sz="2200" dirty="0" err="1"/>
              <a:t>keyspace</a:t>
            </a:r>
            <a:r>
              <a:rPr lang="en-US" sz="2200" dirty="0"/>
              <a:t> or table level.</a:t>
            </a:r>
          </a:p>
          <a:p>
            <a:pPr marL="342900" indent="-342900">
              <a:buFont typeface="Arial" panose="020B0604020202020204" pitchFamily="34" charset="0"/>
              <a:buChar char="•"/>
            </a:pPr>
            <a:r>
              <a:rPr lang="en-US" sz="2200" dirty="0" err="1"/>
              <a:t>Partitioners</a:t>
            </a:r>
            <a:r>
              <a:rPr lang="en-US" sz="2200" dirty="0"/>
              <a:t> are not compatible. Once you select a </a:t>
            </a:r>
            <a:r>
              <a:rPr lang="en-US" sz="2200" dirty="0" err="1"/>
              <a:t>partitioner</a:t>
            </a:r>
            <a:r>
              <a:rPr lang="en-US" sz="2200" dirty="0"/>
              <a:t>, it cannot be changed without completely reloading the data.</a:t>
            </a:r>
          </a:p>
          <a:p>
            <a:pPr marL="342900" indent="-342900">
              <a:buFont typeface="Arial" panose="020B0604020202020204" pitchFamily="34" charset="0"/>
              <a:buChar char="•"/>
            </a:pPr>
            <a:r>
              <a:rPr lang="en-US" sz="2200" dirty="0"/>
              <a:t>Use of </a:t>
            </a:r>
            <a:r>
              <a:rPr lang="en-US" sz="2200" dirty="0" err="1"/>
              <a:t>ByteOrderedPartitioner</a:t>
            </a:r>
            <a:r>
              <a:rPr lang="en-US" sz="2200" dirty="0"/>
              <a:t> is considered to be an anti-pattern.</a:t>
            </a:r>
          </a:p>
          <a:p>
            <a:pPr marL="342900" indent="-342900">
              <a:buFont typeface="Arial" panose="020B0604020202020204" pitchFamily="34" charset="0"/>
              <a:buChar char="•"/>
            </a:pPr>
            <a:r>
              <a:rPr lang="en-US" sz="2200" dirty="0"/>
              <a:t>Murmur3Partitioner is an improvement on the efficiency of </a:t>
            </a:r>
            <a:r>
              <a:rPr lang="en-US" sz="2200" dirty="0" err="1"/>
              <a:t>RandomPartitioner</a:t>
            </a:r>
            <a:r>
              <a:rPr lang="en-US" sz="2200" dirty="0"/>
              <a:t>.</a:t>
            </a:r>
          </a:p>
        </p:txBody>
      </p:sp>
    </p:spTree>
    <p:extLst>
      <p:ext uri="{BB962C8B-B14F-4D97-AF65-F5344CB8AC3E}">
        <p14:creationId xmlns:p14="http://schemas.microsoft.com/office/powerpoint/2010/main" val="14032178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Single token range per node</a:t>
            </a:r>
            <a:endParaRPr lang="en-US" sz="3600" dirty="0"/>
          </a:p>
        </p:txBody>
      </p:sp>
      <p:graphicFrame>
        <p:nvGraphicFramePr>
          <p:cNvPr id="2" name="Table 1">
            <a:extLst>
              <a:ext uri="{FF2B5EF4-FFF2-40B4-BE49-F238E27FC236}">
                <a16:creationId xmlns:a16="http://schemas.microsoft.com/office/drawing/2014/main" xmlns="" id="{CDB05972-3893-46ED-AB1A-54A468080152}"/>
              </a:ext>
            </a:extLst>
          </p:cNvPr>
          <p:cNvGraphicFramePr>
            <a:graphicFrameLocks noGrp="1"/>
          </p:cNvGraphicFramePr>
          <p:nvPr>
            <p:extLst>
              <p:ext uri="{D42A27DB-BD31-4B8C-83A1-F6EECF244321}">
                <p14:modId xmlns:p14="http://schemas.microsoft.com/office/powerpoint/2010/main" val="3797547664"/>
              </p:ext>
            </p:extLst>
          </p:nvPr>
        </p:nvGraphicFramePr>
        <p:xfrm>
          <a:off x="495300" y="1805940"/>
          <a:ext cx="8153400" cy="2395380"/>
        </p:xfrm>
        <a:graphic>
          <a:graphicData uri="http://schemas.openxmlformats.org/drawingml/2006/table">
            <a:tbl>
              <a:tblPr>
                <a:tableStyleId>{5DA37D80-6434-44D0-A028-1B22A696006F}</a:tableStyleId>
              </a:tblPr>
              <a:tblGrid>
                <a:gridCol w="2717800">
                  <a:extLst>
                    <a:ext uri="{9D8B030D-6E8A-4147-A177-3AD203B41FA5}">
                      <a16:colId xmlns:a16="http://schemas.microsoft.com/office/drawing/2014/main" xmlns="" val="4288662123"/>
                    </a:ext>
                  </a:extLst>
                </a:gridCol>
                <a:gridCol w="2717800">
                  <a:extLst>
                    <a:ext uri="{9D8B030D-6E8A-4147-A177-3AD203B41FA5}">
                      <a16:colId xmlns:a16="http://schemas.microsoft.com/office/drawing/2014/main" xmlns="" val="390935240"/>
                    </a:ext>
                  </a:extLst>
                </a:gridCol>
                <a:gridCol w="2717800">
                  <a:extLst>
                    <a:ext uri="{9D8B030D-6E8A-4147-A177-3AD203B41FA5}">
                      <a16:colId xmlns:a16="http://schemas.microsoft.com/office/drawing/2014/main" xmlns="" val="263595186"/>
                    </a:ext>
                  </a:extLst>
                </a:gridCol>
              </a:tblGrid>
              <a:tr h="399230">
                <a:tc>
                  <a:txBody>
                    <a:bodyPr/>
                    <a:lstStyle/>
                    <a:p>
                      <a:r>
                        <a:rPr lang="en-US" sz="1800" b="1">
                          <a:effectLst/>
                        </a:rPr>
                        <a:t>Node #</a:t>
                      </a:r>
                      <a:endParaRPr lang="en-US" sz="1800" b="0">
                        <a:effectLst/>
                        <a:latin typeface="Lato" panose="020F0502020204030203" pitchFamily="34" charset="0"/>
                      </a:endParaRPr>
                    </a:p>
                  </a:txBody>
                  <a:tcPr marL="47625" marR="47625" marT="47625" marB="47625" anchor="ctr"/>
                </a:tc>
                <a:tc>
                  <a:txBody>
                    <a:bodyPr/>
                    <a:lstStyle/>
                    <a:p>
                      <a:r>
                        <a:rPr lang="en-US" sz="1800" b="1">
                          <a:effectLst/>
                        </a:rPr>
                        <a:t>Start token</a:t>
                      </a:r>
                      <a:endParaRPr lang="en-US" sz="1800" b="0">
                        <a:effectLst/>
                        <a:latin typeface="Lato" panose="020F0502020204030203" pitchFamily="34" charset="0"/>
                      </a:endParaRPr>
                    </a:p>
                  </a:txBody>
                  <a:tcPr marL="47625" marR="47625" marT="47625" marB="47625" anchor="ctr"/>
                </a:tc>
                <a:tc>
                  <a:txBody>
                    <a:bodyPr/>
                    <a:lstStyle/>
                    <a:p>
                      <a:r>
                        <a:rPr lang="en-US" sz="1800" b="1">
                          <a:effectLst/>
                        </a:rPr>
                        <a:t>End token</a:t>
                      </a:r>
                      <a:endParaRPr lang="en-US" sz="1800" b="0">
                        <a:effectLst/>
                        <a:latin typeface="Lato" panose="020F0502020204030203" pitchFamily="34" charset="0"/>
                      </a:endParaRPr>
                    </a:p>
                  </a:txBody>
                  <a:tcPr marL="47625" marR="47625" marT="47625" marB="47625" anchor="ctr"/>
                </a:tc>
                <a:extLst>
                  <a:ext uri="{0D108BD9-81ED-4DB2-BD59-A6C34878D82A}">
                    <a16:rowId xmlns:a16="http://schemas.microsoft.com/office/drawing/2014/main" xmlns="" val="1858132819"/>
                  </a:ext>
                </a:extLst>
              </a:tr>
              <a:tr h="399230">
                <a:tc>
                  <a:txBody>
                    <a:bodyPr/>
                    <a:lstStyle/>
                    <a:p>
                      <a:r>
                        <a:rPr lang="en-US" sz="1800" b="0">
                          <a:effectLst/>
                        </a:rPr>
                        <a:t>0</a:t>
                      </a:r>
                      <a:endParaRPr lang="en-US" sz="1800" b="0">
                        <a:effectLst/>
                        <a:latin typeface="Lato" panose="020F0502020204030203" pitchFamily="34" charset="0"/>
                      </a:endParaRPr>
                    </a:p>
                  </a:txBody>
                  <a:tcPr marL="47625" marR="47625" marT="47625" marB="47625" anchor="ctr"/>
                </a:tc>
                <a:tc>
                  <a:txBody>
                    <a:bodyPr/>
                    <a:lstStyle/>
                    <a:p>
                      <a:r>
                        <a:rPr lang="en-US" sz="1800" b="0">
                          <a:effectLst/>
                        </a:rPr>
                        <a:t>5534023222112865485</a:t>
                      </a:r>
                      <a:endParaRPr lang="en-US" sz="1800" b="0">
                        <a:effectLst/>
                        <a:latin typeface="Lato" panose="020F0502020204030203" pitchFamily="34" charset="0"/>
                      </a:endParaRPr>
                    </a:p>
                  </a:txBody>
                  <a:tcPr marL="47625" marR="47625" marT="47625" marB="47625" anchor="ctr"/>
                </a:tc>
                <a:tc>
                  <a:txBody>
                    <a:bodyPr/>
                    <a:lstStyle/>
                    <a:p>
                      <a:r>
                        <a:rPr lang="en-US" sz="1800" b="0">
                          <a:effectLst/>
                        </a:rPr>
                        <a:t>-9223372036854775808</a:t>
                      </a:r>
                      <a:endParaRPr lang="en-US" sz="1800" b="0">
                        <a:effectLst/>
                        <a:latin typeface="Lato" panose="020F0502020204030203" pitchFamily="34" charset="0"/>
                      </a:endParaRPr>
                    </a:p>
                  </a:txBody>
                  <a:tcPr marL="47625" marR="47625" marT="47625" marB="47625" anchor="ctr"/>
                </a:tc>
                <a:extLst>
                  <a:ext uri="{0D108BD9-81ED-4DB2-BD59-A6C34878D82A}">
                    <a16:rowId xmlns:a16="http://schemas.microsoft.com/office/drawing/2014/main" xmlns="" val="1526515968"/>
                  </a:ext>
                </a:extLst>
              </a:tr>
              <a:tr h="399230">
                <a:tc>
                  <a:txBody>
                    <a:bodyPr/>
                    <a:lstStyle/>
                    <a:p>
                      <a:r>
                        <a:rPr lang="en-US" sz="1800" b="0">
                          <a:effectLst/>
                        </a:rPr>
                        <a:t>1</a:t>
                      </a:r>
                      <a:endParaRPr lang="en-US" sz="1800" b="0">
                        <a:effectLst/>
                        <a:latin typeface="Lato" panose="020F0502020204030203" pitchFamily="34" charset="0"/>
                      </a:endParaRPr>
                    </a:p>
                  </a:txBody>
                  <a:tcPr marL="47625" marR="47625" marT="47625" marB="47625" anchor="ctr"/>
                </a:tc>
                <a:tc>
                  <a:txBody>
                    <a:bodyPr/>
                    <a:lstStyle/>
                    <a:p>
                      <a:r>
                        <a:rPr lang="en-US" sz="1800" b="0">
                          <a:effectLst/>
                        </a:rPr>
                        <a:t>-9223372036854775807</a:t>
                      </a:r>
                      <a:endParaRPr lang="en-US" sz="1800" b="0">
                        <a:effectLst/>
                        <a:latin typeface="Lato" panose="020F0502020204030203" pitchFamily="34" charset="0"/>
                      </a:endParaRPr>
                    </a:p>
                  </a:txBody>
                  <a:tcPr marL="47625" marR="47625" marT="47625" marB="47625" anchor="ctr"/>
                </a:tc>
                <a:tc>
                  <a:txBody>
                    <a:bodyPr/>
                    <a:lstStyle/>
                    <a:p>
                      <a:r>
                        <a:rPr lang="en-US" sz="1800" b="0">
                          <a:effectLst/>
                        </a:rPr>
                        <a:t>-5534023222112865485</a:t>
                      </a:r>
                      <a:endParaRPr lang="en-US" sz="1800" b="0">
                        <a:effectLst/>
                        <a:latin typeface="Lato" panose="020F0502020204030203" pitchFamily="34" charset="0"/>
                      </a:endParaRPr>
                    </a:p>
                  </a:txBody>
                  <a:tcPr marL="47625" marR="47625" marT="47625" marB="47625" anchor="ctr"/>
                </a:tc>
                <a:extLst>
                  <a:ext uri="{0D108BD9-81ED-4DB2-BD59-A6C34878D82A}">
                    <a16:rowId xmlns:a16="http://schemas.microsoft.com/office/drawing/2014/main" xmlns="" val="489446890"/>
                  </a:ext>
                </a:extLst>
              </a:tr>
              <a:tr h="399230">
                <a:tc>
                  <a:txBody>
                    <a:bodyPr/>
                    <a:lstStyle/>
                    <a:p>
                      <a:r>
                        <a:rPr lang="en-US" sz="1800" b="0">
                          <a:effectLst/>
                        </a:rPr>
                        <a:t>2</a:t>
                      </a:r>
                      <a:endParaRPr lang="en-US" sz="1800" b="0">
                        <a:effectLst/>
                        <a:latin typeface="Lato" panose="020F0502020204030203" pitchFamily="34" charset="0"/>
                      </a:endParaRPr>
                    </a:p>
                  </a:txBody>
                  <a:tcPr marL="47625" marR="47625" marT="47625" marB="47625" anchor="ctr"/>
                </a:tc>
                <a:tc>
                  <a:txBody>
                    <a:bodyPr/>
                    <a:lstStyle/>
                    <a:p>
                      <a:r>
                        <a:rPr lang="en-US" sz="1800" b="0">
                          <a:effectLst/>
                        </a:rPr>
                        <a:t>-5534023222112865484</a:t>
                      </a:r>
                      <a:endParaRPr lang="en-US" sz="1800" b="0">
                        <a:effectLst/>
                        <a:latin typeface="Lato" panose="020F0502020204030203" pitchFamily="34" charset="0"/>
                      </a:endParaRPr>
                    </a:p>
                  </a:txBody>
                  <a:tcPr marL="47625" marR="47625" marT="47625" marB="47625" anchor="ctr"/>
                </a:tc>
                <a:tc>
                  <a:txBody>
                    <a:bodyPr/>
                    <a:lstStyle/>
                    <a:p>
                      <a:r>
                        <a:rPr lang="en-US" sz="1800" b="0">
                          <a:effectLst/>
                        </a:rPr>
                        <a:t>-1844674407370955162</a:t>
                      </a:r>
                      <a:endParaRPr lang="en-US" sz="1800" b="0">
                        <a:effectLst/>
                        <a:latin typeface="Lato" panose="020F0502020204030203" pitchFamily="34" charset="0"/>
                      </a:endParaRPr>
                    </a:p>
                  </a:txBody>
                  <a:tcPr marL="47625" marR="47625" marT="47625" marB="47625" anchor="ctr"/>
                </a:tc>
                <a:extLst>
                  <a:ext uri="{0D108BD9-81ED-4DB2-BD59-A6C34878D82A}">
                    <a16:rowId xmlns:a16="http://schemas.microsoft.com/office/drawing/2014/main" xmlns="" val="2643330607"/>
                  </a:ext>
                </a:extLst>
              </a:tr>
              <a:tr h="399230">
                <a:tc>
                  <a:txBody>
                    <a:bodyPr/>
                    <a:lstStyle/>
                    <a:p>
                      <a:r>
                        <a:rPr lang="en-US" sz="1800" b="0">
                          <a:effectLst/>
                        </a:rPr>
                        <a:t>3</a:t>
                      </a:r>
                      <a:endParaRPr lang="en-US" sz="1800" b="0">
                        <a:effectLst/>
                        <a:latin typeface="Lato" panose="020F0502020204030203" pitchFamily="34" charset="0"/>
                      </a:endParaRPr>
                    </a:p>
                  </a:txBody>
                  <a:tcPr marL="47625" marR="47625" marT="47625" marB="47625" anchor="ctr"/>
                </a:tc>
                <a:tc>
                  <a:txBody>
                    <a:bodyPr/>
                    <a:lstStyle/>
                    <a:p>
                      <a:r>
                        <a:rPr lang="en-US" sz="1800" b="0">
                          <a:effectLst/>
                        </a:rPr>
                        <a:t>-1844674407370955161</a:t>
                      </a:r>
                      <a:endParaRPr lang="en-US" sz="1800" b="0">
                        <a:effectLst/>
                        <a:latin typeface="Lato" panose="020F0502020204030203" pitchFamily="34" charset="0"/>
                      </a:endParaRPr>
                    </a:p>
                  </a:txBody>
                  <a:tcPr marL="47625" marR="47625" marT="47625" marB="47625" anchor="ctr"/>
                </a:tc>
                <a:tc>
                  <a:txBody>
                    <a:bodyPr/>
                    <a:lstStyle/>
                    <a:p>
                      <a:r>
                        <a:rPr lang="en-US" sz="1800" b="0">
                          <a:effectLst/>
                        </a:rPr>
                        <a:t>1844674407370955161</a:t>
                      </a:r>
                      <a:endParaRPr lang="en-US" sz="1800" b="0">
                        <a:effectLst/>
                        <a:latin typeface="Lato" panose="020F0502020204030203" pitchFamily="34" charset="0"/>
                      </a:endParaRPr>
                    </a:p>
                  </a:txBody>
                  <a:tcPr marL="47625" marR="47625" marT="47625" marB="47625" anchor="ctr"/>
                </a:tc>
                <a:extLst>
                  <a:ext uri="{0D108BD9-81ED-4DB2-BD59-A6C34878D82A}">
                    <a16:rowId xmlns:a16="http://schemas.microsoft.com/office/drawing/2014/main" xmlns="" val="3140331049"/>
                  </a:ext>
                </a:extLst>
              </a:tr>
              <a:tr h="399230">
                <a:tc>
                  <a:txBody>
                    <a:bodyPr/>
                    <a:lstStyle/>
                    <a:p>
                      <a:r>
                        <a:rPr lang="en-US" sz="1800" b="0">
                          <a:effectLst/>
                        </a:rPr>
                        <a:t>4</a:t>
                      </a:r>
                      <a:endParaRPr lang="en-US" sz="1800" b="0">
                        <a:effectLst/>
                        <a:latin typeface="Lato" panose="020F0502020204030203" pitchFamily="34" charset="0"/>
                      </a:endParaRPr>
                    </a:p>
                  </a:txBody>
                  <a:tcPr marL="47625" marR="47625" marT="47625" marB="47625" anchor="ctr"/>
                </a:tc>
                <a:tc>
                  <a:txBody>
                    <a:bodyPr/>
                    <a:lstStyle/>
                    <a:p>
                      <a:r>
                        <a:rPr lang="en-US" sz="1800" b="0">
                          <a:effectLst/>
                        </a:rPr>
                        <a:t>1844674407370955162</a:t>
                      </a:r>
                      <a:endParaRPr lang="en-US" sz="1800" b="0">
                        <a:effectLst/>
                        <a:latin typeface="Lato" panose="020F0502020204030203" pitchFamily="34" charset="0"/>
                      </a:endParaRPr>
                    </a:p>
                  </a:txBody>
                  <a:tcPr marL="47625" marR="47625" marT="47625" marB="47625" anchor="ctr"/>
                </a:tc>
                <a:tc>
                  <a:txBody>
                    <a:bodyPr/>
                    <a:lstStyle/>
                    <a:p>
                      <a:r>
                        <a:rPr lang="en-US" sz="1800" b="0" dirty="0">
                          <a:effectLst/>
                        </a:rPr>
                        <a:t>5534023222112865484</a:t>
                      </a:r>
                      <a:endParaRPr lang="en-US" sz="1800" b="0" dirty="0">
                        <a:effectLst/>
                        <a:latin typeface="Lato" panose="020F0502020204030203" pitchFamily="34" charset="0"/>
                      </a:endParaRPr>
                    </a:p>
                  </a:txBody>
                  <a:tcPr marL="47625" marR="47625" marT="47625" marB="47625" anchor="ctr"/>
                </a:tc>
                <a:extLst>
                  <a:ext uri="{0D108BD9-81ED-4DB2-BD59-A6C34878D82A}">
                    <a16:rowId xmlns:a16="http://schemas.microsoft.com/office/drawing/2014/main" xmlns="" val="1518866070"/>
                  </a:ext>
                </a:extLst>
              </a:tr>
            </a:tbl>
          </a:graphicData>
        </a:graphic>
      </p:graphicFrame>
    </p:spTree>
    <p:extLst>
      <p:ext uri="{BB962C8B-B14F-4D97-AF65-F5344CB8AC3E}">
        <p14:creationId xmlns:p14="http://schemas.microsoft.com/office/powerpoint/2010/main" val="34055352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dirty="0"/>
              <a:t>Introduction to Cassandra</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457663"/>
            <a:ext cx="7596822"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Apache Cassandra is a highly available, distributed, partitioned row store.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It is one of the more popular NoSQL databases used by both small and large companies all over the world to store and efficiently retrieve large amounts of data. </a:t>
            </a:r>
          </a:p>
        </p:txBody>
      </p:sp>
      <p:pic>
        <p:nvPicPr>
          <p:cNvPr id="3" name="Picture 2">
            <a:extLst>
              <a:ext uri="{FF2B5EF4-FFF2-40B4-BE49-F238E27FC236}">
                <a16:creationId xmlns:a16="http://schemas.microsoft.com/office/drawing/2014/main" xmlns="" id="{8A1B0D61-B30C-48AC-85A8-D36283C40338}"/>
              </a:ext>
            </a:extLst>
          </p:cNvPr>
          <p:cNvPicPr>
            <a:picLocks noChangeAspect="1"/>
          </p:cNvPicPr>
          <p:nvPr/>
        </p:nvPicPr>
        <p:blipFill>
          <a:blip r:embed="rId3"/>
          <a:stretch>
            <a:fillRect/>
          </a:stretch>
        </p:blipFill>
        <p:spPr>
          <a:xfrm>
            <a:off x="7776051" y="3596105"/>
            <a:ext cx="1188720" cy="1188720"/>
          </a:xfrm>
          <a:prstGeom prst="rect">
            <a:avLst/>
          </a:prstGeom>
        </p:spPr>
      </p:pic>
    </p:spTree>
    <p:extLst>
      <p:ext uri="{BB962C8B-B14F-4D97-AF65-F5344CB8AC3E}">
        <p14:creationId xmlns:p14="http://schemas.microsoft.com/office/powerpoint/2010/main" val="39365694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Cassandra's ring architecture</a:t>
            </a:r>
            <a:endParaRPr lang="en-US" sz="3600" dirty="0"/>
          </a:p>
        </p:txBody>
      </p:sp>
      <p:pic>
        <p:nvPicPr>
          <p:cNvPr id="2" name="Picture 1">
            <a:extLst>
              <a:ext uri="{FF2B5EF4-FFF2-40B4-BE49-F238E27FC236}">
                <a16:creationId xmlns:a16="http://schemas.microsoft.com/office/drawing/2014/main" xmlns="" id="{2754530A-EA3C-42D3-BB3A-D1836B1FAE3E}"/>
              </a:ext>
            </a:extLst>
          </p:cNvPr>
          <p:cNvPicPr>
            <a:picLocks noChangeAspect="1"/>
          </p:cNvPicPr>
          <p:nvPr/>
        </p:nvPicPr>
        <p:blipFill>
          <a:blip r:embed="rId3"/>
          <a:stretch>
            <a:fillRect/>
          </a:stretch>
        </p:blipFill>
        <p:spPr>
          <a:xfrm>
            <a:off x="563766" y="928697"/>
            <a:ext cx="8016467" cy="3755348"/>
          </a:xfrm>
          <a:prstGeom prst="rect">
            <a:avLst/>
          </a:prstGeom>
        </p:spPr>
      </p:pic>
    </p:spTree>
    <p:extLst>
      <p:ext uri="{BB962C8B-B14F-4D97-AF65-F5344CB8AC3E}">
        <p14:creationId xmlns:p14="http://schemas.microsoft.com/office/powerpoint/2010/main" val="21716271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Cassandra's ring architecture</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If we were to store data for the Pacman game, its hashed token value would look like this:</a:t>
            </a:r>
          </a:p>
          <a:p>
            <a:pPr marL="342900" indent="-342900">
              <a:buFont typeface="Arial" panose="020B0604020202020204" pitchFamily="34" charset="0"/>
              <a:buChar char="•"/>
            </a:pPr>
            <a:endParaRPr lang="en-US" sz="2400" dirty="0"/>
          </a:p>
          <a:p>
            <a:r>
              <a:rPr lang="en-US" sz="2400" dirty="0" err="1">
                <a:solidFill>
                  <a:srgbClr val="ED7D31"/>
                </a:solidFill>
              </a:rPr>
              <a:t>cassdba@cqlsh:packt&amp;gt</a:t>
            </a:r>
            <a:r>
              <a:rPr lang="en-US" sz="2400" dirty="0">
                <a:solidFill>
                  <a:srgbClr val="ED7D31"/>
                </a:solidFill>
              </a:rPr>
              <a:t>; SELECT game, token(game)</a:t>
            </a:r>
          </a:p>
          <a:p>
            <a:r>
              <a:rPr lang="en-US" sz="2400" dirty="0">
                <a:solidFill>
                  <a:srgbClr val="ED7D31"/>
                </a:solidFill>
              </a:rPr>
              <a:t>    FROM </a:t>
            </a:r>
            <a:r>
              <a:rPr lang="en-US" sz="2400" dirty="0" err="1">
                <a:solidFill>
                  <a:srgbClr val="ED7D31"/>
                </a:solidFill>
              </a:rPr>
              <a:t>hi_scores_by_game</a:t>
            </a:r>
            <a:r>
              <a:rPr lang="en-US" sz="2400" dirty="0">
                <a:solidFill>
                  <a:srgbClr val="ED7D31"/>
                </a:solidFill>
              </a:rPr>
              <a:t> WHERE game=Pacman;</a:t>
            </a:r>
          </a:p>
          <a:p>
            <a:endParaRPr lang="en-US" sz="2400" dirty="0">
              <a:solidFill>
                <a:srgbClr val="ED7D31"/>
              </a:solidFill>
            </a:endParaRPr>
          </a:p>
          <a:p>
            <a:r>
              <a:rPr lang="en-US" sz="2400" dirty="0">
                <a:solidFill>
                  <a:srgbClr val="ED7D31"/>
                </a:solidFill>
              </a:rPr>
              <a:t> game        | </a:t>
            </a:r>
            <a:r>
              <a:rPr lang="en-US" sz="2400" dirty="0" err="1">
                <a:solidFill>
                  <a:srgbClr val="ED7D31"/>
                </a:solidFill>
              </a:rPr>
              <a:t>system.token</a:t>
            </a:r>
            <a:r>
              <a:rPr lang="en-US" sz="2400" dirty="0">
                <a:solidFill>
                  <a:srgbClr val="ED7D31"/>
                </a:solidFill>
              </a:rPr>
              <a:t>(game)</a:t>
            </a:r>
          </a:p>
          <a:p>
            <a:r>
              <a:rPr lang="en-US" sz="2400" dirty="0">
                <a:solidFill>
                  <a:srgbClr val="ED7D31"/>
                </a:solidFill>
              </a:rPr>
              <a:t>-------------+----------------------</a:t>
            </a:r>
          </a:p>
          <a:p>
            <a:r>
              <a:rPr lang="en-US" sz="2400" dirty="0">
                <a:solidFill>
                  <a:srgbClr val="ED7D31"/>
                </a:solidFill>
              </a:rPr>
              <a:t>      Pacman | 4538621633640690522</a:t>
            </a:r>
          </a:p>
        </p:txBody>
      </p:sp>
      <p:pic>
        <p:nvPicPr>
          <p:cNvPr id="3" name="Picture 2">
            <a:extLst>
              <a:ext uri="{FF2B5EF4-FFF2-40B4-BE49-F238E27FC236}">
                <a16:creationId xmlns:a16="http://schemas.microsoft.com/office/drawing/2014/main" xmlns="" id="{72BDD331-44FD-427D-9817-C554347FDB34}"/>
              </a:ext>
            </a:extLst>
          </p:cNvPr>
          <p:cNvPicPr>
            <a:picLocks noChangeAspect="1"/>
          </p:cNvPicPr>
          <p:nvPr/>
        </p:nvPicPr>
        <p:blipFill>
          <a:blip r:embed="rId3"/>
          <a:stretch>
            <a:fillRect/>
          </a:stretch>
        </p:blipFill>
        <p:spPr>
          <a:xfrm>
            <a:off x="6926580" y="2928676"/>
            <a:ext cx="1988820" cy="1988820"/>
          </a:xfrm>
          <a:prstGeom prst="rect">
            <a:avLst/>
          </a:prstGeom>
        </p:spPr>
      </p:pic>
    </p:spTree>
    <p:extLst>
      <p:ext uri="{BB962C8B-B14F-4D97-AF65-F5344CB8AC3E}">
        <p14:creationId xmlns:p14="http://schemas.microsoft.com/office/powerpoint/2010/main" val="4567129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52</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Cassandra's ring architecture</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Now let's assume that the </a:t>
            </a:r>
            <a:r>
              <a:rPr lang="en-US" sz="2400" dirty="0" err="1"/>
              <a:t>packt</a:t>
            </a:r>
            <a:r>
              <a:rPr lang="en-US" sz="2400" dirty="0"/>
              <a:t> </a:t>
            </a:r>
            <a:r>
              <a:rPr lang="en-US" sz="2400" dirty="0" err="1"/>
              <a:t>keyspace</a:t>
            </a:r>
            <a:r>
              <a:rPr lang="en-US" sz="2400" dirty="0"/>
              <a:t> has the following definition:</a:t>
            </a:r>
          </a:p>
          <a:p>
            <a:pPr marL="342900" indent="-342900">
              <a:buFont typeface="Arial" panose="020B0604020202020204" pitchFamily="34" charset="0"/>
              <a:buChar char="•"/>
            </a:pPr>
            <a:endParaRPr lang="en-US" sz="2400" dirty="0"/>
          </a:p>
          <a:p>
            <a:r>
              <a:rPr lang="en-US" sz="2400" dirty="0">
                <a:solidFill>
                  <a:srgbClr val="ED7D31"/>
                </a:solidFill>
              </a:rPr>
              <a:t>CREATE KEYSPACE </a:t>
            </a:r>
            <a:r>
              <a:rPr lang="en-US" sz="2400" dirty="0" err="1">
                <a:solidFill>
                  <a:srgbClr val="ED7D31"/>
                </a:solidFill>
              </a:rPr>
              <a:t>packt</a:t>
            </a:r>
            <a:r>
              <a:rPr lang="en-US" sz="2400" dirty="0">
                <a:solidFill>
                  <a:srgbClr val="ED7D31"/>
                </a:solidFill>
              </a:rPr>
              <a:t> WITH replication =</a:t>
            </a:r>
          </a:p>
          <a:p>
            <a:r>
              <a:rPr lang="en-US" sz="2400" dirty="0">
                <a:solidFill>
                  <a:srgbClr val="ED7D31"/>
                </a:solidFill>
              </a:rPr>
              <a:t>  {'class': '</a:t>
            </a:r>
            <a:r>
              <a:rPr lang="en-US" sz="2400" dirty="0" err="1">
                <a:solidFill>
                  <a:srgbClr val="ED7D31"/>
                </a:solidFill>
              </a:rPr>
              <a:t>NetworkTopologyStrategy</a:t>
            </a:r>
            <a:r>
              <a:rPr lang="en-US" sz="2400" dirty="0">
                <a:solidFill>
                  <a:srgbClr val="ED7D31"/>
                </a:solidFill>
              </a:rPr>
              <a:t>', '</a:t>
            </a:r>
            <a:r>
              <a:rPr lang="en-US" sz="2400" dirty="0" err="1">
                <a:solidFill>
                  <a:srgbClr val="ED7D31"/>
                </a:solidFill>
              </a:rPr>
              <a:t>ClockworkAngels</a:t>
            </a:r>
            <a:r>
              <a:rPr lang="en-US" sz="2400" dirty="0">
                <a:solidFill>
                  <a:srgbClr val="ED7D31"/>
                </a:solidFill>
              </a:rPr>
              <a:t>': '3'}</a:t>
            </a:r>
          </a:p>
          <a:p>
            <a:r>
              <a:rPr lang="en-US" sz="2400" dirty="0">
                <a:solidFill>
                  <a:srgbClr val="ED7D31"/>
                </a:solidFill>
              </a:rPr>
              <a:t>  AND </a:t>
            </a:r>
            <a:r>
              <a:rPr lang="en-US" sz="2400" dirty="0" err="1">
                <a:solidFill>
                  <a:srgbClr val="ED7D31"/>
                </a:solidFill>
              </a:rPr>
              <a:t>durable_writes</a:t>
            </a:r>
            <a:r>
              <a:rPr lang="en-US" sz="2400" dirty="0">
                <a:solidFill>
                  <a:srgbClr val="ED7D31"/>
                </a:solidFill>
              </a:rPr>
              <a:t> = true;</a:t>
            </a:r>
          </a:p>
        </p:txBody>
      </p:sp>
    </p:spTree>
    <p:extLst>
      <p:ext uri="{BB962C8B-B14F-4D97-AF65-F5344CB8AC3E}">
        <p14:creationId xmlns:p14="http://schemas.microsoft.com/office/powerpoint/2010/main" val="4575693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Cassandra's ring architecture</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015898"/>
            <a:ext cx="7596822" cy="381515"/>
          </a:xfrm>
          <a:prstGeom prst="rect">
            <a:avLst/>
          </a:prstGeom>
        </p:spPr>
        <p:txBody>
          <a:bodyPr vert="horz" wrap="square" lIns="0" tIns="12065" rIns="0" bIns="0" rtlCol="0">
            <a:spAutoFit/>
          </a:bodyPr>
          <a:lstStyle/>
          <a:p>
            <a:pPr algn="ctr"/>
            <a:r>
              <a:rPr lang="en-US" sz="2400" b="1">
                <a:solidFill>
                  <a:srgbClr val="ED7D31"/>
                </a:solidFill>
                <a:latin typeface="Montserrat-subs"/>
              </a:rPr>
              <a:t>Vnodes</a:t>
            </a:r>
          </a:p>
        </p:txBody>
      </p:sp>
      <p:graphicFrame>
        <p:nvGraphicFramePr>
          <p:cNvPr id="2" name="Table 1">
            <a:extLst>
              <a:ext uri="{FF2B5EF4-FFF2-40B4-BE49-F238E27FC236}">
                <a16:creationId xmlns:a16="http://schemas.microsoft.com/office/drawing/2014/main" xmlns="" id="{41939839-7E09-4DC3-9428-CF065695CA50}"/>
              </a:ext>
            </a:extLst>
          </p:cNvPr>
          <p:cNvGraphicFramePr>
            <a:graphicFrameLocks noGrp="1"/>
          </p:cNvGraphicFramePr>
          <p:nvPr>
            <p:extLst>
              <p:ext uri="{D42A27DB-BD31-4B8C-83A1-F6EECF244321}">
                <p14:modId xmlns:p14="http://schemas.microsoft.com/office/powerpoint/2010/main" val="1443127622"/>
              </p:ext>
            </p:extLst>
          </p:nvPr>
        </p:nvGraphicFramePr>
        <p:xfrm>
          <a:off x="773589" y="1846102"/>
          <a:ext cx="7620000" cy="2400300"/>
        </p:xfrm>
        <a:graphic>
          <a:graphicData uri="http://schemas.openxmlformats.org/drawingml/2006/table">
            <a:tbl>
              <a:tblPr>
                <a:tableStyleId>{5DA37D80-6434-44D0-A028-1B22A696006F}</a:tableStyleId>
              </a:tblPr>
              <a:tblGrid>
                <a:gridCol w="1946910">
                  <a:extLst>
                    <a:ext uri="{9D8B030D-6E8A-4147-A177-3AD203B41FA5}">
                      <a16:colId xmlns:a16="http://schemas.microsoft.com/office/drawing/2014/main" xmlns="" val="3509127801"/>
                    </a:ext>
                  </a:extLst>
                </a:gridCol>
                <a:gridCol w="5673090">
                  <a:extLst>
                    <a:ext uri="{9D8B030D-6E8A-4147-A177-3AD203B41FA5}">
                      <a16:colId xmlns:a16="http://schemas.microsoft.com/office/drawing/2014/main" xmlns="" val="4046566507"/>
                    </a:ext>
                  </a:extLst>
                </a:gridCol>
              </a:tblGrid>
              <a:tr h="0">
                <a:tc>
                  <a:txBody>
                    <a:bodyPr/>
                    <a:lstStyle/>
                    <a:p>
                      <a:r>
                        <a:rPr lang="en-US" sz="2000" b="1">
                          <a:effectLst/>
                        </a:rPr>
                        <a:t>Node #</a:t>
                      </a:r>
                      <a:endParaRPr lang="en-US" sz="2000" b="0">
                        <a:effectLst/>
                        <a:latin typeface="Lato" panose="020F0502020204030203" pitchFamily="34" charset="0"/>
                      </a:endParaRPr>
                    </a:p>
                  </a:txBody>
                  <a:tcPr marL="47625" marR="47625" marT="47625" marB="47625" anchor="ctr"/>
                </a:tc>
                <a:tc>
                  <a:txBody>
                    <a:bodyPr/>
                    <a:lstStyle/>
                    <a:p>
                      <a:r>
                        <a:rPr lang="en-US" sz="2000" b="1">
                          <a:effectLst/>
                        </a:rPr>
                        <a:t>Token ranges</a:t>
                      </a:r>
                      <a:endParaRPr lang="en-US" sz="2000" b="0">
                        <a:effectLst/>
                        <a:latin typeface="Lato" panose="020F0502020204030203" pitchFamily="34" charset="0"/>
                      </a:endParaRPr>
                    </a:p>
                  </a:txBody>
                  <a:tcPr marL="47625" marR="47625" marT="47625" marB="47625" anchor="ctr"/>
                </a:tc>
                <a:extLst>
                  <a:ext uri="{0D108BD9-81ED-4DB2-BD59-A6C34878D82A}">
                    <a16:rowId xmlns:a16="http://schemas.microsoft.com/office/drawing/2014/main" xmlns="" val="2904838597"/>
                  </a:ext>
                </a:extLst>
              </a:tr>
              <a:tr h="0">
                <a:tc>
                  <a:txBody>
                    <a:bodyPr/>
                    <a:lstStyle/>
                    <a:p>
                      <a:r>
                        <a:rPr lang="en-US" sz="2000" b="0">
                          <a:effectLst/>
                        </a:rPr>
                        <a:t>0</a:t>
                      </a:r>
                      <a:endParaRPr lang="en-US" sz="2000" b="0">
                        <a:effectLst/>
                        <a:latin typeface="Lato" panose="020F0502020204030203" pitchFamily="34" charset="0"/>
                      </a:endParaRPr>
                    </a:p>
                  </a:txBody>
                  <a:tcPr marL="47625" marR="47625" marT="47625" marB="47625" anchor="ctr"/>
                </a:tc>
                <a:tc>
                  <a:txBody>
                    <a:bodyPr/>
                    <a:lstStyle/>
                    <a:p>
                      <a:r>
                        <a:rPr lang="en-US" sz="2000" b="0">
                          <a:effectLst/>
                        </a:rPr>
                        <a:t>79935 to -92233, -30743 to -18446, 55341 to 67638</a:t>
                      </a:r>
                      <a:endParaRPr lang="en-US" sz="2000" b="0">
                        <a:effectLst/>
                        <a:latin typeface="Lato" panose="020F0502020204030203" pitchFamily="34" charset="0"/>
                      </a:endParaRPr>
                    </a:p>
                  </a:txBody>
                  <a:tcPr marL="47625" marR="47625" marT="47625" marB="47625" anchor="ctr"/>
                </a:tc>
                <a:extLst>
                  <a:ext uri="{0D108BD9-81ED-4DB2-BD59-A6C34878D82A}">
                    <a16:rowId xmlns:a16="http://schemas.microsoft.com/office/drawing/2014/main" xmlns="" val="4272436167"/>
                  </a:ext>
                </a:extLst>
              </a:tr>
              <a:tr h="0">
                <a:tc>
                  <a:txBody>
                    <a:bodyPr/>
                    <a:lstStyle/>
                    <a:p>
                      <a:r>
                        <a:rPr lang="en-US" sz="2000" b="0">
                          <a:effectLst/>
                        </a:rPr>
                        <a:t>1</a:t>
                      </a:r>
                      <a:endParaRPr lang="en-US" sz="2000" b="0">
                        <a:effectLst/>
                        <a:latin typeface="Lato" panose="020F0502020204030203" pitchFamily="34" charset="0"/>
                      </a:endParaRPr>
                    </a:p>
                  </a:txBody>
                  <a:tcPr marL="47625" marR="47625" marT="47625" marB="47625" anchor="ctr"/>
                </a:tc>
                <a:tc>
                  <a:txBody>
                    <a:bodyPr/>
                    <a:lstStyle/>
                    <a:p>
                      <a:r>
                        <a:rPr lang="en-US" sz="2000" b="0">
                          <a:effectLst/>
                        </a:rPr>
                        <a:t>-92232 to -79935, -61488 to 61489, 43043 to 55340</a:t>
                      </a:r>
                      <a:endParaRPr lang="en-US" sz="2000" b="0">
                        <a:effectLst/>
                        <a:latin typeface="Lato" panose="020F0502020204030203" pitchFamily="34" charset="0"/>
                      </a:endParaRPr>
                    </a:p>
                  </a:txBody>
                  <a:tcPr marL="47625" marR="47625" marT="47625" marB="47625" anchor="ctr"/>
                </a:tc>
                <a:extLst>
                  <a:ext uri="{0D108BD9-81ED-4DB2-BD59-A6C34878D82A}">
                    <a16:rowId xmlns:a16="http://schemas.microsoft.com/office/drawing/2014/main" xmlns="" val="3867095674"/>
                  </a:ext>
                </a:extLst>
              </a:tr>
              <a:tr h="0">
                <a:tc>
                  <a:txBody>
                    <a:bodyPr/>
                    <a:lstStyle/>
                    <a:p>
                      <a:r>
                        <a:rPr lang="en-US" sz="2000" b="0">
                          <a:effectLst/>
                        </a:rPr>
                        <a:t>2</a:t>
                      </a:r>
                      <a:endParaRPr lang="en-US" sz="2000" b="0">
                        <a:effectLst/>
                        <a:latin typeface="Lato" panose="020F0502020204030203" pitchFamily="34" charset="0"/>
                      </a:endParaRPr>
                    </a:p>
                  </a:txBody>
                  <a:tcPr marL="47625" marR="47625" marT="47625" marB="47625" anchor="ctr"/>
                </a:tc>
                <a:tc>
                  <a:txBody>
                    <a:bodyPr/>
                    <a:lstStyle/>
                    <a:p>
                      <a:r>
                        <a:rPr lang="en-US" sz="2000" b="0">
                          <a:effectLst/>
                        </a:rPr>
                        <a:t>-79934 to -67638, -43041 to -30744, 67639 to 79935</a:t>
                      </a:r>
                      <a:endParaRPr lang="en-US" sz="2000" b="0">
                        <a:effectLst/>
                        <a:latin typeface="Lato" panose="020F0502020204030203" pitchFamily="34" charset="0"/>
                      </a:endParaRPr>
                    </a:p>
                  </a:txBody>
                  <a:tcPr marL="47625" marR="47625" marT="47625" marB="47625" anchor="ctr"/>
                </a:tc>
                <a:extLst>
                  <a:ext uri="{0D108BD9-81ED-4DB2-BD59-A6C34878D82A}">
                    <a16:rowId xmlns:a16="http://schemas.microsoft.com/office/drawing/2014/main" xmlns="" val="1428227042"/>
                  </a:ext>
                </a:extLst>
              </a:tr>
              <a:tr h="0">
                <a:tc>
                  <a:txBody>
                    <a:bodyPr/>
                    <a:lstStyle/>
                    <a:p>
                      <a:r>
                        <a:rPr lang="en-US" sz="2000" b="0">
                          <a:effectLst/>
                        </a:rPr>
                        <a:t>3</a:t>
                      </a:r>
                      <a:endParaRPr lang="en-US" sz="2000" b="0">
                        <a:effectLst/>
                        <a:latin typeface="Lato" panose="020F0502020204030203" pitchFamily="34" charset="0"/>
                      </a:endParaRPr>
                    </a:p>
                  </a:txBody>
                  <a:tcPr marL="47625" marR="47625" marT="47625" marB="47625" anchor="ctr"/>
                </a:tc>
                <a:tc>
                  <a:txBody>
                    <a:bodyPr/>
                    <a:lstStyle/>
                    <a:p>
                      <a:r>
                        <a:rPr lang="en-US" sz="2000" b="0">
                          <a:effectLst/>
                        </a:rPr>
                        <a:t>-67637 to -55340, 61490 to 18446,18447 to 30744</a:t>
                      </a:r>
                      <a:endParaRPr lang="en-US" sz="2000" b="0">
                        <a:effectLst/>
                        <a:latin typeface="Lato" panose="020F0502020204030203" pitchFamily="34" charset="0"/>
                      </a:endParaRPr>
                    </a:p>
                  </a:txBody>
                  <a:tcPr marL="47625" marR="47625" marT="47625" marB="47625" anchor="ctr"/>
                </a:tc>
                <a:extLst>
                  <a:ext uri="{0D108BD9-81ED-4DB2-BD59-A6C34878D82A}">
                    <a16:rowId xmlns:a16="http://schemas.microsoft.com/office/drawing/2014/main" xmlns="" val="319235741"/>
                  </a:ext>
                </a:extLst>
              </a:tr>
              <a:tr h="0">
                <a:tc>
                  <a:txBody>
                    <a:bodyPr/>
                    <a:lstStyle/>
                    <a:p>
                      <a:r>
                        <a:rPr lang="en-US" sz="2000" b="0">
                          <a:effectLst/>
                        </a:rPr>
                        <a:t>4</a:t>
                      </a:r>
                      <a:endParaRPr lang="en-US" sz="2000" b="0">
                        <a:effectLst/>
                        <a:latin typeface="Lato" panose="020F0502020204030203" pitchFamily="34" charset="0"/>
                      </a:endParaRPr>
                    </a:p>
                  </a:txBody>
                  <a:tcPr marL="47625" marR="47625" marT="47625" marB="47625" anchor="ctr"/>
                </a:tc>
                <a:tc>
                  <a:txBody>
                    <a:bodyPr/>
                    <a:lstStyle/>
                    <a:p>
                      <a:r>
                        <a:rPr lang="en-US" sz="2000" b="0" dirty="0">
                          <a:effectLst/>
                        </a:rPr>
                        <a:t>-55339 to -43042, -18445 to -61489, 30745 to 43042</a:t>
                      </a:r>
                      <a:endParaRPr lang="en-US" sz="2000" b="0" dirty="0">
                        <a:effectLst/>
                        <a:latin typeface="Lato" panose="020F0502020204030203" pitchFamily="34" charset="0"/>
                      </a:endParaRPr>
                    </a:p>
                  </a:txBody>
                  <a:tcPr marL="47625" marR="47625" marT="47625" marB="47625" anchor="ctr"/>
                </a:tc>
                <a:extLst>
                  <a:ext uri="{0D108BD9-81ED-4DB2-BD59-A6C34878D82A}">
                    <a16:rowId xmlns:a16="http://schemas.microsoft.com/office/drawing/2014/main" xmlns="" val="3368600228"/>
                  </a:ext>
                </a:extLst>
              </a:tr>
            </a:tbl>
          </a:graphicData>
        </a:graphic>
      </p:graphicFrame>
    </p:spTree>
    <p:extLst>
      <p:ext uri="{BB962C8B-B14F-4D97-AF65-F5344CB8AC3E}">
        <p14:creationId xmlns:p14="http://schemas.microsoft.com/office/powerpoint/2010/main" val="24462193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Cassandra's write path</a:t>
            </a:r>
            <a:endParaRPr lang="en-US" sz="3600" dirty="0"/>
          </a:p>
        </p:txBody>
      </p:sp>
      <p:pic>
        <p:nvPicPr>
          <p:cNvPr id="2" name="Picture 1">
            <a:extLst>
              <a:ext uri="{FF2B5EF4-FFF2-40B4-BE49-F238E27FC236}">
                <a16:creationId xmlns:a16="http://schemas.microsoft.com/office/drawing/2014/main" xmlns="" id="{30F3D7D1-C1D4-4262-8789-1F76C7AC1A4C}"/>
              </a:ext>
            </a:extLst>
          </p:cNvPr>
          <p:cNvPicPr>
            <a:picLocks noChangeAspect="1"/>
          </p:cNvPicPr>
          <p:nvPr/>
        </p:nvPicPr>
        <p:blipFill>
          <a:blip r:embed="rId3"/>
          <a:stretch>
            <a:fillRect/>
          </a:stretch>
        </p:blipFill>
        <p:spPr>
          <a:xfrm>
            <a:off x="2409114" y="1016547"/>
            <a:ext cx="4325772" cy="3678545"/>
          </a:xfrm>
          <a:prstGeom prst="rect">
            <a:avLst/>
          </a:prstGeom>
        </p:spPr>
      </p:pic>
    </p:spTree>
    <p:extLst>
      <p:ext uri="{BB962C8B-B14F-4D97-AF65-F5344CB8AC3E}">
        <p14:creationId xmlns:p14="http://schemas.microsoft.com/office/powerpoint/2010/main" val="12366244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Cassandra's write path</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610200" y="958813"/>
            <a:ext cx="7950870" cy="3705502"/>
          </a:xfrm>
          <a:prstGeom prst="rect">
            <a:avLst/>
          </a:prstGeom>
        </p:spPr>
        <p:txBody>
          <a:bodyPr vert="horz" wrap="square" lIns="0" tIns="12065" rIns="0" bIns="0" rtlCol="0">
            <a:spAutoFit/>
          </a:bodyPr>
          <a:lstStyle/>
          <a:p>
            <a:r>
              <a:rPr lang="en-US" sz="2400" dirty="0"/>
              <a:t>Some quick notes about the write path:</a:t>
            </a:r>
          </a:p>
          <a:p>
            <a:endParaRPr lang="en-US" sz="2400" dirty="0"/>
          </a:p>
          <a:p>
            <a:pPr marL="342900" indent="-342900">
              <a:buFont typeface="Arial" panose="020B0604020202020204" pitchFamily="34" charset="0"/>
              <a:buChar char="•"/>
            </a:pPr>
            <a:r>
              <a:rPr lang="en-US" sz="2400" dirty="0"/>
              <a:t>Data is sorted inside </a:t>
            </a:r>
            <a:r>
              <a:rPr lang="en-US" sz="2400" dirty="0" err="1"/>
              <a:t>SSTables</a:t>
            </a:r>
            <a:r>
              <a:rPr lang="en-US" sz="2400" dirty="0"/>
              <a:t> by token value, and then by clustering keys.</a:t>
            </a:r>
          </a:p>
          <a:p>
            <a:pPr marL="342900" indent="-342900">
              <a:buFont typeface="Arial" panose="020B0604020202020204" pitchFamily="34" charset="0"/>
              <a:buChar char="•"/>
            </a:pPr>
            <a:r>
              <a:rPr lang="en-US" sz="2400" dirty="0" err="1"/>
              <a:t>SSTables</a:t>
            </a:r>
            <a:r>
              <a:rPr lang="en-US" sz="2400" dirty="0"/>
              <a:t> are immutable. </a:t>
            </a:r>
          </a:p>
          <a:p>
            <a:pPr marL="342900" indent="-342900">
              <a:buFont typeface="Arial" panose="020B0604020202020204" pitchFamily="34" charset="0"/>
              <a:buChar char="•"/>
            </a:pPr>
            <a:r>
              <a:rPr lang="en-US" sz="2400" dirty="0"/>
              <a:t>They are written once, and not modified afterward.</a:t>
            </a:r>
          </a:p>
          <a:p>
            <a:pPr marL="342900" indent="-342900">
              <a:buFont typeface="Arial" panose="020B0604020202020204" pitchFamily="34" charset="0"/>
              <a:buChar char="•"/>
            </a:pPr>
            <a:r>
              <a:rPr lang="en-US" sz="2400" dirty="0"/>
              <a:t>Data written to the same partition key and column values does not update. </a:t>
            </a:r>
          </a:p>
          <a:p>
            <a:pPr marL="342900" indent="-342900">
              <a:buFont typeface="Arial" panose="020B0604020202020204" pitchFamily="34" charset="0"/>
              <a:buChar char="•"/>
            </a:pPr>
            <a:r>
              <a:rPr lang="en-US" sz="2400" dirty="0"/>
              <a:t>The existing row is made obsolete (not deleted or overwritten) in favor of the timestamp of the new data.</a:t>
            </a:r>
          </a:p>
        </p:txBody>
      </p:sp>
    </p:spTree>
    <p:extLst>
      <p:ext uri="{BB962C8B-B14F-4D97-AF65-F5344CB8AC3E}">
        <p14:creationId xmlns:p14="http://schemas.microsoft.com/office/powerpoint/2010/main" val="3739572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Cassandra's read path</a:t>
            </a:r>
            <a:endParaRPr lang="en-US" sz="3600" dirty="0"/>
          </a:p>
        </p:txBody>
      </p:sp>
      <p:pic>
        <p:nvPicPr>
          <p:cNvPr id="2" name="Picture 1">
            <a:extLst>
              <a:ext uri="{FF2B5EF4-FFF2-40B4-BE49-F238E27FC236}">
                <a16:creationId xmlns:a16="http://schemas.microsoft.com/office/drawing/2014/main" xmlns="" id="{CF742E37-174F-4F1E-8DF4-8403275C8217}"/>
              </a:ext>
            </a:extLst>
          </p:cNvPr>
          <p:cNvPicPr>
            <a:picLocks noChangeAspect="1"/>
          </p:cNvPicPr>
          <p:nvPr/>
        </p:nvPicPr>
        <p:blipFill>
          <a:blip r:embed="rId3"/>
          <a:stretch>
            <a:fillRect/>
          </a:stretch>
        </p:blipFill>
        <p:spPr>
          <a:xfrm>
            <a:off x="1520190" y="964746"/>
            <a:ext cx="6209347" cy="3758289"/>
          </a:xfrm>
          <a:prstGeom prst="rect">
            <a:avLst/>
          </a:prstGeom>
        </p:spPr>
      </p:pic>
    </p:spTree>
    <p:extLst>
      <p:ext uri="{BB962C8B-B14F-4D97-AF65-F5344CB8AC3E}">
        <p14:creationId xmlns:p14="http://schemas.microsoft.com/office/powerpoint/2010/main" val="39459213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Cassandra's read path</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610200" y="1244498"/>
            <a:ext cx="7596822" cy="3336170"/>
          </a:xfrm>
          <a:prstGeom prst="rect">
            <a:avLst/>
          </a:prstGeom>
        </p:spPr>
        <p:txBody>
          <a:bodyPr vert="horz" wrap="square" lIns="0" tIns="12065" rIns="0" bIns="0" rtlCol="0">
            <a:spAutoFit/>
          </a:bodyPr>
          <a:lstStyle/>
          <a:p>
            <a:r>
              <a:rPr lang="en-US" sz="2400" dirty="0"/>
              <a:t>Some quick notes about the read path:</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Data is read sequentially from disk, and will be returned in that order. </a:t>
            </a:r>
          </a:p>
          <a:p>
            <a:pPr marL="342900" indent="-342900">
              <a:buFont typeface="Arial" panose="020B0604020202020204" pitchFamily="34" charset="0"/>
              <a:buChar char="•"/>
            </a:pPr>
            <a:r>
              <a:rPr lang="en-US" sz="2400" dirty="0"/>
              <a:t>This can be controlled by the table's definition.</a:t>
            </a:r>
          </a:p>
          <a:p>
            <a:pPr marL="342900" indent="-342900">
              <a:buFont typeface="Arial" panose="020B0604020202020204" pitchFamily="34" charset="0"/>
              <a:buChar char="•"/>
            </a:pPr>
            <a:r>
              <a:rPr lang="en-US" sz="2400" dirty="0"/>
              <a:t>Rows can persist across multiple </a:t>
            </a:r>
            <a:r>
              <a:rPr lang="en-US" sz="2400" dirty="0" err="1"/>
              <a:t>SSTable</a:t>
            </a:r>
            <a:r>
              <a:rPr lang="en-US" sz="2400" dirty="0"/>
              <a:t> files.</a:t>
            </a:r>
          </a:p>
          <a:p>
            <a:pPr marL="342900" indent="-342900">
              <a:buFont typeface="Arial" panose="020B0604020202020204" pitchFamily="34" charset="0"/>
              <a:buChar char="•"/>
            </a:pPr>
            <a:r>
              <a:rPr lang="en-US" sz="2400" dirty="0"/>
              <a:t>This can slow reads down, so eventually </a:t>
            </a:r>
            <a:r>
              <a:rPr lang="en-US" sz="2400" dirty="0" err="1"/>
              <a:t>SSTable</a:t>
            </a:r>
            <a:r>
              <a:rPr lang="en-US" sz="2400" dirty="0"/>
              <a:t> data is reconciled and the files are condensed during a process called compaction.</a:t>
            </a:r>
          </a:p>
        </p:txBody>
      </p:sp>
      <p:pic>
        <p:nvPicPr>
          <p:cNvPr id="6" name="Picture 5">
            <a:extLst>
              <a:ext uri="{FF2B5EF4-FFF2-40B4-BE49-F238E27FC236}">
                <a16:creationId xmlns:a16="http://schemas.microsoft.com/office/drawing/2014/main" xmlns="" id="{21E4962E-8D58-4336-8103-F6E2F3683CC3}"/>
              </a:ext>
            </a:extLst>
          </p:cNvPr>
          <p:cNvPicPr>
            <a:picLocks noChangeAspect="1"/>
          </p:cNvPicPr>
          <p:nvPr/>
        </p:nvPicPr>
        <p:blipFill>
          <a:blip r:embed="rId3"/>
          <a:stretch>
            <a:fillRect/>
          </a:stretch>
        </p:blipFill>
        <p:spPr>
          <a:xfrm>
            <a:off x="6983730" y="92188"/>
            <a:ext cx="1988820" cy="1988820"/>
          </a:xfrm>
          <a:prstGeom prst="rect">
            <a:avLst/>
          </a:prstGeom>
        </p:spPr>
      </p:pic>
    </p:spTree>
    <p:extLst>
      <p:ext uri="{BB962C8B-B14F-4D97-AF65-F5344CB8AC3E}">
        <p14:creationId xmlns:p14="http://schemas.microsoft.com/office/powerpoint/2010/main" val="9964724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On-disk storage</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074252"/>
            <a:ext cx="7596822" cy="3520836"/>
          </a:xfrm>
          <a:prstGeom prst="rect">
            <a:avLst/>
          </a:prstGeom>
        </p:spPr>
        <p:txBody>
          <a:bodyPr vert="horz" wrap="square" lIns="0" tIns="12065" rIns="0" bIns="0" rtlCol="0">
            <a:spAutoFit/>
          </a:bodyPr>
          <a:lstStyle/>
          <a:p>
            <a:pPr algn="ctr"/>
            <a:r>
              <a:rPr lang="en-US" sz="2400" b="1" dirty="0" err="1">
                <a:solidFill>
                  <a:srgbClr val="ED7D31"/>
                </a:solidFill>
              </a:rPr>
              <a:t>SSTables</a:t>
            </a:r>
            <a:endParaRPr lang="en-US" sz="2400" b="1" dirty="0">
              <a:solidFill>
                <a:srgbClr val="ED7D31"/>
              </a:solidFill>
            </a:endParaRPr>
          </a:p>
          <a:p>
            <a:pPr marL="342900" indent="-342900">
              <a:buFont typeface="Arial" panose="020B0604020202020204" pitchFamily="34" charset="0"/>
              <a:buChar char="•"/>
            </a:pPr>
            <a:r>
              <a:rPr lang="en-US" sz="2200" dirty="0">
                <a:solidFill>
                  <a:schemeClr val="tx1"/>
                </a:solidFill>
              </a:rPr>
              <a:t>Listing out the files reveals the following:</a:t>
            </a:r>
          </a:p>
          <a:p>
            <a:r>
              <a:rPr lang="en-US" b="1" dirty="0">
                <a:solidFill>
                  <a:srgbClr val="ED7D31"/>
                </a:solidFill>
              </a:rPr>
              <a:t>cd data/data/</a:t>
            </a:r>
            <a:r>
              <a:rPr lang="en-US" b="1" dirty="0" err="1">
                <a:solidFill>
                  <a:srgbClr val="ED7D31"/>
                </a:solidFill>
              </a:rPr>
              <a:t>packt</a:t>
            </a:r>
            <a:r>
              <a:rPr lang="en-US" b="1" dirty="0">
                <a:solidFill>
                  <a:srgbClr val="ED7D31"/>
                </a:solidFill>
              </a:rPr>
              <a:t>/hi_scores-d74bfc40634311e8a387e3d147c7be0f</a:t>
            </a:r>
          </a:p>
          <a:p>
            <a:r>
              <a:rPr lang="en-US" b="1" dirty="0">
                <a:solidFill>
                  <a:srgbClr val="ED7D31"/>
                </a:solidFill>
              </a:rPr>
              <a:t>ls -al</a:t>
            </a:r>
          </a:p>
          <a:p>
            <a:r>
              <a:rPr lang="en-US" b="1" dirty="0">
                <a:solidFill>
                  <a:srgbClr val="ED7D31"/>
                </a:solidFill>
              </a:rPr>
              <a:t>total 72</a:t>
            </a:r>
          </a:p>
          <a:p>
            <a:r>
              <a:rPr lang="en-US" b="1" dirty="0" err="1">
                <a:solidFill>
                  <a:srgbClr val="ED7D31"/>
                </a:solidFill>
              </a:rPr>
              <a:t>drwxr</a:t>
            </a:r>
            <a:r>
              <a:rPr lang="en-US" b="1" dirty="0">
                <a:solidFill>
                  <a:srgbClr val="ED7D31"/>
                </a:solidFill>
              </a:rPr>
              <a:t>-</a:t>
            </a:r>
            <a:r>
              <a:rPr lang="en-US" b="1" dirty="0" err="1">
                <a:solidFill>
                  <a:srgbClr val="ED7D31"/>
                </a:solidFill>
              </a:rPr>
              <a:t>xr</a:t>
            </a:r>
            <a:r>
              <a:rPr lang="en-US" b="1" dirty="0">
                <a:solidFill>
                  <a:srgbClr val="ED7D31"/>
                </a:solidFill>
              </a:rPr>
              <a:t>-x  11 </a:t>
            </a:r>
            <a:r>
              <a:rPr lang="en-US" b="1" dirty="0" err="1">
                <a:solidFill>
                  <a:srgbClr val="ED7D31"/>
                </a:solidFill>
              </a:rPr>
              <a:t>aploetz</a:t>
            </a:r>
            <a:r>
              <a:rPr lang="en-US" b="1" dirty="0">
                <a:solidFill>
                  <a:srgbClr val="ED7D31"/>
                </a:solidFill>
              </a:rPr>
              <a:t> </a:t>
            </a:r>
            <a:r>
              <a:rPr lang="en-US" b="1" dirty="0" err="1">
                <a:solidFill>
                  <a:srgbClr val="ED7D31"/>
                </a:solidFill>
              </a:rPr>
              <a:t>aploetz</a:t>
            </a:r>
            <a:r>
              <a:rPr lang="en-US" b="1" dirty="0">
                <a:solidFill>
                  <a:srgbClr val="ED7D31"/>
                </a:solidFill>
              </a:rPr>
              <a:t>  374 May 29 08:28 .</a:t>
            </a:r>
          </a:p>
          <a:p>
            <a:r>
              <a:rPr lang="en-US" b="1" dirty="0" err="1">
                <a:solidFill>
                  <a:srgbClr val="ED7D31"/>
                </a:solidFill>
              </a:rPr>
              <a:t>drwxr</a:t>
            </a:r>
            <a:r>
              <a:rPr lang="en-US" b="1" dirty="0">
                <a:solidFill>
                  <a:srgbClr val="ED7D31"/>
                </a:solidFill>
              </a:rPr>
              <a:t>-</a:t>
            </a:r>
            <a:r>
              <a:rPr lang="en-US" b="1" dirty="0" err="1">
                <a:solidFill>
                  <a:srgbClr val="ED7D31"/>
                </a:solidFill>
              </a:rPr>
              <a:t>xr</a:t>
            </a:r>
            <a:r>
              <a:rPr lang="en-US" b="1" dirty="0">
                <a:solidFill>
                  <a:srgbClr val="ED7D31"/>
                </a:solidFill>
              </a:rPr>
              <a:t>-x   6 </a:t>
            </a:r>
            <a:r>
              <a:rPr lang="en-US" b="1" dirty="0" err="1">
                <a:solidFill>
                  <a:srgbClr val="ED7D31"/>
                </a:solidFill>
              </a:rPr>
              <a:t>aploetz</a:t>
            </a:r>
            <a:r>
              <a:rPr lang="en-US" b="1" dirty="0">
                <a:solidFill>
                  <a:srgbClr val="ED7D31"/>
                </a:solidFill>
              </a:rPr>
              <a:t> </a:t>
            </a:r>
            <a:r>
              <a:rPr lang="en-US" b="1" dirty="0" err="1">
                <a:solidFill>
                  <a:srgbClr val="ED7D31"/>
                </a:solidFill>
              </a:rPr>
              <a:t>aploetz</a:t>
            </a:r>
            <a:r>
              <a:rPr lang="en-US" b="1" dirty="0">
                <a:solidFill>
                  <a:srgbClr val="ED7D31"/>
                </a:solidFill>
              </a:rPr>
              <a:t>  204 May 29 08:26 ..</a:t>
            </a:r>
          </a:p>
          <a:p>
            <a:r>
              <a:rPr lang="en-US" b="1" dirty="0">
                <a:solidFill>
                  <a:srgbClr val="ED7D31"/>
                </a:solidFill>
              </a:rPr>
              <a:t>-</a:t>
            </a:r>
            <a:r>
              <a:rPr lang="en-US" b="1" dirty="0" err="1">
                <a:solidFill>
                  <a:srgbClr val="ED7D31"/>
                </a:solidFill>
              </a:rPr>
              <a:t>rw</a:t>
            </a:r>
            <a:r>
              <a:rPr lang="en-US" b="1" dirty="0">
                <a:solidFill>
                  <a:srgbClr val="ED7D31"/>
                </a:solidFill>
              </a:rPr>
              <a:t>-r--r--   1 </a:t>
            </a:r>
            <a:r>
              <a:rPr lang="en-US" b="1" dirty="0" err="1">
                <a:solidFill>
                  <a:srgbClr val="ED7D31"/>
                </a:solidFill>
              </a:rPr>
              <a:t>aploetz</a:t>
            </a:r>
            <a:r>
              <a:rPr lang="en-US" b="1" dirty="0">
                <a:solidFill>
                  <a:srgbClr val="ED7D31"/>
                </a:solidFill>
              </a:rPr>
              <a:t> </a:t>
            </a:r>
            <a:r>
              <a:rPr lang="en-US" b="1" dirty="0" err="1">
                <a:solidFill>
                  <a:srgbClr val="ED7D31"/>
                </a:solidFill>
              </a:rPr>
              <a:t>aploetz</a:t>
            </a:r>
            <a:r>
              <a:rPr lang="en-US" b="1" dirty="0">
                <a:solidFill>
                  <a:srgbClr val="ED7D31"/>
                </a:solidFill>
              </a:rPr>
              <a:t>   43 May 29 08:28 mc-1-big-CompressionInfo.db</a:t>
            </a:r>
          </a:p>
          <a:p>
            <a:r>
              <a:rPr lang="en-US" b="1" dirty="0">
                <a:solidFill>
                  <a:srgbClr val="ED7D31"/>
                </a:solidFill>
              </a:rPr>
              <a:t>-</a:t>
            </a:r>
            <a:r>
              <a:rPr lang="en-US" b="1" dirty="0" err="1">
                <a:solidFill>
                  <a:srgbClr val="ED7D31"/>
                </a:solidFill>
              </a:rPr>
              <a:t>rw</a:t>
            </a:r>
            <a:r>
              <a:rPr lang="en-US" b="1" dirty="0">
                <a:solidFill>
                  <a:srgbClr val="ED7D31"/>
                </a:solidFill>
              </a:rPr>
              <a:t>-r--r--   1 </a:t>
            </a:r>
            <a:r>
              <a:rPr lang="en-US" b="1" dirty="0" err="1">
                <a:solidFill>
                  <a:srgbClr val="ED7D31"/>
                </a:solidFill>
              </a:rPr>
              <a:t>aploetz</a:t>
            </a:r>
            <a:r>
              <a:rPr lang="en-US" b="1" dirty="0">
                <a:solidFill>
                  <a:srgbClr val="ED7D31"/>
                </a:solidFill>
              </a:rPr>
              <a:t> </a:t>
            </a:r>
            <a:r>
              <a:rPr lang="en-US" b="1" dirty="0" err="1">
                <a:solidFill>
                  <a:srgbClr val="ED7D31"/>
                </a:solidFill>
              </a:rPr>
              <a:t>aploetz</a:t>
            </a:r>
            <a:r>
              <a:rPr lang="en-US" b="1" dirty="0">
                <a:solidFill>
                  <a:srgbClr val="ED7D31"/>
                </a:solidFill>
              </a:rPr>
              <a:t>  252 May 29 08:28 mc-1-big-Data.db</a:t>
            </a:r>
          </a:p>
          <a:p>
            <a:r>
              <a:rPr lang="en-US" b="1" dirty="0">
                <a:solidFill>
                  <a:srgbClr val="ED7D31"/>
                </a:solidFill>
              </a:rPr>
              <a:t>-</a:t>
            </a:r>
            <a:r>
              <a:rPr lang="en-US" b="1" dirty="0" err="1">
                <a:solidFill>
                  <a:srgbClr val="ED7D31"/>
                </a:solidFill>
              </a:rPr>
              <a:t>rw</a:t>
            </a:r>
            <a:r>
              <a:rPr lang="en-US" b="1" dirty="0">
                <a:solidFill>
                  <a:srgbClr val="ED7D31"/>
                </a:solidFill>
              </a:rPr>
              <a:t>-r--r--   1 </a:t>
            </a:r>
            <a:r>
              <a:rPr lang="en-US" b="1" dirty="0" err="1">
                <a:solidFill>
                  <a:srgbClr val="ED7D31"/>
                </a:solidFill>
              </a:rPr>
              <a:t>aploetz</a:t>
            </a:r>
            <a:r>
              <a:rPr lang="en-US" b="1" dirty="0">
                <a:solidFill>
                  <a:srgbClr val="ED7D31"/>
                </a:solidFill>
              </a:rPr>
              <a:t> </a:t>
            </a:r>
            <a:r>
              <a:rPr lang="en-US" b="1" dirty="0" err="1">
                <a:solidFill>
                  <a:srgbClr val="ED7D31"/>
                </a:solidFill>
              </a:rPr>
              <a:t>aploetz</a:t>
            </a:r>
            <a:r>
              <a:rPr lang="en-US" b="1" dirty="0">
                <a:solidFill>
                  <a:srgbClr val="ED7D31"/>
                </a:solidFill>
              </a:rPr>
              <a:t>   10 May 29 08:28 mc-1-big-Digest.crc32</a:t>
            </a:r>
          </a:p>
          <a:p>
            <a:r>
              <a:rPr lang="en-US" b="1" dirty="0">
                <a:solidFill>
                  <a:srgbClr val="ED7D31"/>
                </a:solidFill>
              </a:rPr>
              <a:t>-</a:t>
            </a:r>
            <a:r>
              <a:rPr lang="en-US" b="1" dirty="0" err="1">
                <a:solidFill>
                  <a:srgbClr val="ED7D31"/>
                </a:solidFill>
              </a:rPr>
              <a:t>rw</a:t>
            </a:r>
            <a:r>
              <a:rPr lang="en-US" b="1" dirty="0">
                <a:solidFill>
                  <a:srgbClr val="ED7D31"/>
                </a:solidFill>
              </a:rPr>
              <a:t>-r--r--   1 </a:t>
            </a:r>
            <a:r>
              <a:rPr lang="en-US" b="1" dirty="0" err="1">
                <a:solidFill>
                  <a:srgbClr val="ED7D31"/>
                </a:solidFill>
              </a:rPr>
              <a:t>aploetz</a:t>
            </a:r>
            <a:r>
              <a:rPr lang="en-US" b="1" dirty="0">
                <a:solidFill>
                  <a:srgbClr val="ED7D31"/>
                </a:solidFill>
              </a:rPr>
              <a:t> </a:t>
            </a:r>
            <a:r>
              <a:rPr lang="en-US" b="1" dirty="0" err="1">
                <a:solidFill>
                  <a:srgbClr val="ED7D31"/>
                </a:solidFill>
              </a:rPr>
              <a:t>aploetz</a:t>
            </a:r>
            <a:r>
              <a:rPr lang="en-US" b="1" dirty="0">
                <a:solidFill>
                  <a:srgbClr val="ED7D31"/>
                </a:solidFill>
              </a:rPr>
              <a:t>   16 May 29 08:28 mc-1-big-Filter.db</a:t>
            </a:r>
          </a:p>
          <a:p>
            <a:r>
              <a:rPr lang="en-US" b="1" dirty="0">
                <a:solidFill>
                  <a:srgbClr val="ED7D31"/>
                </a:solidFill>
              </a:rPr>
              <a:t>-</a:t>
            </a:r>
            <a:r>
              <a:rPr lang="en-US" b="1" dirty="0" err="1">
                <a:solidFill>
                  <a:srgbClr val="ED7D31"/>
                </a:solidFill>
              </a:rPr>
              <a:t>rw</a:t>
            </a:r>
            <a:r>
              <a:rPr lang="en-US" b="1" dirty="0">
                <a:solidFill>
                  <a:srgbClr val="ED7D31"/>
                </a:solidFill>
              </a:rPr>
              <a:t>-r--r--   1 </a:t>
            </a:r>
            <a:r>
              <a:rPr lang="en-US" b="1" dirty="0" err="1">
                <a:solidFill>
                  <a:srgbClr val="ED7D31"/>
                </a:solidFill>
              </a:rPr>
              <a:t>aploetz</a:t>
            </a:r>
            <a:r>
              <a:rPr lang="en-US" b="1" dirty="0">
                <a:solidFill>
                  <a:srgbClr val="ED7D31"/>
                </a:solidFill>
              </a:rPr>
              <a:t> </a:t>
            </a:r>
            <a:r>
              <a:rPr lang="en-US" b="1" dirty="0" err="1">
                <a:solidFill>
                  <a:srgbClr val="ED7D31"/>
                </a:solidFill>
              </a:rPr>
              <a:t>aploetz</a:t>
            </a:r>
            <a:r>
              <a:rPr lang="en-US" b="1" dirty="0">
                <a:solidFill>
                  <a:srgbClr val="ED7D31"/>
                </a:solidFill>
              </a:rPr>
              <a:t>   27 May 29 08:28 mc-1-big-Index.db</a:t>
            </a:r>
          </a:p>
          <a:p>
            <a:r>
              <a:rPr lang="en-US" b="1" dirty="0">
                <a:solidFill>
                  <a:srgbClr val="ED7D31"/>
                </a:solidFill>
              </a:rPr>
              <a:t>-</a:t>
            </a:r>
            <a:r>
              <a:rPr lang="en-US" b="1" dirty="0" err="1">
                <a:solidFill>
                  <a:srgbClr val="ED7D31"/>
                </a:solidFill>
              </a:rPr>
              <a:t>rw</a:t>
            </a:r>
            <a:r>
              <a:rPr lang="en-US" b="1" dirty="0">
                <a:solidFill>
                  <a:srgbClr val="ED7D31"/>
                </a:solidFill>
              </a:rPr>
              <a:t>-r--r--   1 </a:t>
            </a:r>
            <a:r>
              <a:rPr lang="en-US" b="1" dirty="0" err="1">
                <a:solidFill>
                  <a:srgbClr val="ED7D31"/>
                </a:solidFill>
              </a:rPr>
              <a:t>aploetz</a:t>
            </a:r>
            <a:r>
              <a:rPr lang="en-US" b="1" dirty="0">
                <a:solidFill>
                  <a:srgbClr val="ED7D31"/>
                </a:solidFill>
              </a:rPr>
              <a:t> </a:t>
            </a:r>
            <a:r>
              <a:rPr lang="en-US" b="1" dirty="0" err="1">
                <a:solidFill>
                  <a:srgbClr val="ED7D31"/>
                </a:solidFill>
              </a:rPr>
              <a:t>aploetz</a:t>
            </a:r>
            <a:r>
              <a:rPr lang="en-US" b="1" dirty="0">
                <a:solidFill>
                  <a:srgbClr val="ED7D31"/>
                </a:solidFill>
              </a:rPr>
              <a:t> 4675 May 29 08:28 mc-1-big-Statistics.db</a:t>
            </a:r>
          </a:p>
          <a:p>
            <a:r>
              <a:rPr lang="en-US" b="1" dirty="0">
                <a:solidFill>
                  <a:srgbClr val="ED7D31"/>
                </a:solidFill>
              </a:rPr>
              <a:t>-</a:t>
            </a:r>
            <a:r>
              <a:rPr lang="en-US" b="1" dirty="0" err="1">
                <a:solidFill>
                  <a:srgbClr val="ED7D31"/>
                </a:solidFill>
              </a:rPr>
              <a:t>rw</a:t>
            </a:r>
            <a:r>
              <a:rPr lang="en-US" b="1" dirty="0">
                <a:solidFill>
                  <a:srgbClr val="ED7D31"/>
                </a:solidFill>
              </a:rPr>
              <a:t>-r--r--   1 </a:t>
            </a:r>
            <a:r>
              <a:rPr lang="en-US" b="1" dirty="0" err="1">
                <a:solidFill>
                  <a:srgbClr val="ED7D31"/>
                </a:solidFill>
              </a:rPr>
              <a:t>aploetz</a:t>
            </a:r>
            <a:r>
              <a:rPr lang="en-US" b="1" dirty="0">
                <a:solidFill>
                  <a:srgbClr val="ED7D31"/>
                </a:solidFill>
              </a:rPr>
              <a:t> </a:t>
            </a:r>
            <a:r>
              <a:rPr lang="en-US" b="1" dirty="0" err="1">
                <a:solidFill>
                  <a:srgbClr val="ED7D31"/>
                </a:solidFill>
              </a:rPr>
              <a:t>aploetz</a:t>
            </a:r>
            <a:r>
              <a:rPr lang="en-US" b="1" dirty="0">
                <a:solidFill>
                  <a:srgbClr val="ED7D31"/>
                </a:solidFill>
              </a:rPr>
              <a:t>   61 May 29 08:28 mc-1-big-Summary.db</a:t>
            </a:r>
          </a:p>
          <a:p>
            <a:r>
              <a:rPr lang="en-US" b="1" dirty="0">
                <a:solidFill>
                  <a:srgbClr val="ED7D31"/>
                </a:solidFill>
              </a:rPr>
              <a:t>-</a:t>
            </a:r>
            <a:r>
              <a:rPr lang="en-US" b="1" dirty="0" err="1">
                <a:solidFill>
                  <a:srgbClr val="ED7D31"/>
                </a:solidFill>
              </a:rPr>
              <a:t>rw</a:t>
            </a:r>
            <a:r>
              <a:rPr lang="en-US" b="1" dirty="0">
                <a:solidFill>
                  <a:srgbClr val="ED7D31"/>
                </a:solidFill>
              </a:rPr>
              <a:t>-r--r--   1 </a:t>
            </a:r>
            <a:r>
              <a:rPr lang="en-US" b="1" dirty="0" err="1">
                <a:solidFill>
                  <a:srgbClr val="ED7D31"/>
                </a:solidFill>
              </a:rPr>
              <a:t>aploetz</a:t>
            </a:r>
            <a:r>
              <a:rPr lang="en-US" b="1" dirty="0">
                <a:solidFill>
                  <a:srgbClr val="ED7D31"/>
                </a:solidFill>
              </a:rPr>
              <a:t> </a:t>
            </a:r>
            <a:r>
              <a:rPr lang="en-US" b="1" dirty="0" err="1">
                <a:solidFill>
                  <a:srgbClr val="ED7D31"/>
                </a:solidFill>
              </a:rPr>
              <a:t>aploetz</a:t>
            </a:r>
            <a:r>
              <a:rPr lang="en-US" b="1" dirty="0">
                <a:solidFill>
                  <a:srgbClr val="ED7D31"/>
                </a:solidFill>
              </a:rPr>
              <a:t>   92 May 29 08:28 mc-1-big-TOC.txt</a:t>
            </a:r>
            <a:endParaRPr lang="en-US" sz="2200" b="1" dirty="0">
              <a:solidFill>
                <a:srgbClr val="ED7D31"/>
              </a:solidFill>
            </a:endParaRPr>
          </a:p>
        </p:txBody>
      </p:sp>
      <p:pic>
        <p:nvPicPr>
          <p:cNvPr id="6" name="Picture 5">
            <a:extLst>
              <a:ext uri="{FF2B5EF4-FFF2-40B4-BE49-F238E27FC236}">
                <a16:creationId xmlns:a16="http://schemas.microsoft.com/office/drawing/2014/main" xmlns="" id="{7B9F5620-9616-46B0-B276-5EE0D7D8944D}"/>
              </a:ext>
            </a:extLst>
          </p:cNvPr>
          <p:cNvPicPr>
            <a:picLocks noChangeAspect="1"/>
          </p:cNvPicPr>
          <p:nvPr/>
        </p:nvPicPr>
        <p:blipFill>
          <a:blip r:embed="rId3"/>
          <a:stretch>
            <a:fillRect/>
          </a:stretch>
        </p:blipFill>
        <p:spPr>
          <a:xfrm>
            <a:off x="6926580" y="2928676"/>
            <a:ext cx="1988820" cy="1988820"/>
          </a:xfrm>
          <a:prstGeom prst="rect">
            <a:avLst/>
          </a:prstGeom>
        </p:spPr>
      </p:pic>
    </p:spTree>
    <p:extLst>
      <p:ext uri="{BB962C8B-B14F-4D97-AF65-F5344CB8AC3E}">
        <p14:creationId xmlns:p14="http://schemas.microsoft.com/office/powerpoint/2010/main" val="33588497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On-disk storage</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675806" y="928697"/>
            <a:ext cx="7792388" cy="3890168"/>
          </a:xfrm>
          <a:prstGeom prst="rect">
            <a:avLst/>
          </a:prstGeom>
        </p:spPr>
        <p:txBody>
          <a:bodyPr vert="horz" wrap="square" lIns="0" tIns="12065" rIns="0" bIns="0" rtlCol="0">
            <a:spAutoFit/>
          </a:bodyPr>
          <a:lstStyle/>
          <a:p>
            <a:pPr algn="ctr"/>
            <a:r>
              <a:rPr lang="en-US" sz="2400" b="1" dirty="0">
                <a:solidFill>
                  <a:srgbClr val="ED7D31"/>
                </a:solidFill>
              </a:rPr>
              <a:t>How data was structured in prior versions</a:t>
            </a:r>
          </a:p>
          <a:p>
            <a:pPr marL="342900" indent="-342900">
              <a:buFont typeface="Arial" panose="020B0604020202020204" pitchFamily="34" charset="0"/>
              <a:buChar char="•"/>
            </a:pPr>
            <a:r>
              <a:rPr lang="en-US" sz="2000" dirty="0"/>
              <a:t>As an example, consider the following CQL query from the previous lesson. </a:t>
            </a:r>
          </a:p>
          <a:p>
            <a:pPr marL="342900" indent="-342900">
              <a:buFont typeface="Arial" panose="020B0604020202020204" pitchFamily="34" charset="0"/>
              <a:buChar char="•"/>
            </a:pPr>
            <a:r>
              <a:rPr lang="en-US" sz="2000" dirty="0"/>
              <a:t>Recall that it retrieves video game high-score data for a player named Connor:</a:t>
            </a:r>
          </a:p>
          <a:p>
            <a:pPr marL="342900" indent="-342900">
              <a:buFont typeface="Arial" panose="020B0604020202020204" pitchFamily="34" charset="0"/>
              <a:buChar char="•"/>
            </a:pPr>
            <a:endParaRPr lang="en-US" sz="2000" dirty="0"/>
          </a:p>
          <a:p>
            <a:r>
              <a:rPr lang="en-US" sz="1600" b="1" dirty="0" err="1">
                <a:solidFill>
                  <a:srgbClr val="ED7D31"/>
                </a:solidFill>
              </a:rPr>
              <a:t>cassdba@cqlsh:packt&amp;gt</a:t>
            </a:r>
            <a:r>
              <a:rPr lang="en-US" sz="1600" b="1" dirty="0">
                <a:solidFill>
                  <a:srgbClr val="ED7D31"/>
                </a:solidFill>
              </a:rPr>
              <a:t>; SELECT * FROM </a:t>
            </a:r>
            <a:r>
              <a:rPr lang="en-US" sz="1600" b="1" dirty="0" err="1">
                <a:solidFill>
                  <a:srgbClr val="ED7D31"/>
                </a:solidFill>
              </a:rPr>
              <a:t>hi_scores</a:t>
            </a:r>
            <a:r>
              <a:rPr lang="en-US" sz="1600" b="1" dirty="0">
                <a:solidFill>
                  <a:srgbClr val="ED7D31"/>
                </a:solidFill>
              </a:rPr>
              <a:t> WHERE name='Connor';</a:t>
            </a:r>
          </a:p>
          <a:p>
            <a:r>
              <a:rPr lang="en-US" sz="1600" b="1" dirty="0">
                <a:solidFill>
                  <a:srgbClr val="ED7D31"/>
                </a:solidFill>
              </a:rPr>
              <a:t> name   | game        | score</a:t>
            </a:r>
          </a:p>
          <a:p>
            <a:r>
              <a:rPr lang="en-US" sz="1600" b="1" dirty="0">
                <a:solidFill>
                  <a:srgbClr val="ED7D31"/>
                </a:solidFill>
              </a:rPr>
              <a:t>--------+-------------+--------</a:t>
            </a:r>
          </a:p>
          <a:p>
            <a:r>
              <a:rPr lang="en-US" sz="1600" b="1" dirty="0">
                <a:solidFill>
                  <a:srgbClr val="ED7D31"/>
                </a:solidFill>
              </a:rPr>
              <a:t> Connor |     Frogger |   4220</a:t>
            </a:r>
          </a:p>
          <a:p>
            <a:r>
              <a:rPr lang="en-US" sz="1600" b="1" dirty="0">
                <a:solidFill>
                  <a:srgbClr val="ED7D31"/>
                </a:solidFill>
              </a:rPr>
              <a:t> Connor |       Joust |  48850</a:t>
            </a:r>
          </a:p>
          <a:p>
            <a:r>
              <a:rPr lang="en-US" sz="1600" b="1" dirty="0">
                <a:solidFill>
                  <a:srgbClr val="ED7D31"/>
                </a:solidFill>
              </a:rPr>
              <a:t> Connor | Monkey Kong |  15800</a:t>
            </a:r>
          </a:p>
          <a:p>
            <a:r>
              <a:rPr lang="en-US" sz="1600" b="1" dirty="0">
                <a:solidFill>
                  <a:srgbClr val="ED7D31"/>
                </a:solidFill>
              </a:rPr>
              <a:t> Connor |      Pacman | 182330</a:t>
            </a:r>
          </a:p>
          <a:p>
            <a:r>
              <a:rPr lang="en-US" sz="1600" b="1" dirty="0">
                <a:solidFill>
                  <a:srgbClr val="ED7D31"/>
                </a:solidFill>
              </a:rPr>
              <a:t>(4 rows)</a:t>
            </a:r>
          </a:p>
        </p:txBody>
      </p:sp>
      <p:pic>
        <p:nvPicPr>
          <p:cNvPr id="6" name="Picture 5">
            <a:extLst>
              <a:ext uri="{FF2B5EF4-FFF2-40B4-BE49-F238E27FC236}">
                <a16:creationId xmlns:a16="http://schemas.microsoft.com/office/drawing/2014/main" xmlns="" id="{50DEE2A7-70A2-4955-8499-861DD6F1A8FC}"/>
              </a:ext>
            </a:extLst>
          </p:cNvPr>
          <p:cNvPicPr>
            <a:picLocks noChangeAspect="1"/>
          </p:cNvPicPr>
          <p:nvPr/>
        </p:nvPicPr>
        <p:blipFill>
          <a:blip r:embed="rId3"/>
          <a:stretch>
            <a:fillRect/>
          </a:stretch>
        </p:blipFill>
        <p:spPr>
          <a:xfrm>
            <a:off x="6926580" y="2928676"/>
            <a:ext cx="1988820" cy="1988820"/>
          </a:xfrm>
          <a:prstGeom prst="rect">
            <a:avLst/>
          </a:prstGeom>
        </p:spPr>
      </p:pic>
    </p:spTree>
    <p:extLst>
      <p:ext uri="{BB962C8B-B14F-4D97-AF65-F5344CB8AC3E}">
        <p14:creationId xmlns:p14="http://schemas.microsoft.com/office/powerpoint/2010/main" val="2033422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High availability</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598770" y="958813"/>
            <a:ext cx="7596822" cy="3736279"/>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200" dirty="0"/>
              <a:t>Depending on the Replication Factor (RF) and required consistency level, a Cassandra cluster is capable of sustaining operations with one or two nodes in a failure state. </a:t>
            </a:r>
          </a:p>
          <a:p>
            <a:pPr marL="342900" indent="-342900">
              <a:buFont typeface="Arial" panose="020B0604020202020204" pitchFamily="34" charset="0"/>
              <a:buChar char="•"/>
            </a:pPr>
            <a:r>
              <a:rPr lang="en-US" sz="2200" dirty="0"/>
              <a:t>For example, let's assume that a cluster with a single data center has a </a:t>
            </a:r>
            <a:r>
              <a:rPr lang="en-US" sz="2200" dirty="0" err="1"/>
              <a:t>keyspace</a:t>
            </a:r>
            <a:r>
              <a:rPr lang="en-US" sz="2200" dirty="0"/>
              <a:t> configured for a RF of three. </a:t>
            </a:r>
          </a:p>
          <a:p>
            <a:pPr marL="342900" indent="-342900">
              <a:buFont typeface="Arial" panose="020B0604020202020204" pitchFamily="34" charset="0"/>
              <a:buChar char="•"/>
            </a:pPr>
            <a:r>
              <a:rPr lang="en-US" sz="2200" dirty="0"/>
              <a:t>This means that the cluster contains three copies of each row of data. </a:t>
            </a:r>
          </a:p>
          <a:p>
            <a:pPr marL="342900" indent="-342900">
              <a:buFont typeface="Arial" panose="020B0604020202020204" pitchFamily="34" charset="0"/>
              <a:buChar char="•"/>
            </a:pPr>
            <a:r>
              <a:rPr lang="en-US" sz="2200" dirty="0"/>
              <a:t>If an application queries with a consistency level of one, then it can still function properly with one or two nodes in a down state.</a:t>
            </a:r>
          </a:p>
        </p:txBody>
      </p:sp>
    </p:spTree>
    <p:extLst>
      <p:ext uri="{BB962C8B-B14F-4D97-AF65-F5344CB8AC3E}">
        <p14:creationId xmlns:p14="http://schemas.microsoft.com/office/powerpoint/2010/main" val="41198981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On-disk storage</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In Apache Cassandra versions 1.2 to 2.2, CQL is simply a layer that abstracts the </a:t>
            </a:r>
            <a:r>
              <a:rPr lang="en-US" sz="2400" dirty="0" err="1"/>
              <a:t>SSTable</a:t>
            </a:r>
            <a:r>
              <a:rPr lang="en-US" sz="2400" dirty="0"/>
              <a:t> structure.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If you were using Apache Cassandra 2.1 or earlier, this data could be viewed with the command-line interface tool, also known as </a:t>
            </a:r>
            <a:r>
              <a:rPr lang="en-US" sz="2400" dirty="0" err="1"/>
              <a:t>cassandra</a:t>
            </a:r>
            <a:r>
              <a:rPr lang="en-US" sz="2400" dirty="0"/>
              <a:t>-cli:</a:t>
            </a:r>
          </a:p>
          <a:p>
            <a:pPr marL="342900" indent="-342900">
              <a:buFont typeface="Arial" panose="020B0604020202020204" pitchFamily="34" charset="0"/>
              <a:buChar char="•"/>
            </a:pPr>
            <a:endParaRPr lang="en-US" sz="2400" dirty="0"/>
          </a:p>
          <a:p>
            <a:r>
              <a:rPr lang="en-US" sz="2400" dirty="0"/>
              <a:t>Refer to the file 2_1.txt</a:t>
            </a:r>
          </a:p>
        </p:txBody>
      </p:sp>
    </p:spTree>
    <p:extLst>
      <p:ext uri="{BB962C8B-B14F-4D97-AF65-F5344CB8AC3E}">
        <p14:creationId xmlns:p14="http://schemas.microsoft.com/office/powerpoint/2010/main" val="40818760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On-disk storage</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928697"/>
            <a:ext cx="7596822" cy="3705502"/>
          </a:xfrm>
          <a:prstGeom prst="rect">
            <a:avLst/>
          </a:prstGeom>
        </p:spPr>
        <p:txBody>
          <a:bodyPr vert="horz" wrap="square" lIns="0" tIns="12065" rIns="0" bIns="0" rtlCol="0">
            <a:spAutoFit/>
          </a:bodyPr>
          <a:lstStyle/>
          <a:p>
            <a:pPr algn="ctr"/>
            <a:r>
              <a:rPr lang="en-US" sz="2400" b="1" dirty="0">
                <a:solidFill>
                  <a:srgbClr val="ED7D31"/>
                </a:solidFill>
              </a:rPr>
              <a:t>How data is structured in newer versions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Consider the CQL query used as the basis for the prior example, where we queried our the </a:t>
            </a:r>
            <a:r>
              <a:rPr lang="en-US" sz="2400" dirty="0" err="1"/>
              <a:t>hi_scores</a:t>
            </a:r>
            <a:r>
              <a:rPr lang="en-US" sz="2400" dirty="0"/>
              <a:t> table for the player named Connor.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If we were to look at the underlying data using the </a:t>
            </a:r>
            <a:r>
              <a:rPr lang="en-US" sz="2400" dirty="0" err="1"/>
              <a:t>sstabledump</a:t>
            </a:r>
            <a:r>
              <a:rPr lang="en-US" sz="2400" dirty="0"/>
              <a:t> tool, it would look something like this:</a:t>
            </a:r>
          </a:p>
          <a:p>
            <a:pPr marL="342900" indent="-342900">
              <a:buFont typeface="Arial" panose="020B0604020202020204" pitchFamily="34" charset="0"/>
              <a:buChar char="•"/>
            </a:pPr>
            <a:endParaRPr lang="en-US" sz="2400" dirty="0"/>
          </a:p>
          <a:p>
            <a:r>
              <a:rPr lang="en-US" sz="2400" dirty="0"/>
              <a:t>Refer to the file 2_2.txt</a:t>
            </a:r>
          </a:p>
        </p:txBody>
      </p:sp>
    </p:spTree>
    <p:extLst>
      <p:ext uri="{BB962C8B-B14F-4D97-AF65-F5344CB8AC3E}">
        <p14:creationId xmlns:p14="http://schemas.microsoft.com/office/powerpoint/2010/main" val="13651412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62</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Additional components of Cassandra</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610200" y="1143809"/>
            <a:ext cx="7596822" cy="3336170"/>
          </a:xfrm>
          <a:prstGeom prst="rect">
            <a:avLst/>
          </a:prstGeom>
        </p:spPr>
        <p:txBody>
          <a:bodyPr vert="horz" wrap="square" lIns="0" tIns="12065" rIns="0" bIns="0" rtlCol="0">
            <a:spAutoFit/>
          </a:bodyPr>
          <a:lstStyle/>
          <a:p>
            <a:pPr algn="ctr"/>
            <a:r>
              <a:rPr lang="en-US" sz="2400" b="1" dirty="0">
                <a:solidFill>
                  <a:srgbClr val="ED7D31"/>
                </a:solidFill>
              </a:rPr>
              <a:t>Gossiper</a:t>
            </a:r>
          </a:p>
          <a:p>
            <a:pPr algn="ctr"/>
            <a:endParaRPr lang="en-US" sz="2400" b="1" dirty="0">
              <a:solidFill>
                <a:srgbClr val="ED7D31"/>
              </a:solidFill>
            </a:endParaRPr>
          </a:p>
          <a:p>
            <a:pPr marL="342900" indent="-342900">
              <a:buFont typeface="Arial" panose="020B0604020202020204" pitchFamily="34" charset="0"/>
              <a:buChar char="•"/>
            </a:pPr>
            <a:r>
              <a:rPr lang="en-US" sz="2400" dirty="0"/>
              <a:t>Gossiper is a peer-to-peer communication protocol that a node uses to communicate with the other nodes in the cluster.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When the nodes gossip with each other, they share information about themselves and retrieve information on a subset of other nodes in the cluster. </a:t>
            </a:r>
          </a:p>
        </p:txBody>
      </p:sp>
    </p:spTree>
    <p:extLst>
      <p:ext uri="{BB962C8B-B14F-4D97-AF65-F5344CB8AC3E}">
        <p14:creationId xmlns:p14="http://schemas.microsoft.com/office/powerpoint/2010/main" val="13973441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Additional components of Cassandra</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621688"/>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You can view the currently perceived gossip state of any node using the </a:t>
            </a:r>
            <a:r>
              <a:rPr lang="en-US" sz="2400" dirty="0" err="1"/>
              <a:t>nodetool</a:t>
            </a:r>
            <a:r>
              <a:rPr lang="en-US" sz="2400" dirty="0"/>
              <a:t> utility on any node.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following command demonstrates what this looks like with a three-node cluster:</a:t>
            </a:r>
          </a:p>
          <a:p>
            <a:pPr marL="342900" indent="-342900">
              <a:buFont typeface="Arial" panose="020B0604020202020204" pitchFamily="34" charset="0"/>
              <a:buChar char="•"/>
            </a:pPr>
            <a:endParaRPr lang="en-US" sz="2400" dirty="0"/>
          </a:p>
          <a:p>
            <a:r>
              <a:rPr lang="en-US" sz="2400" dirty="0"/>
              <a:t>Refer to the file 2_3.txt</a:t>
            </a:r>
          </a:p>
        </p:txBody>
      </p:sp>
      <p:pic>
        <p:nvPicPr>
          <p:cNvPr id="6" name="Picture 5">
            <a:extLst>
              <a:ext uri="{FF2B5EF4-FFF2-40B4-BE49-F238E27FC236}">
                <a16:creationId xmlns:a16="http://schemas.microsoft.com/office/drawing/2014/main" xmlns="" id="{4FCA83BA-6B86-46C1-94F8-E3CB1658B12D}"/>
              </a:ext>
            </a:extLst>
          </p:cNvPr>
          <p:cNvPicPr>
            <a:picLocks noChangeAspect="1"/>
          </p:cNvPicPr>
          <p:nvPr/>
        </p:nvPicPr>
        <p:blipFill>
          <a:blip r:embed="rId3"/>
          <a:stretch>
            <a:fillRect/>
          </a:stretch>
        </p:blipFill>
        <p:spPr>
          <a:xfrm>
            <a:off x="6926580" y="2928676"/>
            <a:ext cx="1988820" cy="1988820"/>
          </a:xfrm>
          <a:prstGeom prst="rect">
            <a:avLst/>
          </a:prstGeom>
        </p:spPr>
      </p:pic>
    </p:spTree>
    <p:extLst>
      <p:ext uri="{BB962C8B-B14F-4D97-AF65-F5344CB8AC3E}">
        <p14:creationId xmlns:p14="http://schemas.microsoft.com/office/powerpoint/2010/main" val="14308264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64</a:t>
            </a:fld>
            <a:endParaRPr dirty="0">
              <a:uFillTx/>
              <a:latin typeface="Calibri Light"/>
              <a:cs typeface="Calibri Light"/>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457200" y="1328475"/>
            <a:ext cx="8229600" cy="2966838"/>
          </a:xfrm>
          <a:prstGeom prst="rect">
            <a:avLst/>
          </a:prstGeom>
        </p:spPr>
        <p:txBody>
          <a:bodyPr vert="horz" wrap="square" lIns="0" tIns="12065" rIns="0" bIns="0" rtlCol="0">
            <a:spAutoFit/>
          </a:bodyPr>
          <a:lstStyle/>
          <a:p>
            <a:pPr algn="ctr"/>
            <a:r>
              <a:rPr lang="en-US" sz="2400" b="1" dirty="0">
                <a:solidFill>
                  <a:srgbClr val="ED7D31"/>
                </a:solidFill>
              </a:rPr>
              <a:t>Snitch</a:t>
            </a:r>
          </a:p>
          <a:p>
            <a:pPr algn="ctr"/>
            <a:endParaRPr lang="en-US" sz="2400" b="1" dirty="0">
              <a:solidFill>
                <a:srgbClr val="ED7D31"/>
              </a:solidFill>
            </a:endParaRPr>
          </a:p>
          <a:p>
            <a:pPr marL="342900" indent="-342900">
              <a:buFont typeface="Arial" panose="020B0604020202020204" pitchFamily="34" charset="0"/>
              <a:buChar char="•"/>
            </a:pPr>
            <a:r>
              <a:rPr lang="en-US" sz="2400" dirty="0"/>
              <a:t>Cassandra uses a component known as the snitch to direct read and write operations to the appropriate nodes.</a:t>
            </a:r>
          </a:p>
          <a:p>
            <a:r>
              <a:rPr lang="en-US" sz="2400" dirty="0"/>
              <a:t> </a:t>
            </a:r>
          </a:p>
          <a:p>
            <a:pPr marL="342900" indent="-342900">
              <a:buFont typeface="Arial" panose="020B0604020202020204" pitchFamily="34" charset="0"/>
              <a:buChar char="•"/>
            </a:pPr>
            <a:r>
              <a:rPr lang="en-US" sz="2400" dirty="0"/>
              <a:t>When an operation is sent to the cluster, it is the snitch's job (Williams 2012) to determine which nodes in specific data centers or racks can serve the request.</a:t>
            </a: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Additional components of Cassandra</a:t>
            </a:r>
            <a:endParaRPr lang="en-US" sz="3600" dirty="0"/>
          </a:p>
        </p:txBody>
      </p:sp>
      <p:pic>
        <p:nvPicPr>
          <p:cNvPr id="3" name="Picture 2">
            <a:extLst>
              <a:ext uri="{FF2B5EF4-FFF2-40B4-BE49-F238E27FC236}">
                <a16:creationId xmlns:a16="http://schemas.microsoft.com/office/drawing/2014/main" xmlns="" id="{B48B4844-B955-4300-80E4-4EAB86A2E18A}"/>
              </a:ext>
            </a:extLst>
          </p:cNvPr>
          <p:cNvPicPr>
            <a:picLocks noChangeAspect="1"/>
          </p:cNvPicPr>
          <p:nvPr/>
        </p:nvPicPr>
        <p:blipFill>
          <a:blip r:embed="rId3"/>
          <a:stretch>
            <a:fillRect/>
          </a:stretch>
        </p:blipFill>
        <p:spPr>
          <a:xfrm>
            <a:off x="7500339" y="724991"/>
            <a:ext cx="1643661" cy="1643054"/>
          </a:xfrm>
          <a:prstGeom prst="rect">
            <a:avLst/>
          </a:prstGeom>
        </p:spPr>
      </p:pic>
    </p:spTree>
    <p:extLst>
      <p:ext uri="{BB962C8B-B14F-4D97-AF65-F5344CB8AC3E}">
        <p14:creationId xmlns:p14="http://schemas.microsoft.com/office/powerpoint/2010/main" val="35958997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Additional components of Cassandra</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989590"/>
            <a:ext cx="7596822" cy="370550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 replication of data per </a:t>
            </a:r>
            <a:r>
              <a:rPr lang="en-US" sz="2400" dirty="0" err="1"/>
              <a:t>keyspace</a:t>
            </a:r>
            <a:r>
              <a:rPr lang="en-US" sz="2400" dirty="0"/>
              <a:t> is defined in the </a:t>
            </a:r>
            <a:r>
              <a:rPr lang="en-US" sz="2400" dirty="0" err="1"/>
              <a:t>keyspace</a:t>
            </a:r>
            <a:r>
              <a:rPr lang="en-US" sz="2400" dirty="0"/>
              <a:t> definition using the configuration properties of </a:t>
            </a:r>
            <a:r>
              <a:rPr lang="en-US" sz="2400" dirty="0" err="1"/>
              <a:t>NetworkTopologyStrategy</a:t>
            </a:r>
            <a:r>
              <a:rPr lang="en-US" sz="2400" dirty="0"/>
              <a:t>. </a:t>
            </a:r>
          </a:p>
          <a:p>
            <a:pPr marL="342900" indent="-342900">
              <a:buFont typeface="Arial" panose="020B0604020202020204" pitchFamily="34" charset="0"/>
              <a:buChar char="•"/>
            </a:pPr>
            <a:r>
              <a:rPr lang="en-US" sz="2400" dirty="0"/>
              <a:t>This can be seen in the following example </a:t>
            </a:r>
            <a:r>
              <a:rPr lang="en-US" sz="2400" dirty="0" err="1"/>
              <a:t>keyspace</a:t>
            </a:r>
            <a:r>
              <a:rPr lang="en-US" sz="2400" dirty="0"/>
              <a:t> definition:</a:t>
            </a:r>
          </a:p>
          <a:p>
            <a:r>
              <a:rPr lang="en-US" sz="2400" dirty="0">
                <a:solidFill>
                  <a:srgbClr val="ED7D31"/>
                </a:solidFill>
              </a:rPr>
              <a:t>CREATE KEYSPACE </a:t>
            </a:r>
            <a:r>
              <a:rPr lang="en-US" sz="2400" dirty="0" err="1">
                <a:solidFill>
                  <a:srgbClr val="ED7D31"/>
                </a:solidFill>
              </a:rPr>
              <a:t>packt</a:t>
            </a:r>
            <a:r>
              <a:rPr lang="en-US" sz="2400" dirty="0">
                <a:solidFill>
                  <a:srgbClr val="ED7D31"/>
                </a:solidFill>
              </a:rPr>
              <a:t> WITH replication = {</a:t>
            </a:r>
          </a:p>
          <a:p>
            <a:r>
              <a:rPr lang="en-US" sz="2400" dirty="0">
                <a:solidFill>
                  <a:srgbClr val="ED7D31"/>
                </a:solidFill>
              </a:rPr>
              <a:t>   'class': '</a:t>
            </a:r>
            <a:r>
              <a:rPr lang="en-US" sz="2400" dirty="0" err="1">
                <a:solidFill>
                  <a:srgbClr val="ED7D31"/>
                </a:solidFill>
              </a:rPr>
              <a:t>NetworkTopologyStrategy</a:t>
            </a:r>
            <a:r>
              <a:rPr lang="en-US" sz="2400" dirty="0">
                <a:solidFill>
                  <a:srgbClr val="ED7D31"/>
                </a:solidFill>
              </a:rPr>
              <a:t>',</a:t>
            </a:r>
          </a:p>
          <a:p>
            <a:r>
              <a:rPr lang="en-US" sz="2400" dirty="0">
                <a:solidFill>
                  <a:srgbClr val="ED7D31"/>
                </a:solidFill>
              </a:rPr>
              <a:t>   '</a:t>
            </a:r>
            <a:r>
              <a:rPr lang="en-US" sz="2400" dirty="0" err="1">
                <a:solidFill>
                  <a:srgbClr val="ED7D31"/>
                </a:solidFill>
              </a:rPr>
              <a:t>ClockworkAngels</a:t>
            </a:r>
            <a:r>
              <a:rPr lang="en-US" sz="2400" dirty="0">
                <a:solidFill>
                  <a:srgbClr val="ED7D31"/>
                </a:solidFill>
              </a:rPr>
              <a:t>': '3',</a:t>
            </a:r>
          </a:p>
          <a:p>
            <a:r>
              <a:rPr lang="en-US" sz="2400" dirty="0">
                <a:solidFill>
                  <a:srgbClr val="ED7D31"/>
                </a:solidFill>
              </a:rPr>
              <a:t>   '</a:t>
            </a:r>
            <a:r>
              <a:rPr lang="en-US" sz="2400" dirty="0" err="1">
                <a:solidFill>
                  <a:srgbClr val="ED7D31"/>
                </a:solidFill>
              </a:rPr>
              <a:t>PermanentWaves</a:t>
            </a:r>
            <a:r>
              <a:rPr lang="en-US" sz="2400" dirty="0">
                <a:solidFill>
                  <a:srgbClr val="ED7D31"/>
                </a:solidFill>
              </a:rPr>
              <a:t>': '2'</a:t>
            </a:r>
          </a:p>
          <a:p>
            <a:r>
              <a:rPr lang="en-US" sz="2400" dirty="0">
                <a:solidFill>
                  <a:srgbClr val="ED7D31"/>
                </a:solidFill>
              </a:rPr>
              <a:t>};</a:t>
            </a:r>
          </a:p>
        </p:txBody>
      </p:sp>
      <p:pic>
        <p:nvPicPr>
          <p:cNvPr id="6" name="Picture 5">
            <a:extLst>
              <a:ext uri="{FF2B5EF4-FFF2-40B4-BE49-F238E27FC236}">
                <a16:creationId xmlns:a16="http://schemas.microsoft.com/office/drawing/2014/main" xmlns="" id="{1B3DB073-2F66-4BDF-9984-8817F3B71237}"/>
              </a:ext>
            </a:extLst>
          </p:cNvPr>
          <p:cNvPicPr>
            <a:picLocks noChangeAspect="1"/>
          </p:cNvPicPr>
          <p:nvPr/>
        </p:nvPicPr>
        <p:blipFill>
          <a:blip r:embed="rId3"/>
          <a:stretch>
            <a:fillRect/>
          </a:stretch>
        </p:blipFill>
        <p:spPr>
          <a:xfrm>
            <a:off x="7271739" y="3112931"/>
            <a:ext cx="1643661" cy="1643054"/>
          </a:xfrm>
          <a:prstGeom prst="rect">
            <a:avLst/>
          </a:prstGeom>
        </p:spPr>
      </p:pic>
    </p:spTree>
    <p:extLst>
      <p:ext uri="{BB962C8B-B14F-4D97-AF65-F5344CB8AC3E}">
        <p14:creationId xmlns:p14="http://schemas.microsoft.com/office/powerpoint/2010/main" val="37848172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Additional components of Cassandra</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612941" y="989590"/>
            <a:ext cx="7918118" cy="370550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000" dirty="0"/>
              <a:t>Let's assume that our </a:t>
            </a:r>
            <a:r>
              <a:rPr lang="en-US" sz="2000" dirty="0" err="1"/>
              <a:t>ClockworkAngels</a:t>
            </a:r>
            <a:r>
              <a:rPr lang="en-US" sz="2000" dirty="0"/>
              <a:t> data center has six nodes. </a:t>
            </a:r>
          </a:p>
          <a:p>
            <a:pPr marL="342900" indent="-342900">
              <a:buFont typeface="Arial" panose="020B0604020202020204" pitchFamily="34" charset="0"/>
              <a:buChar char="•"/>
            </a:pPr>
            <a:r>
              <a:rPr lang="en-US" sz="2000" dirty="0"/>
              <a:t>To maintain the maximum amount of availability possible, we could divide them up like this:</a:t>
            </a:r>
          </a:p>
          <a:p>
            <a:r>
              <a:rPr lang="en-US" sz="2000" dirty="0">
                <a:solidFill>
                  <a:srgbClr val="ED7D31"/>
                </a:solidFill>
              </a:rPr>
              <a:t>Data center: </a:t>
            </a:r>
            <a:r>
              <a:rPr lang="en-US" sz="2000" dirty="0" err="1">
                <a:solidFill>
                  <a:srgbClr val="ED7D31"/>
                </a:solidFill>
              </a:rPr>
              <a:t>ClockworkAngels</a:t>
            </a:r>
            <a:endParaRPr lang="en-US" sz="2000" dirty="0">
              <a:solidFill>
                <a:srgbClr val="ED7D31"/>
              </a:solidFill>
            </a:endParaRPr>
          </a:p>
          <a:p>
            <a:r>
              <a:rPr lang="en-US" sz="2000" dirty="0">
                <a:solidFill>
                  <a:srgbClr val="ED7D31"/>
                </a:solidFill>
              </a:rPr>
              <a:t>Node             Rack</a:t>
            </a:r>
          </a:p>
          <a:p>
            <a:r>
              <a:rPr lang="en-US" sz="2000" dirty="0">
                <a:solidFill>
                  <a:srgbClr val="ED7D31"/>
                </a:solidFill>
              </a:rPr>
              <a:t>========================</a:t>
            </a:r>
          </a:p>
          <a:p>
            <a:r>
              <a:rPr lang="en-US" sz="2000" dirty="0">
                <a:solidFill>
                  <a:srgbClr val="ED7D31"/>
                </a:solidFill>
              </a:rPr>
              <a:t>192.168.255.1    East_1</a:t>
            </a:r>
          </a:p>
          <a:p>
            <a:r>
              <a:rPr lang="en-US" sz="2000" dirty="0">
                <a:solidFill>
                  <a:srgbClr val="ED7D31"/>
                </a:solidFill>
              </a:rPr>
              <a:t>192.168.255.2    West_1</a:t>
            </a:r>
          </a:p>
          <a:p>
            <a:r>
              <a:rPr lang="en-US" sz="2000" dirty="0">
                <a:solidFill>
                  <a:srgbClr val="ED7D31"/>
                </a:solidFill>
              </a:rPr>
              <a:t>192.168.255.3    West_1</a:t>
            </a:r>
          </a:p>
          <a:p>
            <a:r>
              <a:rPr lang="en-US" sz="2000" dirty="0">
                <a:solidFill>
                  <a:srgbClr val="ED7D31"/>
                </a:solidFill>
              </a:rPr>
              <a:t>192.168.255.4    East_1</a:t>
            </a:r>
          </a:p>
          <a:p>
            <a:r>
              <a:rPr lang="en-US" sz="2000" dirty="0">
                <a:solidFill>
                  <a:srgbClr val="ED7D31"/>
                </a:solidFill>
              </a:rPr>
              <a:t>192.168.255.5    West_1</a:t>
            </a:r>
          </a:p>
          <a:p>
            <a:r>
              <a:rPr lang="en-US" sz="2000" dirty="0">
                <a:solidFill>
                  <a:srgbClr val="ED7D31"/>
                </a:solidFill>
              </a:rPr>
              <a:t>192.168.255.6    East_1</a:t>
            </a:r>
          </a:p>
        </p:txBody>
      </p:sp>
      <p:pic>
        <p:nvPicPr>
          <p:cNvPr id="6" name="Picture 5">
            <a:extLst>
              <a:ext uri="{FF2B5EF4-FFF2-40B4-BE49-F238E27FC236}">
                <a16:creationId xmlns:a16="http://schemas.microsoft.com/office/drawing/2014/main" xmlns="" id="{52D26701-B2F0-4199-AE16-D79DAD9C8F00}"/>
              </a:ext>
            </a:extLst>
          </p:cNvPr>
          <p:cNvPicPr>
            <a:picLocks noChangeAspect="1"/>
          </p:cNvPicPr>
          <p:nvPr/>
        </p:nvPicPr>
        <p:blipFill>
          <a:blip r:embed="rId3"/>
          <a:stretch>
            <a:fillRect/>
          </a:stretch>
        </p:blipFill>
        <p:spPr>
          <a:xfrm>
            <a:off x="5795011" y="1873378"/>
            <a:ext cx="3040380" cy="3039257"/>
          </a:xfrm>
          <a:prstGeom prst="rect">
            <a:avLst/>
          </a:prstGeom>
        </p:spPr>
      </p:pic>
    </p:spTree>
    <p:extLst>
      <p:ext uri="{BB962C8B-B14F-4D97-AF65-F5344CB8AC3E}">
        <p14:creationId xmlns:p14="http://schemas.microsoft.com/office/powerpoint/2010/main" val="34727583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Additional components of Cassandra</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algn="ctr"/>
            <a:r>
              <a:rPr lang="en-US" sz="2400" b="1" dirty="0">
                <a:solidFill>
                  <a:srgbClr val="ED7D31"/>
                </a:solidFill>
              </a:rPr>
              <a:t>Phi failure-detector</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Apache Cassandra uses an implementation of the Phi Failure-Accrual algorithm.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basic idea is that gossip between nodes is measured on a scale that adjusts to current network conditions. </a:t>
            </a:r>
          </a:p>
        </p:txBody>
      </p:sp>
    </p:spTree>
    <p:extLst>
      <p:ext uri="{BB962C8B-B14F-4D97-AF65-F5344CB8AC3E}">
        <p14:creationId xmlns:p14="http://schemas.microsoft.com/office/powerpoint/2010/main" val="34284676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Additional components of Cassandra</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928697"/>
            <a:ext cx="7596822" cy="3705502"/>
          </a:xfrm>
          <a:prstGeom prst="rect">
            <a:avLst/>
          </a:prstGeom>
        </p:spPr>
        <p:txBody>
          <a:bodyPr vert="horz" wrap="square" lIns="0" tIns="12065" rIns="0" bIns="0" rtlCol="0">
            <a:spAutoFit/>
          </a:bodyPr>
          <a:lstStyle/>
          <a:p>
            <a:pPr algn="ctr"/>
            <a:r>
              <a:rPr lang="en-US" sz="2400" b="1" dirty="0">
                <a:solidFill>
                  <a:srgbClr val="ED7D31"/>
                </a:solidFill>
              </a:rPr>
              <a:t>Tombstones</a:t>
            </a:r>
          </a:p>
          <a:p>
            <a:pPr algn="ctr"/>
            <a:endParaRPr lang="en-US" sz="2400" b="1" dirty="0">
              <a:solidFill>
                <a:srgbClr val="ED7D31"/>
              </a:solidFill>
            </a:endParaRPr>
          </a:p>
          <a:p>
            <a:pPr marL="342900" indent="-342900">
              <a:buFont typeface="Arial" panose="020B0604020202020204" pitchFamily="34" charset="0"/>
              <a:buChar char="•"/>
            </a:pPr>
            <a:r>
              <a:rPr lang="en-US" sz="2400" dirty="0"/>
              <a:t>Deletes in the world of distributed databases are hard to do. </a:t>
            </a:r>
          </a:p>
          <a:p>
            <a:pPr marL="342900" indent="-342900">
              <a:buFont typeface="Arial" panose="020B0604020202020204" pitchFamily="34" charset="0"/>
              <a:buChar char="•"/>
            </a:pPr>
            <a:r>
              <a:rPr lang="en-US" sz="2400" dirty="0"/>
              <a:t>After all, how do you replicate nothing? Especially a key for nothing which once held a value. </a:t>
            </a:r>
          </a:p>
          <a:p>
            <a:pPr marL="342900" indent="-342900">
              <a:buFont typeface="Arial" panose="020B0604020202020204" pitchFamily="34" charset="0"/>
              <a:buChar char="•"/>
            </a:pPr>
            <a:r>
              <a:rPr lang="en-US" sz="2400" dirty="0"/>
              <a:t>Tombstones are Cassandra's way of solving that problem.</a:t>
            </a:r>
          </a:p>
          <a:p>
            <a:pPr marL="342900" indent="-342900">
              <a:buFont typeface="Arial" panose="020B0604020202020204" pitchFamily="34" charset="0"/>
              <a:buChar char="•"/>
            </a:pPr>
            <a:r>
              <a:rPr lang="en-US" sz="2400" dirty="0"/>
              <a:t>As Cassandra uses a log-based storage engine, deletes are essentially writes. </a:t>
            </a:r>
          </a:p>
        </p:txBody>
      </p:sp>
    </p:spTree>
    <p:extLst>
      <p:ext uri="{BB962C8B-B14F-4D97-AF65-F5344CB8AC3E}">
        <p14:creationId xmlns:p14="http://schemas.microsoft.com/office/powerpoint/2010/main" val="29909838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Additional components of Cassandra</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610258"/>
            <a:ext cx="7596822" cy="2597506"/>
          </a:xfrm>
          <a:prstGeom prst="rect">
            <a:avLst/>
          </a:prstGeom>
        </p:spPr>
        <p:txBody>
          <a:bodyPr vert="horz" wrap="square" lIns="0" tIns="12065" rIns="0" bIns="0" rtlCol="0">
            <a:spAutoFit/>
          </a:bodyPr>
          <a:lstStyle/>
          <a:p>
            <a:r>
              <a:rPr lang="en-US" sz="2400" dirty="0"/>
              <a:t>Tombstones are eventually removed, but only after two specific conditions are met:</a:t>
            </a:r>
          </a:p>
          <a:p>
            <a:pPr marL="342900" indent="-342900">
              <a:buFont typeface="Arial" panose="020B0604020202020204" pitchFamily="34" charset="0"/>
              <a:buChar char="•"/>
            </a:pPr>
            <a:endParaRPr lang="en-US" sz="2400" dirty="0"/>
          </a:p>
          <a:p>
            <a:pPr marL="457200" indent="-457200">
              <a:buFont typeface="+mj-lt"/>
              <a:buAutoNum type="arabicPeriod"/>
            </a:pPr>
            <a:r>
              <a:rPr lang="en-US" sz="2400" dirty="0"/>
              <a:t>The tombstone has existed longer than the table's defined </a:t>
            </a:r>
            <a:r>
              <a:rPr lang="en-US" sz="2400" dirty="0" err="1"/>
              <a:t>gc_grace_seconds</a:t>
            </a:r>
            <a:r>
              <a:rPr lang="en-US" sz="2400" dirty="0"/>
              <a:t> period</a:t>
            </a:r>
          </a:p>
          <a:p>
            <a:pPr marL="457200" indent="-457200">
              <a:buFont typeface="+mj-lt"/>
              <a:buAutoNum type="arabicPeriod"/>
            </a:pPr>
            <a:endParaRPr lang="en-US" sz="2400" dirty="0"/>
          </a:p>
          <a:p>
            <a:pPr marL="457200" indent="-457200">
              <a:buFont typeface="+mj-lt"/>
              <a:buAutoNum type="arabicPeriod"/>
            </a:pPr>
            <a:r>
              <a:rPr lang="en-US" sz="2400" dirty="0"/>
              <a:t>Compaction runs on that table</a:t>
            </a:r>
          </a:p>
        </p:txBody>
      </p:sp>
      <p:pic>
        <p:nvPicPr>
          <p:cNvPr id="6" name="Picture 5">
            <a:extLst>
              <a:ext uri="{FF2B5EF4-FFF2-40B4-BE49-F238E27FC236}">
                <a16:creationId xmlns:a16="http://schemas.microsoft.com/office/drawing/2014/main" xmlns="" id="{AB698066-3B5F-4ED9-980E-1AA60AFDC6D7}"/>
              </a:ext>
            </a:extLst>
          </p:cNvPr>
          <p:cNvPicPr>
            <a:picLocks noChangeAspect="1"/>
          </p:cNvPicPr>
          <p:nvPr/>
        </p:nvPicPr>
        <p:blipFill>
          <a:blip r:embed="rId3"/>
          <a:stretch>
            <a:fillRect/>
          </a:stretch>
        </p:blipFill>
        <p:spPr>
          <a:xfrm>
            <a:off x="7079309" y="3079571"/>
            <a:ext cx="2064691" cy="2063929"/>
          </a:xfrm>
          <a:prstGeom prst="rect">
            <a:avLst/>
          </a:prstGeom>
        </p:spPr>
      </p:pic>
    </p:spTree>
    <p:extLst>
      <p:ext uri="{BB962C8B-B14F-4D97-AF65-F5344CB8AC3E}">
        <p14:creationId xmlns:p14="http://schemas.microsoft.com/office/powerpoint/2010/main" val="3566549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Distributed</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Cassandra is known as a distributed database.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 Cassandra cluster is a collection of nodes (individual instances running Cassandra) all working together to serve the same dataset.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Nodes can also be grouped together into logical data centers. </a:t>
            </a:r>
          </a:p>
        </p:txBody>
      </p:sp>
      <p:pic>
        <p:nvPicPr>
          <p:cNvPr id="6" name="Picture 5">
            <a:extLst>
              <a:ext uri="{FF2B5EF4-FFF2-40B4-BE49-F238E27FC236}">
                <a16:creationId xmlns:a16="http://schemas.microsoft.com/office/drawing/2014/main" xmlns="" id="{42D31E0A-CAC0-4854-BC82-AA2D3322E515}"/>
              </a:ext>
            </a:extLst>
          </p:cNvPr>
          <p:cNvPicPr>
            <a:picLocks noChangeAspect="1"/>
          </p:cNvPicPr>
          <p:nvPr/>
        </p:nvPicPr>
        <p:blipFill>
          <a:blip r:embed="rId3"/>
          <a:stretch>
            <a:fillRect/>
          </a:stretch>
        </p:blipFill>
        <p:spPr>
          <a:xfrm>
            <a:off x="7776051" y="3596105"/>
            <a:ext cx="1188720" cy="1188720"/>
          </a:xfrm>
          <a:prstGeom prst="rect">
            <a:avLst/>
          </a:prstGeom>
        </p:spPr>
      </p:pic>
    </p:spTree>
    <p:extLst>
      <p:ext uri="{BB962C8B-B14F-4D97-AF65-F5344CB8AC3E}">
        <p14:creationId xmlns:p14="http://schemas.microsoft.com/office/powerpoint/2010/main" val="3811238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Additional components of Cassandra</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388620" y="1144223"/>
            <a:ext cx="8366760" cy="3705502"/>
          </a:xfrm>
          <a:prstGeom prst="rect">
            <a:avLst/>
          </a:prstGeom>
        </p:spPr>
        <p:txBody>
          <a:bodyPr vert="horz" wrap="square" lIns="0" tIns="12065" rIns="0" bIns="0" rtlCol="0">
            <a:spAutoFit/>
          </a:bodyPr>
          <a:lstStyle/>
          <a:p>
            <a:pPr algn="ctr"/>
            <a:r>
              <a:rPr lang="en-US" sz="2400" b="1" dirty="0">
                <a:solidFill>
                  <a:srgbClr val="ED7D31"/>
                </a:solidFill>
              </a:rPr>
              <a:t>Hinted handoff</a:t>
            </a:r>
          </a:p>
          <a:p>
            <a:pPr algn="ctr"/>
            <a:endParaRPr lang="en-US" sz="2400" b="1" dirty="0">
              <a:solidFill>
                <a:srgbClr val="ED7D31"/>
              </a:solidFill>
            </a:endParaRPr>
          </a:p>
          <a:p>
            <a:pPr marL="342900" indent="-342900">
              <a:buFont typeface="Arial" panose="020B0604020202020204" pitchFamily="34" charset="0"/>
              <a:buChar char="•"/>
            </a:pPr>
            <a:r>
              <a:rPr lang="en-US" sz="2400" dirty="0"/>
              <a:t>When a node reports another as down, the node that is still up will store structures, known as hints, for the down node. </a:t>
            </a:r>
          </a:p>
          <a:p>
            <a:pPr marL="342900" indent="-342900">
              <a:buFont typeface="Arial" panose="020B0604020202020204" pitchFamily="34" charset="0"/>
              <a:buChar char="•"/>
            </a:pPr>
            <a:r>
              <a:rPr lang="en-US" sz="2400" dirty="0"/>
              <a:t>Hints are essentially writes meant for one node that are temporarily stored on another. </a:t>
            </a:r>
          </a:p>
          <a:p>
            <a:pPr marL="342900" indent="-342900">
              <a:buFont typeface="Arial" panose="020B0604020202020204" pitchFamily="34" charset="0"/>
              <a:buChar char="•"/>
            </a:pPr>
            <a:r>
              <a:rPr lang="en-US" sz="2400" dirty="0"/>
              <a:t>When the down node returns to a healthy status, the hints are then streamed to that node in an attempt to re-sync its data.</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5587473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Additional components of Cassandra</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989590"/>
            <a:ext cx="7596822" cy="3705502"/>
          </a:xfrm>
          <a:prstGeom prst="rect">
            <a:avLst/>
          </a:prstGeom>
        </p:spPr>
        <p:txBody>
          <a:bodyPr vert="horz" wrap="square" lIns="0" tIns="12065" rIns="0" bIns="0" rtlCol="0">
            <a:spAutoFit/>
          </a:bodyPr>
          <a:lstStyle/>
          <a:p>
            <a:pPr algn="ctr"/>
            <a:r>
              <a:rPr lang="en-US" sz="2400" b="1" dirty="0">
                <a:solidFill>
                  <a:srgbClr val="ED7D31"/>
                </a:solidFill>
              </a:rPr>
              <a:t>Compaction</a:t>
            </a:r>
          </a:p>
          <a:p>
            <a:pPr algn="ctr"/>
            <a:endParaRPr lang="en-US" sz="2400" b="1" dirty="0">
              <a:solidFill>
                <a:srgbClr val="ED7D31"/>
              </a:solidFill>
            </a:endParaRPr>
          </a:p>
          <a:p>
            <a:r>
              <a:rPr lang="en-US" sz="2400" dirty="0"/>
              <a:t>Apache Cassandra's answer to this problem is to periodically execute a process called compaction. When compaction runs, it performs the following functions:</a:t>
            </a:r>
          </a:p>
          <a:p>
            <a:pPr marL="342900" indent="-342900">
              <a:buFont typeface="Arial" panose="020B0604020202020204" pitchFamily="34" charset="0"/>
              <a:buChar char="•"/>
            </a:pPr>
            <a:r>
              <a:rPr lang="en-US" sz="2400" dirty="0"/>
              <a:t>Multiple data files for a table are merged into a single data file</a:t>
            </a:r>
          </a:p>
          <a:p>
            <a:pPr marL="342900" indent="-342900">
              <a:buFont typeface="Arial" panose="020B0604020202020204" pitchFamily="34" charset="0"/>
              <a:buChar char="•"/>
            </a:pPr>
            <a:r>
              <a:rPr lang="en-US" sz="2400" dirty="0"/>
              <a:t>Obsoleted data is removed</a:t>
            </a:r>
          </a:p>
          <a:p>
            <a:pPr marL="342900" indent="-342900">
              <a:buFont typeface="Arial" panose="020B0604020202020204" pitchFamily="34" charset="0"/>
              <a:buChar char="•"/>
            </a:pPr>
            <a:r>
              <a:rPr lang="en-US" sz="2400" dirty="0"/>
              <a:t>Tombstones that have outlived the table's </a:t>
            </a:r>
            <a:r>
              <a:rPr lang="en-US" sz="2400" dirty="0" err="1"/>
              <a:t>gc_grace_seconds</a:t>
            </a:r>
            <a:r>
              <a:rPr lang="en-US" sz="2400" dirty="0"/>
              <a:t> period are removed</a:t>
            </a:r>
          </a:p>
        </p:txBody>
      </p:sp>
      <p:pic>
        <p:nvPicPr>
          <p:cNvPr id="6" name="Picture 5">
            <a:extLst>
              <a:ext uri="{FF2B5EF4-FFF2-40B4-BE49-F238E27FC236}">
                <a16:creationId xmlns:a16="http://schemas.microsoft.com/office/drawing/2014/main" xmlns="" id="{E2A952C1-3202-4DD5-8111-2DF99830DA6E}"/>
              </a:ext>
            </a:extLst>
          </p:cNvPr>
          <p:cNvPicPr>
            <a:picLocks noChangeAspect="1"/>
          </p:cNvPicPr>
          <p:nvPr/>
        </p:nvPicPr>
        <p:blipFill>
          <a:blip r:embed="rId3"/>
          <a:stretch>
            <a:fillRect/>
          </a:stretch>
        </p:blipFill>
        <p:spPr>
          <a:xfrm>
            <a:off x="7401606" y="3361304"/>
            <a:ext cx="1643661" cy="1643054"/>
          </a:xfrm>
          <a:prstGeom prst="rect">
            <a:avLst/>
          </a:prstGeom>
        </p:spPr>
      </p:pic>
    </p:spTree>
    <p:extLst>
      <p:ext uri="{BB962C8B-B14F-4D97-AF65-F5344CB8AC3E}">
        <p14:creationId xmlns:p14="http://schemas.microsoft.com/office/powerpoint/2010/main" val="6003828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72</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Additional components of Cassandra</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610200" y="959143"/>
            <a:ext cx="7596822" cy="3705502"/>
          </a:xfrm>
          <a:prstGeom prst="rect">
            <a:avLst/>
          </a:prstGeom>
        </p:spPr>
        <p:txBody>
          <a:bodyPr vert="horz" wrap="square" lIns="0" tIns="12065" rIns="0" bIns="0" rtlCol="0">
            <a:spAutoFit/>
          </a:bodyPr>
          <a:lstStyle/>
          <a:p>
            <a:pPr algn="ctr"/>
            <a:r>
              <a:rPr lang="en-US" sz="2400" b="1" dirty="0">
                <a:solidFill>
                  <a:srgbClr val="ED7D31"/>
                </a:solidFill>
              </a:rPr>
              <a:t>Repair</a:t>
            </a:r>
          </a:p>
          <a:p>
            <a:pPr marL="342900" indent="-342900">
              <a:buFont typeface="Arial" panose="020B0604020202020204" pitchFamily="34" charset="0"/>
              <a:buChar char="•"/>
            </a:pPr>
            <a:r>
              <a:rPr lang="en-US" sz="2400" dirty="0"/>
              <a:t>Sometimes data replicas on one or more Cassandra nodes can get out of sync. </a:t>
            </a:r>
          </a:p>
          <a:p>
            <a:pPr marL="342900" indent="-342900">
              <a:buFont typeface="Arial" panose="020B0604020202020204" pitchFamily="34" charset="0"/>
              <a:buChar char="•"/>
            </a:pPr>
            <a:r>
              <a:rPr lang="en-US" sz="2400" dirty="0"/>
              <a:t>There are a variety of reasons for this, including prior network instability, hardware failure, and nodes crashing and staying down past the three-hour hint window. </a:t>
            </a:r>
          </a:p>
          <a:p>
            <a:pPr marL="342900" indent="-342900">
              <a:buFont typeface="Arial" panose="020B0604020202020204" pitchFamily="34" charset="0"/>
              <a:buChar char="•"/>
            </a:pPr>
            <a:r>
              <a:rPr lang="en-US" sz="2400" dirty="0"/>
              <a:t>When this happens, Apache Cassandra comes with a repair process that can be run to rectify these inconsistencies.</a:t>
            </a:r>
          </a:p>
        </p:txBody>
      </p:sp>
    </p:spTree>
    <p:extLst>
      <p:ext uri="{BB962C8B-B14F-4D97-AF65-F5344CB8AC3E}">
        <p14:creationId xmlns:p14="http://schemas.microsoft.com/office/powerpoint/2010/main" val="29469705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Additional components of Cassandra</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algn="ctr"/>
            <a:r>
              <a:rPr lang="en-US" sz="2400" b="1" dirty="0">
                <a:solidFill>
                  <a:srgbClr val="ED7D31"/>
                </a:solidFill>
              </a:rPr>
              <a:t>Merkle tree calculation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Merkle trees are created from the bottom up, starting with hashes of the base or leaf data.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leaf data is grouped together by partition ranges, and then it is hashed with the hash of its neighboring leaf to create a singular hash for their parent. </a:t>
            </a:r>
          </a:p>
        </p:txBody>
      </p:sp>
      <p:pic>
        <p:nvPicPr>
          <p:cNvPr id="3" name="Picture 2">
            <a:extLst>
              <a:ext uri="{FF2B5EF4-FFF2-40B4-BE49-F238E27FC236}">
                <a16:creationId xmlns:a16="http://schemas.microsoft.com/office/drawing/2014/main" xmlns="" id="{E12E800E-785D-4B54-8C20-AC2E7186F90C}"/>
              </a:ext>
            </a:extLst>
          </p:cNvPr>
          <p:cNvPicPr>
            <a:picLocks noChangeAspect="1"/>
          </p:cNvPicPr>
          <p:nvPr/>
        </p:nvPicPr>
        <p:blipFill>
          <a:blip r:embed="rId3"/>
          <a:stretch>
            <a:fillRect/>
          </a:stretch>
        </p:blipFill>
        <p:spPr>
          <a:xfrm>
            <a:off x="7292340" y="623134"/>
            <a:ext cx="1645920" cy="1645920"/>
          </a:xfrm>
          <a:prstGeom prst="rect">
            <a:avLst/>
          </a:prstGeom>
        </p:spPr>
      </p:pic>
    </p:spTree>
    <p:extLst>
      <p:ext uri="{BB962C8B-B14F-4D97-AF65-F5344CB8AC3E}">
        <p14:creationId xmlns:p14="http://schemas.microsoft.com/office/powerpoint/2010/main" val="36958963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Additional components of Cassandra</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633060" y="1020699"/>
            <a:ext cx="8053740" cy="3582391"/>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000" dirty="0"/>
              <a:t>We'll query our the </a:t>
            </a:r>
            <a:r>
              <a:rPr lang="en-US" sz="2000" dirty="0" err="1"/>
              <a:t>hi_scores</a:t>
            </a:r>
            <a:r>
              <a:rPr lang="en-US" sz="2000" dirty="0"/>
              <a:t> table for our users whose token value for name (our partition key) falls within that range:</a:t>
            </a:r>
          </a:p>
          <a:p>
            <a:r>
              <a:rPr lang="en-US" sz="1600" b="1" dirty="0" err="1">
                <a:solidFill>
                  <a:srgbClr val="ED7D31"/>
                </a:solidFill>
              </a:rPr>
              <a:t>cassdba@cqlsh&amp;gt</a:t>
            </a:r>
            <a:r>
              <a:rPr lang="en-US" sz="1600" b="1" dirty="0">
                <a:solidFill>
                  <a:srgbClr val="ED7D31"/>
                </a:solidFill>
              </a:rPr>
              <a:t>; SELECT DISTINCT </a:t>
            </a:r>
            <a:r>
              <a:rPr lang="en-US" sz="1600" b="1" dirty="0" err="1">
                <a:solidFill>
                  <a:srgbClr val="ED7D31"/>
                </a:solidFill>
              </a:rPr>
              <a:t>name,token</a:t>
            </a:r>
            <a:r>
              <a:rPr lang="en-US" sz="1600" b="1" dirty="0">
                <a:solidFill>
                  <a:srgbClr val="ED7D31"/>
                </a:solidFill>
              </a:rPr>
              <a:t>(name) FROM </a:t>
            </a:r>
            <a:r>
              <a:rPr lang="en-US" sz="1600" b="1" dirty="0" err="1">
                <a:solidFill>
                  <a:srgbClr val="ED7D31"/>
                </a:solidFill>
              </a:rPr>
              <a:t>packt.hi_scores</a:t>
            </a:r>
            <a:endParaRPr lang="en-US" sz="1600" b="1" dirty="0">
              <a:solidFill>
                <a:srgbClr val="ED7D31"/>
              </a:solidFill>
            </a:endParaRPr>
          </a:p>
          <a:p>
            <a:r>
              <a:rPr lang="en-US" sz="1600" b="1" dirty="0">
                <a:solidFill>
                  <a:srgbClr val="ED7D31"/>
                </a:solidFill>
              </a:rPr>
              <a:t>   WHERE token(name) &amp;</a:t>
            </a:r>
            <a:r>
              <a:rPr lang="en-US" sz="1600" b="1" dirty="0" err="1">
                <a:solidFill>
                  <a:srgbClr val="ED7D31"/>
                </a:solidFill>
              </a:rPr>
              <a:t>gt</a:t>
            </a:r>
            <a:r>
              <a:rPr lang="en-US" sz="1600" b="1" dirty="0">
                <a:solidFill>
                  <a:srgbClr val="ED7D31"/>
                </a:solidFill>
              </a:rPr>
              <a:t>;= -9223372036854775807</a:t>
            </a:r>
          </a:p>
          <a:p>
            <a:r>
              <a:rPr lang="en-US" sz="1600" b="1" dirty="0">
                <a:solidFill>
                  <a:srgbClr val="ED7D31"/>
                </a:solidFill>
              </a:rPr>
              <a:t>     AND token(name) &amp;</a:t>
            </a:r>
            <a:r>
              <a:rPr lang="en-US" sz="1600" b="1" dirty="0" err="1">
                <a:solidFill>
                  <a:srgbClr val="ED7D31"/>
                </a:solidFill>
              </a:rPr>
              <a:t>lt</a:t>
            </a:r>
            <a:r>
              <a:rPr lang="en-US" sz="1600" b="1" dirty="0">
                <a:solidFill>
                  <a:srgbClr val="ED7D31"/>
                </a:solidFill>
              </a:rPr>
              <a:t>;= -7686143364045646507;</a:t>
            </a:r>
          </a:p>
          <a:p>
            <a:endParaRPr lang="en-US" sz="1600" b="1" dirty="0">
              <a:solidFill>
                <a:srgbClr val="ED7D31"/>
              </a:solidFill>
            </a:endParaRPr>
          </a:p>
          <a:p>
            <a:r>
              <a:rPr lang="en-US" sz="1600" b="1" dirty="0">
                <a:solidFill>
                  <a:srgbClr val="ED7D31"/>
                </a:solidFill>
              </a:rPr>
              <a:t> name   | </a:t>
            </a:r>
            <a:r>
              <a:rPr lang="en-US" sz="1600" b="1" dirty="0" err="1">
                <a:solidFill>
                  <a:srgbClr val="ED7D31"/>
                </a:solidFill>
              </a:rPr>
              <a:t>system.token</a:t>
            </a:r>
            <a:r>
              <a:rPr lang="en-US" sz="1600" b="1" dirty="0">
                <a:solidFill>
                  <a:srgbClr val="ED7D31"/>
                </a:solidFill>
              </a:rPr>
              <a:t>(name)</a:t>
            </a:r>
          </a:p>
          <a:p>
            <a:r>
              <a:rPr lang="en-US" sz="1600" b="1" dirty="0">
                <a:solidFill>
                  <a:srgbClr val="ED7D31"/>
                </a:solidFill>
              </a:rPr>
              <a:t>--------+----------------------</a:t>
            </a:r>
          </a:p>
          <a:p>
            <a:r>
              <a:rPr lang="en-US" sz="1600" b="1" dirty="0">
                <a:solidFill>
                  <a:srgbClr val="ED7D31"/>
                </a:solidFill>
              </a:rPr>
              <a:t> Connor | -8880179871968770066</a:t>
            </a:r>
          </a:p>
          <a:p>
            <a:r>
              <a:rPr lang="en-US" sz="1600" b="1" dirty="0">
                <a:solidFill>
                  <a:srgbClr val="ED7D31"/>
                </a:solidFill>
              </a:rPr>
              <a:t>    Rob | -8366205352999279036</a:t>
            </a:r>
          </a:p>
          <a:p>
            <a:r>
              <a:rPr lang="en-US" sz="1600" b="1" dirty="0">
                <a:solidFill>
                  <a:srgbClr val="ED7D31"/>
                </a:solidFill>
              </a:rPr>
              <a:t>    Dad | -8339008252759389761</a:t>
            </a:r>
          </a:p>
          <a:p>
            <a:r>
              <a:rPr lang="en-US" sz="1600" b="1" dirty="0">
                <a:solidFill>
                  <a:srgbClr val="ED7D31"/>
                </a:solidFill>
              </a:rPr>
              <a:t>   Ryan | -8246129210631849419</a:t>
            </a:r>
          </a:p>
          <a:p>
            <a:endParaRPr lang="en-US" sz="1600" b="1" dirty="0">
              <a:solidFill>
                <a:srgbClr val="ED7D31"/>
              </a:solidFill>
            </a:endParaRPr>
          </a:p>
          <a:p>
            <a:r>
              <a:rPr lang="en-US" sz="1600" b="1" dirty="0">
                <a:solidFill>
                  <a:srgbClr val="ED7D31"/>
                </a:solidFill>
              </a:rPr>
              <a:t>(4 rows)</a:t>
            </a:r>
          </a:p>
        </p:txBody>
      </p:sp>
      <p:pic>
        <p:nvPicPr>
          <p:cNvPr id="6" name="Picture 5">
            <a:extLst>
              <a:ext uri="{FF2B5EF4-FFF2-40B4-BE49-F238E27FC236}">
                <a16:creationId xmlns:a16="http://schemas.microsoft.com/office/drawing/2014/main" xmlns="" id="{7D698F4F-10ED-439F-9566-82860E73CD5C}"/>
              </a:ext>
            </a:extLst>
          </p:cNvPr>
          <p:cNvPicPr>
            <a:picLocks noChangeAspect="1"/>
          </p:cNvPicPr>
          <p:nvPr/>
        </p:nvPicPr>
        <p:blipFill>
          <a:blip r:embed="rId3"/>
          <a:stretch>
            <a:fillRect/>
          </a:stretch>
        </p:blipFill>
        <p:spPr>
          <a:xfrm>
            <a:off x="5926654" y="1918129"/>
            <a:ext cx="2931596" cy="2931596"/>
          </a:xfrm>
          <a:prstGeom prst="rect">
            <a:avLst/>
          </a:prstGeom>
        </p:spPr>
      </p:pic>
    </p:spTree>
    <p:extLst>
      <p:ext uri="{BB962C8B-B14F-4D97-AF65-F5344CB8AC3E}">
        <p14:creationId xmlns:p14="http://schemas.microsoft.com/office/powerpoint/2010/main" val="3858283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Additional components of Cassandra</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928697"/>
            <a:ext cx="7596822" cy="349005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Now let's compute a hash (MD5 is used for this example) for all data within each partition:</a:t>
            </a:r>
          </a:p>
          <a:p>
            <a:pPr marL="342900" indent="-342900">
              <a:buFont typeface="Arial" panose="020B0604020202020204" pitchFamily="34" charset="0"/>
              <a:buChar char="•"/>
            </a:pPr>
            <a:endParaRPr lang="en-US" sz="2400" dirty="0"/>
          </a:p>
          <a:p>
            <a:r>
              <a:rPr lang="en-US" sz="2200" b="1" dirty="0"/>
              <a:t>Connor: h(</a:t>
            </a:r>
            <a:r>
              <a:rPr lang="en-US" sz="2200" b="1" dirty="0" err="1"/>
              <a:t>dCo</a:t>
            </a:r>
            <a:r>
              <a:rPr lang="en-US" sz="2200" b="1" dirty="0"/>
              <a:t>) =c13eb9350eb2e72eeb172c489faa3d7f</a:t>
            </a:r>
          </a:p>
          <a:p>
            <a:endParaRPr lang="en-US" sz="2200" b="1" dirty="0"/>
          </a:p>
          <a:p>
            <a:r>
              <a:rPr lang="en-US" sz="2200" b="1" dirty="0"/>
              <a:t> Rob: h(</a:t>
            </a:r>
            <a:r>
              <a:rPr lang="en-US" sz="2200" b="1" dirty="0" err="1"/>
              <a:t>dRo</a:t>
            </a:r>
            <a:r>
              <a:rPr lang="en-US" sz="2200" b="1" dirty="0"/>
              <a:t>) = 97ab517e5418ad2fe700ae45b0ffc5f3</a:t>
            </a:r>
          </a:p>
          <a:p>
            <a:endParaRPr lang="en-US" sz="2200" b="1" dirty="0"/>
          </a:p>
          <a:p>
            <a:r>
              <a:rPr lang="en-US" sz="2200" b="1" dirty="0"/>
              <a:t>Dad: h(</a:t>
            </a:r>
            <a:r>
              <a:rPr lang="en-US" sz="2200" b="1" dirty="0" err="1"/>
              <a:t>dDa</a:t>
            </a:r>
            <a:r>
              <a:rPr lang="en-US" sz="2200" b="1" dirty="0"/>
              <a:t>) = c9df57b434ad9a674a242e5c70587d8b</a:t>
            </a:r>
          </a:p>
          <a:p>
            <a:endParaRPr lang="en-US" sz="2200" b="1" dirty="0"/>
          </a:p>
          <a:p>
            <a:r>
              <a:rPr lang="en-US" sz="2200" b="1" dirty="0"/>
              <a:t>Ryan: h(</a:t>
            </a:r>
            <a:r>
              <a:rPr lang="en-US" sz="2200" b="1" dirty="0" err="1"/>
              <a:t>dRy</a:t>
            </a:r>
            <a:r>
              <a:rPr lang="en-US" sz="2200" b="1" dirty="0"/>
              <a:t>) = 9b961a89e744c86f5bffc1864b166514</a:t>
            </a:r>
          </a:p>
        </p:txBody>
      </p:sp>
    </p:spTree>
    <p:extLst>
      <p:ext uri="{BB962C8B-B14F-4D97-AF65-F5344CB8AC3E}">
        <p14:creationId xmlns:p14="http://schemas.microsoft.com/office/powerpoint/2010/main" val="27008523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76</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BFB48382-C81F-49C8-BAB5-54C1F9B8DA22}"/>
              </a:ext>
            </a:extLst>
          </p:cNvPr>
          <p:cNvPicPr>
            <a:picLocks noChangeAspect="1"/>
          </p:cNvPicPr>
          <p:nvPr/>
        </p:nvPicPr>
        <p:blipFill>
          <a:blip r:embed="rId3"/>
          <a:stretch>
            <a:fillRect/>
          </a:stretch>
        </p:blipFill>
        <p:spPr>
          <a:xfrm>
            <a:off x="1289736" y="0"/>
            <a:ext cx="6564527" cy="4774984"/>
          </a:xfrm>
          <a:prstGeom prst="rect">
            <a:avLst/>
          </a:prstGeom>
        </p:spPr>
      </p:pic>
    </p:spTree>
    <p:extLst>
      <p:ext uri="{BB962C8B-B14F-4D97-AF65-F5344CB8AC3E}">
        <p14:creationId xmlns:p14="http://schemas.microsoft.com/office/powerpoint/2010/main" val="34590853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6C360EC7-C7CB-4842-BA8E-B15AC5CA93C2}"/>
              </a:ext>
            </a:extLst>
          </p:cNvPr>
          <p:cNvPicPr>
            <a:picLocks noChangeAspect="1"/>
          </p:cNvPicPr>
          <p:nvPr/>
        </p:nvPicPr>
        <p:blipFill>
          <a:blip r:embed="rId3"/>
          <a:stretch>
            <a:fillRect/>
          </a:stretch>
        </p:blipFill>
        <p:spPr>
          <a:xfrm>
            <a:off x="6409358" y="1520190"/>
            <a:ext cx="2494612" cy="2494612"/>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Additional components of Cassandra</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598770" y="989921"/>
            <a:ext cx="7596822" cy="3643946"/>
          </a:xfrm>
          <a:prstGeom prst="rect">
            <a:avLst/>
          </a:prstGeom>
        </p:spPr>
        <p:txBody>
          <a:bodyPr vert="horz" wrap="square" lIns="0" tIns="12065" rIns="0" bIns="0" rtlCol="0">
            <a:spAutoFit/>
          </a:bodyPr>
          <a:lstStyle/>
          <a:p>
            <a:r>
              <a:rPr lang="en-US" sz="2400" dirty="0"/>
              <a:t>Once the data for the partitions is hashed, it is then combined with its neighbor nodes to generate their parent node: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000" b="1" dirty="0" err="1"/>
              <a:t>hCoRo</a:t>
            </a:r>
            <a:r>
              <a:rPr lang="en-US" sz="2000" b="1" dirty="0"/>
              <a:t> = h(h(</a:t>
            </a:r>
            <a:r>
              <a:rPr lang="en-US" sz="2000" b="1" dirty="0" err="1"/>
              <a:t>dCo</a:t>
            </a:r>
            <a:r>
              <a:rPr lang="en-US" sz="2000" b="1" dirty="0"/>
              <a:t>) + h(</a:t>
            </a:r>
            <a:r>
              <a:rPr lang="en-US" sz="2000" b="1" dirty="0" err="1"/>
              <a:t>dRo</a:t>
            </a:r>
            <a:r>
              <a:rPr lang="en-US" sz="2000" b="1" dirty="0"/>
              <a:t>)) = 3752f8e5673ce8d4f53513aa2cabad40</a:t>
            </a:r>
          </a:p>
          <a:p>
            <a:pPr marL="342900" indent="-342900">
              <a:buFont typeface="Arial" panose="020B0604020202020204" pitchFamily="34" charset="0"/>
              <a:buChar char="•"/>
            </a:pPr>
            <a:r>
              <a:rPr lang="en-US" sz="2000" b="1" dirty="0" err="1"/>
              <a:t>hDaRy</a:t>
            </a:r>
            <a:r>
              <a:rPr lang="en-US" sz="2000" b="1" dirty="0"/>
              <a:t> = h(h(</a:t>
            </a:r>
            <a:r>
              <a:rPr lang="en-US" sz="2000" b="1" dirty="0" err="1"/>
              <a:t>dDa</a:t>
            </a:r>
            <a:r>
              <a:rPr lang="en-US" sz="2000" b="1" dirty="0"/>
              <a:t>) + h(</a:t>
            </a:r>
            <a:r>
              <a:rPr lang="en-US" sz="2000" b="1" dirty="0" err="1"/>
              <a:t>dRy</a:t>
            </a:r>
            <a:r>
              <a:rPr lang="en-US" sz="2000" b="1" dirty="0"/>
              <a:t>)) = 394de4983b242dcd1603eecc35545a6d</a:t>
            </a:r>
          </a:p>
          <a:p>
            <a:pPr marL="342900" indent="-342900">
              <a:buFont typeface="Arial" panose="020B0604020202020204" pitchFamily="34" charset="0"/>
              <a:buChar char="•"/>
            </a:pPr>
            <a:r>
              <a:rPr lang="en-US" sz="2000" dirty="0"/>
              <a:t>Likewise, the final hash for the root node can be calculated as</a:t>
            </a:r>
            <a:r>
              <a:rPr lang="en-US" sz="2000" b="1" dirty="0"/>
              <a:t> Root node = </a:t>
            </a:r>
            <a:r>
              <a:rPr lang="en-US" sz="2000" b="1" dirty="0" err="1"/>
              <a:t>hCRDR</a:t>
            </a:r>
            <a:r>
              <a:rPr lang="en-US" sz="2000" b="1" dirty="0"/>
              <a:t> = h(</a:t>
            </a:r>
            <a:r>
              <a:rPr lang="en-US" sz="2000" b="1" dirty="0" err="1"/>
              <a:t>hCoRo</a:t>
            </a:r>
            <a:r>
              <a:rPr lang="en-US" sz="2000" b="1" dirty="0"/>
              <a:t> + </a:t>
            </a:r>
            <a:r>
              <a:rPr lang="en-US" sz="2000" b="1" dirty="0" err="1"/>
              <a:t>hDaRy</a:t>
            </a:r>
            <a:r>
              <a:rPr lang="en-US" sz="2000" b="1" dirty="0"/>
              <a:t>) = 7077d9488b37f4d39c908eb7560f2323.</a:t>
            </a:r>
          </a:p>
        </p:txBody>
      </p:sp>
    </p:spTree>
    <p:extLst>
      <p:ext uri="{BB962C8B-B14F-4D97-AF65-F5344CB8AC3E}">
        <p14:creationId xmlns:p14="http://schemas.microsoft.com/office/powerpoint/2010/main" val="7059410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Additional components of Cassandra</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928697"/>
            <a:ext cx="7596822" cy="3767057"/>
          </a:xfrm>
          <a:prstGeom prst="rect">
            <a:avLst/>
          </a:prstGeom>
        </p:spPr>
        <p:txBody>
          <a:bodyPr vert="horz" wrap="square" lIns="0" tIns="12065" rIns="0" bIns="0" rtlCol="0">
            <a:spAutoFit/>
          </a:bodyPr>
          <a:lstStyle/>
          <a:p>
            <a:pPr algn="ctr"/>
            <a:r>
              <a:rPr lang="en-US" sz="2400" b="1" dirty="0">
                <a:solidFill>
                  <a:srgbClr val="ED7D31"/>
                </a:solidFill>
              </a:rPr>
              <a:t>Read repair</a:t>
            </a:r>
          </a:p>
          <a:p>
            <a:pPr marL="342900" indent="-342900">
              <a:buFont typeface="Arial" panose="020B0604020202020204" pitchFamily="34" charset="0"/>
              <a:buChar char="•"/>
            </a:pPr>
            <a:r>
              <a:rPr lang="en-US" sz="2200" dirty="0"/>
              <a:t>Read repair is a feature that allows for inconsistent data to be fixed at query time. </a:t>
            </a:r>
            <a:r>
              <a:rPr lang="en-US" sz="2200" dirty="0" err="1"/>
              <a:t>read_repair_chance</a:t>
            </a:r>
            <a:r>
              <a:rPr lang="en-US" sz="2200" dirty="0"/>
              <a:t> (and </a:t>
            </a:r>
            <a:r>
              <a:rPr lang="en-US" sz="2200" dirty="0" err="1"/>
              <a:t>dclocal_read_repair_chance</a:t>
            </a:r>
            <a:r>
              <a:rPr lang="en-US" sz="2200" dirty="0"/>
              <a:t>) is configured for each table, defaulting to 0.1 (10% chance). </a:t>
            </a:r>
          </a:p>
          <a:p>
            <a:pPr marL="342900" indent="-342900">
              <a:buFont typeface="Arial" panose="020B0604020202020204" pitchFamily="34" charset="0"/>
              <a:buChar char="•"/>
            </a:pPr>
            <a:r>
              <a:rPr lang="en-US" sz="2200" dirty="0"/>
              <a:t>When it occurs (only with read consistency levels higher than ONE), Apache Cassandra will verify the consistency of the replica with all other nodes not involved in the read request. </a:t>
            </a:r>
          </a:p>
          <a:p>
            <a:pPr marL="342900" indent="-342900">
              <a:buFont typeface="Arial" panose="020B0604020202020204" pitchFamily="34" charset="0"/>
              <a:buChar char="•"/>
            </a:pPr>
            <a:r>
              <a:rPr lang="en-US" sz="2200" dirty="0"/>
              <a:t>If the requested data is found to be inconsistent, it is fixed immediately.</a:t>
            </a:r>
          </a:p>
        </p:txBody>
      </p:sp>
    </p:spTree>
    <p:extLst>
      <p:ext uri="{BB962C8B-B14F-4D97-AF65-F5344CB8AC3E}">
        <p14:creationId xmlns:p14="http://schemas.microsoft.com/office/powerpoint/2010/main" val="16587017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Additional components of Cassandra</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928697"/>
            <a:ext cx="7596822" cy="3705502"/>
          </a:xfrm>
          <a:prstGeom prst="rect">
            <a:avLst/>
          </a:prstGeom>
        </p:spPr>
        <p:txBody>
          <a:bodyPr vert="horz" wrap="square" lIns="0" tIns="12065" rIns="0" bIns="0" rtlCol="0">
            <a:spAutoFit/>
          </a:bodyPr>
          <a:lstStyle/>
          <a:p>
            <a:pPr algn="ctr"/>
            <a:r>
              <a:rPr lang="en-US" sz="2400" b="1" dirty="0">
                <a:solidFill>
                  <a:srgbClr val="ED7D31"/>
                </a:solidFill>
              </a:rPr>
              <a:t>Security</a:t>
            </a:r>
          </a:p>
          <a:p>
            <a:pPr algn="ctr"/>
            <a:endParaRPr lang="en-US" sz="2400" b="1" dirty="0">
              <a:solidFill>
                <a:srgbClr val="ED7D31"/>
              </a:solidFill>
            </a:endParaRPr>
          </a:p>
          <a:p>
            <a:pPr marL="342900" indent="-342900">
              <a:buFont typeface="Arial" panose="020B0604020202020204" pitchFamily="34" charset="0"/>
              <a:buChar char="•"/>
            </a:pPr>
            <a:r>
              <a:rPr lang="en-US" sz="2400" dirty="0"/>
              <a:t>One criticism of NoSQL data stores is that security is often an afterthought. Cassandra is no exception to this view. </a:t>
            </a:r>
          </a:p>
          <a:p>
            <a:pPr marL="342900" indent="-342900">
              <a:buFont typeface="Arial" panose="020B0604020202020204" pitchFamily="34" charset="0"/>
              <a:buChar char="•"/>
            </a:pPr>
            <a:r>
              <a:rPr lang="en-US" sz="2400" dirty="0"/>
              <a:t>In fact, Apache Cassandra will install with all security features initially disabled. </a:t>
            </a:r>
          </a:p>
          <a:p>
            <a:pPr marL="342900" indent="-342900">
              <a:buFont typeface="Arial" panose="020B0604020202020204" pitchFamily="34" charset="0"/>
              <a:buChar char="•"/>
            </a:pPr>
            <a:r>
              <a:rPr lang="en-US" sz="2400" dirty="0"/>
              <a:t>While clusters should be built on secured networks behind enterprise-grade firewalls, by itself this is simply not enough. </a:t>
            </a:r>
          </a:p>
        </p:txBody>
      </p:sp>
    </p:spTree>
    <p:extLst>
      <p:ext uri="{BB962C8B-B14F-4D97-AF65-F5344CB8AC3E}">
        <p14:creationId xmlns:p14="http://schemas.microsoft.com/office/powerpoint/2010/main" val="1458886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Distributed</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r>
              <a:rPr lang="en-US" sz="2400" dirty="0"/>
              <a:t>Assuming that the 500 GB disks of a six node cluster (RF of three) start to reach their maximum capacity, then adding three more nodes (for a total of nine) accomplishes the following:</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Brings the total disk available to the cluster up from 3 TB to 4.5 TB</a:t>
            </a:r>
          </a:p>
          <a:p>
            <a:pPr marL="342900" indent="-342900">
              <a:buFont typeface="Arial" panose="020B0604020202020204" pitchFamily="34" charset="0"/>
              <a:buChar char="•"/>
            </a:pPr>
            <a:r>
              <a:rPr lang="en-US" sz="2400" dirty="0"/>
              <a:t>The percentage of data that each node is responsible for drops from 50% down to 33%</a:t>
            </a:r>
          </a:p>
        </p:txBody>
      </p:sp>
    </p:spTree>
    <p:extLst>
      <p:ext uri="{BB962C8B-B14F-4D97-AF65-F5344CB8AC3E}">
        <p14:creationId xmlns:p14="http://schemas.microsoft.com/office/powerpoint/2010/main" val="37003876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80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Additional components of Cassandra</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989590"/>
            <a:ext cx="7596822" cy="3705502"/>
          </a:xfrm>
          <a:prstGeom prst="rect">
            <a:avLst/>
          </a:prstGeom>
        </p:spPr>
        <p:txBody>
          <a:bodyPr vert="horz" wrap="square" lIns="0" tIns="12065" rIns="0" bIns="0" rtlCol="0">
            <a:spAutoFit/>
          </a:bodyPr>
          <a:lstStyle/>
          <a:p>
            <a:pPr algn="ctr"/>
            <a:r>
              <a:rPr lang="en-US" sz="2400" b="1" dirty="0">
                <a:solidFill>
                  <a:srgbClr val="ED7D31"/>
                </a:solidFill>
              </a:rPr>
              <a:t>Authentication</a:t>
            </a:r>
          </a:p>
          <a:p>
            <a:pPr marL="342900" indent="-342900">
              <a:buFont typeface="Arial" panose="020B0604020202020204" pitchFamily="34" charset="0"/>
              <a:buChar char="•"/>
            </a:pPr>
            <a:r>
              <a:rPr lang="en-US" sz="2400" dirty="0"/>
              <a:t>Client connections are required to provide valid username/password combinations before being allowed access to the cluster. </a:t>
            </a:r>
          </a:p>
          <a:p>
            <a:pPr marL="342900" indent="-342900">
              <a:buFont typeface="Arial" panose="020B0604020202020204" pitchFamily="34" charset="0"/>
              <a:buChar char="•"/>
            </a:pPr>
            <a:r>
              <a:rPr lang="en-US" sz="2400" dirty="0"/>
              <a:t>To enable this functionality, simply change the authenticator property in the </a:t>
            </a:r>
            <a:r>
              <a:rPr lang="en-US" sz="2400" dirty="0" err="1"/>
              <a:t>cassandra.yaml</a:t>
            </a:r>
            <a:r>
              <a:rPr lang="en-US" sz="2400" dirty="0"/>
              <a:t> file from its default (</a:t>
            </a:r>
            <a:r>
              <a:rPr lang="en-US" sz="2400" dirty="0" err="1"/>
              <a:t>AllowAllAuthenticator</a:t>
            </a:r>
            <a:r>
              <a:rPr lang="en-US" sz="2400" dirty="0"/>
              <a:t>) to </a:t>
            </a:r>
            <a:r>
              <a:rPr lang="en-US" sz="2400" dirty="0" err="1"/>
              <a:t>PasswordAuthenticator</a:t>
            </a:r>
            <a:r>
              <a:rPr lang="en-US" sz="2400" dirty="0"/>
              <a:t>:</a:t>
            </a:r>
          </a:p>
          <a:p>
            <a:pPr marL="342900" indent="-342900">
              <a:buFont typeface="Arial" panose="020B0604020202020204" pitchFamily="34" charset="0"/>
              <a:buChar char="•"/>
            </a:pPr>
            <a:endParaRPr lang="en-US" sz="2400" dirty="0"/>
          </a:p>
          <a:p>
            <a:r>
              <a:rPr lang="en-US" sz="2400" dirty="0">
                <a:solidFill>
                  <a:srgbClr val="ED7D31"/>
                </a:solidFill>
              </a:rPr>
              <a:t>authenticator: </a:t>
            </a:r>
            <a:r>
              <a:rPr lang="en-US" sz="2400" dirty="0" err="1">
                <a:solidFill>
                  <a:srgbClr val="ED7D31"/>
                </a:solidFill>
              </a:rPr>
              <a:t>PasswordAuthenticator</a:t>
            </a:r>
            <a:endParaRPr lang="en-US" sz="2400" dirty="0">
              <a:solidFill>
                <a:srgbClr val="ED7D31"/>
              </a:solidFill>
            </a:endParaRPr>
          </a:p>
        </p:txBody>
      </p:sp>
      <p:pic>
        <p:nvPicPr>
          <p:cNvPr id="6" name="Picture 5">
            <a:extLst>
              <a:ext uri="{FF2B5EF4-FFF2-40B4-BE49-F238E27FC236}">
                <a16:creationId xmlns:a16="http://schemas.microsoft.com/office/drawing/2014/main" xmlns="" id="{14E2B90A-1C8C-4755-88B0-AB906FC3E374}"/>
              </a:ext>
            </a:extLst>
          </p:cNvPr>
          <p:cNvPicPr>
            <a:picLocks noChangeAspect="1"/>
          </p:cNvPicPr>
          <p:nvPr/>
        </p:nvPicPr>
        <p:blipFill>
          <a:blip r:embed="rId3"/>
          <a:stretch>
            <a:fillRect/>
          </a:stretch>
        </p:blipFill>
        <p:spPr>
          <a:xfrm>
            <a:off x="7029450" y="3095548"/>
            <a:ext cx="1908810" cy="1908810"/>
          </a:xfrm>
          <a:prstGeom prst="rect">
            <a:avLst/>
          </a:prstGeom>
        </p:spPr>
      </p:pic>
    </p:spTree>
    <p:extLst>
      <p:ext uri="{BB962C8B-B14F-4D97-AF65-F5344CB8AC3E}">
        <p14:creationId xmlns:p14="http://schemas.microsoft.com/office/powerpoint/2010/main" val="6149069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81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Additional components of Cassandra</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587340" y="928697"/>
            <a:ext cx="7596822" cy="3797835"/>
          </a:xfrm>
          <a:prstGeom prst="rect">
            <a:avLst/>
          </a:prstGeom>
        </p:spPr>
        <p:txBody>
          <a:bodyPr vert="horz" wrap="square" lIns="0" tIns="12065" rIns="0" bIns="0" rtlCol="0">
            <a:spAutoFit/>
          </a:bodyPr>
          <a:lstStyle/>
          <a:p>
            <a:pPr algn="ctr"/>
            <a:r>
              <a:rPr lang="en-US" sz="2400" b="1" dirty="0">
                <a:solidFill>
                  <a:srgbClr val="ED7D31"/>
                </a:solidFill>
              </a:rPr>
              <a:t>Authorization</a:t>
            </a:r>
          </a:p>
          <a:p>
            <a:pPr marL="342900" indent="-342900">
              <a:buFont typeface="Arial" panose="020B0604020202020204" pitchFamily="34" charset="0"/>
              <a:buChar char="•"/>
            </a:pPr>
            <a:r>
              <a:rPr lang="en-US" sz="2400" dirty="0"/>
              <a:t>With authentication set up, additionally enabling user authorization allows each user to be assigned specific permissions to different Cassandra objects. In Apache Cassandra versions 2.2 and up, users are referred to as roles.</a:t>
            </a:r>
          </a:p>
          <a:p>
            <a:pPr marL="342900" indent="-342900">
              <a:buFont typeface="Arial" panose="020B0604020202020204" pitchFamily="34" charset="0"/>
              <a:buChar char="•"/>
            </a:pPr>
            <a:r>
              <a:rPr lang="en-US" sz="2400" dirty="0"/>
              <a:t>The following are some examples:</a:t>
            </a:r>
          </a:p>
          <a:p>
            <a:pPr marL="342900" indent="-342900">
              <a:buFont typeface="Arial" panose="020B0604020202020204" pitchFamily="34" charset="0"/>
              <a:buChar char="•"/>
            </a:pPr>
            <a:endParaRPr lang="en-US" sz="2400" dirty="0"/>
          </a:p>
          <a:p>
            <a:r>
              <a:rPr lang="en-US" sz="1800" b="1" dirty="0">
                <a:solidFill>
                  <a:srgbClr val="ED7D31"/>
                </a:solidFill>
              </a:rPr>
              <a:t>GRANT SELECT ON KEYSPACE item TO </a:t>
            </a:r>
            <a:r>
              <a:rPr lang="en-US" sz="1800" b="1" dirty="0" err="1">
                <a:solidFill>
                  <a:srgbClr val="ED7D31"/>
                </a:solidFill>
              </a:rPr>
              <a:t>item_app_readonly</a:t>
            </a:r>
            <a:r>
              <a:rPr lang="en-US" sz="1800" b="1" dirty="0">
                <a:solidFill>
                  <a:srgbClr val="ED7D31"/>
                </a:solidFill>
              </a:rPr>
              <a:t>;</a:t>
            </a:r>
          </a:p>
          <a:p>
            <a:r>
              <a:rPr lang="en-US" sz="1800" b="1" dirty="0">
                <a:solidFill>
                  <a:srgbClr val="ED7D31"/>
                </a:solidFill>
              </a:rPr>
              <a:t>GRANT MODIFY ON KEYSPACE store TO </a:t>
            </a:r>
            <a:r>
              <a:rPr lang="en-US" sz="1800" b="1" dirty="0" err="1">
                <a:solidFill>
                  <a:srgbClr val="ED7D31"/>
                </a:solidFill>
              </a:rPr>
              <a:t>store_app_user</a:t>
            </a:r>
            <a:r>
              <a:rPr lang="en-US" sz="1800" b="1" dirty="0">
                <a:solidFill>
                  <a:srgbClr val="ED7D31"/>
                </a:solidFill>
              </a:rPr>
              <a:t>;</a:t>
            </a:r>
          </a:p>
          <a:p>
            <a:r>
              <a:rPr lang="en-US" sz="1800" b="1" dirty="0">
                <a:solidFill>
                  <a:srgbClr val="ED7D31"/>
                </a:solidFill>
              </a:rPr>
              <a:t>GRANT ALL PERMISSIONS ON KEYSPACE mobile TO </a:t>
            </a:r>
            <a:r>
              <a:rPr lang="en-US" sz="1800" b="1" dirty="0" err="1">
                <a:solidFill>
                  <a:srgbClr val="ED7D31"/>
                </a:solidFill>
              </a:rPr>
              <a:t>mobile_admin</a:t>
            </a:r>
            <a:r>
              <a:rPr lang="en-US" sz="1800" b="1" dirty="0">
                <a:solidFill>
                  <a:srgbClr val="ED7D31"/>
                </a:solidFill>
              </a:rPr>
              <a:t>;</a:t>
            </a:r>
          </a:p>
        </p:txBody>
      </p:sp>
    </p:spTree>
    <p:extLst>
      <p:ext uri="{BB962C8B-B14F-4D97-AF65-F5344CB8AC3E}">
        <p14:creationId xmlns:p14="http://schemas.microsoft.com/office/powerpoint/2010/main" val="20560875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82</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Additional components of Cassandra</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936531"/>
            <a:ext cx="7596822" cy="3828612"/>
          </a:xfrm>
          <a:prstGeom prst="rect">
            <a:avLst/>
          </a:prstGeom>
        </p:spPr>
        <p:txBody>
          <a:bodyPr vert="horz" wrap="square" lIns="0" tIns="12065" rIns="0" bIns="0" rtlCol="0">
            <a:spAutoFit/>
          </a:bodyPr>
          <a:lstStyle/>
          <a:p>
            <a:pPr algn="ctr"/>
            <a:r>
              <a:rPr lang="en-US" sz="2400" b="1" dirty="0">
                <a:solidFill>
                  <a:srgbClr val="ED7D31"/>
                </a:solidFill>
              </a:rPr>
              <a:t>Managing roles</a:t>
            </a:r>
          </a:p>
          <a:p>
            <a:pPr algn="ctr"/>
            <a:endParaRPr lang="en-US" sz="2400" b="1" dirty="0">
              <a:solidFill>
                <a:srgbClr val="ED7D31"/>
              </a:solidFill>
            </a:endParaRPr>
          </a:p>
          <a:p>
            <a:pPr marL="342900" indent="-342900">
              <a:buFont typeface="Arial" panose="020B0604020202020204" pitchFamily="34" charset="0"/>
              <a:buChar char="•"/>
            </a:pPr>
            <a:r>
              <a:rPr lang="en-US" sz="2400" dirty="0"/>
              <a:t>As role-management is part of the user security backend, it requires </a:t>
            </a:r>
            <a:r>
              <a:rPr lang="en-US" sz="2400" dirty="0" err="1"/>
              <a:t>PasswordAuthenticator</a:t>
            </a:r>
            <a:r>
              <a:rPr lang="en-US" sz="2400" dirty="0"/>
              <a:t> to be enabled before its functionality is activated. </a:t>
            </a:r>
          </a:p>
          <a:p>
            <a:pPr marL="342900" indent="-342900">
              <a:buFont typeface="Arial" panose="020B0604020202020204" pitchFamily="34" charset="0"/>
              <a:buChar char="•"/>
            </a:pPr>
            <a:r>
              <a:rPr lang="en-US" sz="2400" dirty="0"/>
              <a:t>Here is an example:</a:t>
            </a:r>
          </a:p>
          <a:p>
            <a:pPr marL="342900" indent="-342900">
              <a:buFont typeface="Arial" panose="020B0604020202020204" pitchFamily="34" charset="0"/>
              <a:buChar char="•"/>
            </a:pPr>
            <a:endParaRPr lang="en-US" sz="2400" dirty="0"/>
          </a:p>
          <a:p>
            <a:r>
              <a:rPr lang="en-US" sz="2000" dirty="0">
                <a:solidFill>
                  <a:srgbClr val="ED7D31"/>
                </a:solidFill>
              </a:rPr>
              <a:t>CREATE ROLE </a:t>
            </a:r>
            <a:r>
              <a:rPr lang="en-US" sz="2000" dirty="0" err="1">
                <a:solidFill>
                  <a:srgbClr val="ED7D31"/>
                </a:solidFill>
              </a:rPr>
              <a:t>cassdba</a:t>
            </a:r>
            <a:r>
              <a:rPr lang="en-US" sz="2000" dirty="0">
                <a:solidFill>
                  <a:srgbClr val="ED7D31"/>
                </a:solidFill>
              </a:rPr>
              <a:t> WITH SUPERUSER=true AND LOGIN=true AND PASSWORD='bacon123';</a:t>
            </a:r>
          </a:p>
          <a:p>
            <a:r>
              <a:rPr lang="en-US" sz="2000" dirty="0">
                <a:solidFill>
                  <a:srgbClr val="ED7D31"/>
                </a:solidFill>
              </a:rPr>
              <a:t>CREATE ROLE </a:t>
            </a:r>
            <a:r>
              <a:rPr lang="en-US" sz="2000" dirty="0" err="1">
                <a:solidFill>
                  <a:srgbClr val="ED7D31"/>
                </a:solidFill>
              </a:rPr>
              <a:t>supply_chain_rw</a:t>
            </a:r>
            <a:r>
              <a:rPr lang="en-US" sz="2000" dirty="0">
                <a:solidFill>
                  <a:srgbClr val="ED7D31"/>
                </a:solidFill>
              </a:rPr>
              <a:t> WITH LOGIN=true AND PASSWORD='avbiuo2t48';</a:t>
            </a:r>
          </a:p>
        </p:txBody>
      </p:sp>
      <p:pic>
        <p:nvPicPr>
          <p:cNvPr id="6" name="Picture 5">
            <a:extLst>
              <a:ext uri="{FF2B5EF4-FFF2-40B4-BE49-F238E27FC236}">
                <a16:creationId xmlns:a16="http://schemas.microsoft.com/office/drawing/2014/main" xmlns="" id="{811B8F74-AE65-4FAD-99B3-CC33CB6BA9BA}"/>
              </a:ext>
            </a:extLst>
          </p:cNvPr>
          <p:cNvPicPr>
            <a:picLocks noChangeAspect="1"/>
          </p:cNvPicPr>
          <p:nvPr/>
        </p:nvPicPr>
        <p:blipFill>
          <a:blip r:embed="rId3"/>
          <a:stretch>
            <a:fillRect/>
          </a:stretch>
        </p:blipFill>
        <p:spPr>
          <a:xfrm>
            <a:off x="7071764" y="2491739"/>
            <a:ext cx="1889355" cy="1889355"/>
          </a:xfrm>
          <a:prstGeom prst="rect">
            <a:avLst/>
          </a:prstGeom>
        </p:spPr>
      </p:pic>
    </p:spTree>
    <p:extLst>
      <p:ext uri="{BB962C8B-B14F-4D97-AF65-F5344CB8AC3E}">
        <p14:creationId xmlns:p14="http://schemas.microsoft.com/office/powerpoint/2010/main" val="34833842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83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Additional components of Cassandra</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algn="ctr"/>
            <a:r>
              <a:rPr lang="en-US" sz="2400" b="1" dirty="0">
                <a:solidFill>
                  <a:srgbClr val="ED7D31"/>
                </a:solidFill>
              </a:rPr>
              <a:t>Client-to-node SSL</a:t>
            </a:r>
          </a:p>
          <a:p>
            <a:pPr algn="ctr"/>
            <a:endParaRPr lang="en-US" sz="2400" b="1" dirty="0">
              <a:solidFill>
                <a:srgbClr val="ED7D31"/>
              </a:solidFill>
            </a:endParaRPr>
          </a:p>
          <a:p>
            <a:pPr marL="342900" indent="-342900">
              <a:buFont typeface="Arial" panose="020B0604020202020204" pitchFamily="34" charset="0"/>
              <a:buChar char="•"/>
            </a:pPr>
            <a:r>
              <a:rPr lang="en-US" sz="2400" dirty="0"/>
              <a:t>Enabling client-to-node Secure Socket Layer (SSL) security has two main benefits.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First, each client connecting to the cluster must present a valid certificate that matches a certificate or Certificate Authority (CA) in the node's Java KeyStore. </a:t>
            </a:r>
          </a:p>
        </p:txBody>
      </p:sp>
    </p:spTree>
    <p:extLst>
      <p:ext uri="{BB962C8B-B14F-4D97-AF65-F5344CB8AC3E}">
        <p14:creationId xmlns:p14="http://schemas.microsoft.com/office/powerpoint/2010/main" val="12869630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84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Additional components of Cassandra</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050188"/>
            <a:ext cx="7596822" cy="3336170"/>
          </a:xfrm>
          <a:prstGeom prst="rect">
            <a:avLst/>
          </a:prstGeom>
        </p:spPr>
        <p:txBody>
          <a:bodyPr vert="horz" wrap="square" lIns="0" tIns="12065" rIns="0" bIns="0" rtlCol="0">
            <a:spAutoFit/>
          </a:bodyPr>
          <a:lstStyle/>
          <a:p>
            <a:pPr algn="ctr"/>
            <a:r>
              <a:rPr lang="en-US" sz="2400" b="1" dirty="0">
                <a:solidFill>
                  <a:srgbClr val="ED7D31"/>
                </a:solidFill>
              </a:rPr>
              <a:t>Node-to-node SSL</a:t>
            </a:r>
          </a:p>
          <a:p>
            <a:pPr algn="ctr"/>
            <a:endParaRPr lang="en-US" sz="2400" b="1" dirty="0">
              <a:solidFill>
                <a:srgbClr val="ED7D31"/>
              </a:solidFill>
            </a:endParaRPr>
          </a:p>
          <a:p>
            <a:pPr marL="342900" indent="-342900">
              <a:buFont typeface="Arial" panose="020B0604020202020204" pitchFamily="34" charset="0"/>
              <a:buChar char="•"/>
            </a:pPr>
            <a:r>
              <a:rPr lang="en-US" sz="2400" dirty="0"/>
              <a:t>Enabling node-to-node SSL security is designed to prevent a specific avenue of attack.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 node will not be allowed to join the cluster, unless it presents a valid SSL certificate in its Java KeyStore and the Java </a:t>
            </a:r>
            <a:r>
              <a:rPr lang="en-US" sz="2400" dirty="0" err="1"/>
              <a:t>TrustStore</a:t>
            </a:r>
            <a:r>
              <a:rPr lang="en-US" sz="2400" dirty="0"/>
              <a:t> matches with the other nodes in the cluster. </a:t>
            </a:r>
          </a:p>
        </p:txBody>
      </p:sp>
    </p:spTree>
    <p:extLst>
      <p:ext uri="{BB962C8B-B14F-4D97-AF65-F5344CB8AC3E}">
        <p14:creationId xmlns:p14="http://schemas.microsoft.com/office/powerpoint/2010/main" val="30653263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85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Summary</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596565" y="1113032"/>
            <a:ext cx="7950870" cy="3397725"/>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200" dirty="0"/>
              <a:t>In this lesson, we discussed many aspects of Apache Cassandra. </a:t>
            </a:r>
          </a:p>
          <a:p>
            <a:pPr marL="342900" indent="-342900">
              <a:buFont typeface="Arial" panose="020B0604020202020204" pitchFamily="34" charset="0"/>
              <a:buChar char="•"/>
            </a:pPr>
            <a:r>
              <a:rPr lang="en-US" sz="2200" dirty="0"/>
              <a:t>Some concepts may not have been directly about the Cassandra database, but concepts that influenced its design and use. </a:t>
            </a:r>
          </a:p>
          <a:p>
            <a:pPr marL="342900" indent="-342900">
              <a:buFont typeface="Arial" panose="020B0604020202020204" pitchFamily="34" charset="0"/>
              <a:buChar char="•"/>
            </a:pPr>
            <a:r>
              <a:rPr lang="en-US" sz="2200" dirty="0"/>
              <a:t>These topics included Brewer's CAP theorem data-distribution and- partitioning; Cassandra's read and write paths; how data is stored on-disk; inner workings of components such as the snitch, tombstones, and failure-detection; and an overview of the delivered security features.</a:t>
            </a:r>
          </a:p>
        </p:txBody>
      </p:sp>
      <p:pic>
        <p:nvPicPr>
          <p:cNvPr id="3" name="Graphic 2">
            <a:extLst>
              <a:ext uri="{FF2B5EF4-FFF2-40B4-BE49-F238E27FC236}">
                <a16:creationId xmlns:a16="http://schemas.microsoft.com/office/drawing/2014/main" xmlns="" id="{653D225A-758B-4910-810D-E2C05FEB58DF}"/>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448550" y="30763"/>
            <a:ext cx="1203960" cy="1203960"/>
          </a:xfrm>
          <a:prstGeom prst="rect">
            <a:avLst/>
          </a:prstGeom>
        </p:spPr>
      </p:pic>
    </p:spTree>
    <p:extLst>
      <p:ext uri="{BB962C8B-B14F-4D97-AF65-F5344CB8AC3E}">
        <p14:creationId xmlns:p14="http://schemas.microsoft.com/office/powerpoint/2010/main" val="1694543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663"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1200" cap="none" spc="0" normalizeH="0" baseline="0" noProof="0" dirty="0">
              <a:ln>
                <a:noFill/>
              </a:ln>
              <a:solidFill>
                <a:srgbClr val="FFFFFF"/>
              </a:solidFill>
              <a:effectLst/>
              <a:uLnTx/>
              <a:uFillTx/>
              <a:latin typeface="Palatino Linotype"/>
              <a:ea typeface="+mn-ea"/>
              <a:cs typeface="+mn-cs"/>
              <a:sym typeface="Arial"/>
            </a:endParaRPr>
          </a:p>
        </p:txBody>
      </p:sp>
      <p:sp>
        <p:nvSpPr>
          <p:cNvPr id="16" name="Elipse 15"/>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VE" sz="14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17" name="Imagen 16"/>
          <p:cNvPicPr>
            <a:picLocks noChangeAspect="1"/>
          </p:cNvPicPr>
          <p:nvPr/>
        </p:nvPicPr>
        <p:blipFill>
          <a:blip r:embed="rId3" cstate="print"/>
          <a:stretch>
            <a:fillRect/>
          </a:stretch>
        </p:blipFill>
        <p:spPr>
          <a:xfrm>
            <a:off x="4684624" y="2975212"/>
            <a:ext cx="1884509" cy="1882156"/>
          </a:xfrm>
          <a:prstGeom prst="rect">
            <a:avLst/>
          </a:prstGeom>
          <a:noFill/>
        </p:spPr>
      </p:pic>
      <p:sp>
        <p:nvSpPr>
          <p:cNvPr id="7" name="object 2">
            <a:extLst>
              <a:ext uri="{FF2B5EF4-FFF2-40B4-BE49-F238E27FC236}">
                <a16:creationId xmlns:a16="http://schemas.microsoft.com/office/drawing/2014/main" xmlns="" id="{D126F21E-307F-4E8C-ABD2-A99D6AB66DAB}"/>
              </a:ext>
            </a:extLst>
          </p:cNvPr>
          <p:cNvSpPr txBox="1">
            <a:spLocks/>
          </p:cNvSpPr>
          <p:nvPr/>
        </p:nvSpPr>
        <p:spPr>
          <a:xfrm>
            <a:off x="1" y="1484448"/>
            <a:ext cx="9143999" cy="1367682"/>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marR="0" lvl="0" indent="0" algn="ctr" defTabSz="685800" rtl="0" eaLnBrk="1" fontAlgn="auto" latinLnBrk="0" hangingPunct="1">
              <a:lnSpc>
                <a:spcPct val="100000"/>
              </a:lnSpc>
              <a:spcBef>
                <a:spcPts val="105"/>
              </a:spcBef>
              <a:spcAft>
                <a:spcPts val="0"/>
              </a:spcAft>
              <a:buClrTx/>
              <a:buSzTx/>
              <a:buFont typeface="Arial"/>
              <a:buNone/>
              <a:tabLst/>
              <a:defRPr/>
            </a:pPr>
            <a:r>
              <a:rPr kumimoji="0" lang="en-US" sz="8800" b="1" i="0" u="none" strike="noStrike" kern="1200" cap="none" spc="0" normalizeH="0" baseline="0" noProof="0" dirty="0">
                <a:ln>
                  <a:noFill/>
                </a:ln>
                <a:solidFill>
                  <a:srgbClr val="FFFFFF"/>
                </a:solidFill>
                <a:effectLst/>
                <a:uLnTx/>
                <a:uFillTx/>
                <a:latin typeface="Times New Roman"/>
                <a:ea typeface="+mj-ea"/>
                <a:cs typeface="+mj-cs"/>
                <a:sym typeface="Arial"/>
              </a:rPr>
              <a:t>3. Effective CQL</a:t>
            </a:r>
          </a:p>
        </p:txBody>
      </p:sp>
    </p:spTree>
    <p:extLst>
      <p:ext uri="{BB962C8B-B14F-4D97-AF65-F5344CB8AC3E}">
        <p14:creationId xmlns:p14="http://schemas.microsoft.com/office/powerpoint/2010/main" val="13688530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87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Effective CQL</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596565" y="989590"/>
            <a:ext cx="7950870" cy="3736279"/>
          </a:xfrm>
          <a:prstGeom prst="rect">
            <a:avLst/>
          </a:prstGeom>
        </p:spPr>
        <p:txBody>
          <a:bodyPr vert="horz" wrap="square" lIns="0" tIns="12065" rIns="0" bIns="0" rtlCol="0">
            <a:spAutoFit/>
          </a:bodyPr>
          <a:lstStyle/>
          <a:p>
            <a:r>
              <a:rPr lang="en-US" sz="2200" dirty="0"/>
              <a:t>Specifically, we will cover and discuss the following topics:</a:t>
            </a:r>
          </a:p>
          <a:p>
            <a:endParaRPr lang="en-US" sz="2200" dirty="0"/>
          </a:p>
          <a:p>
            <a:pPr marL="342900" indent="-342900">
              <a:buFont typeface="Arial" panose="020B0604020202020204" pitchFamily="34" charset="0"/>
              <a:buChar char="•"/>
            </a:pPr>
            <a:r>
              <a:rPr lang="en-US" sz="2200" dirty="0"/>
              <a:t>The evolution of CQL and the role it plays in the Apache Cassandra universe</a:t>
            </a:r>
          </a:p>
          <a:p>
            <a:pPr marL="342900" indent="-342900">
              <a:buFont typeface="Arial" panose="020B0604020202020204" pitchFamily="34" charset="0"/>
              <a:buChar char="•"/>
            </a:pPr>
            <a:r>
              <a:rPr lang="en-US" sz="2200" dirty="0"/>
              <a:t>How data is structured and modeled effectively for Apache Cassandra</a:t>
            </a:r>
          </a:p>
          <a:p>
            <a:pPr marL="342900" indent="-342900">
              <a:buFont typeface="Arial" panose="020B0604020202020204" pitchFamily="34" charset="0"/>
              <a:buChar char="•"/>
            </a:pPr>
            <a:r>
              <a:rPr lang="en-US" sz="2200" dirty="0"/>
              <a:t>How to build primary keys that facilitate high-performing data models at scale</a:t>
            </a:r>
          </a:p>
          <a:p>
            <a:pPr marL="342900" indent="-342900">
              <a:buFont typeface="Arial" panose="020B0604020202020204" pitchFamily="34" charset="0"/>
              <a:buChar char="•"/>
            </a:pPr>
            <a:r>
              <a:rPr lang="en-US" sz="2200" dirty="0"/>
              <a:t>How CQL differs from SQL</a:t>
            </a:r>
          </a:p>
          <a:p>
            <a:pPr marL="342900" indent="-342900">
              <a:buFont typeface="Arial" panose="020B0604020202020204" pitchFamily="34" charset="0"/>
              <a:buChar char="•"/>
            </a:pPr>
            <a:r>
              <a:rPr lang="en-US" sz="2200" dirty="0"/>
              <a:t>CQL syntax and how to solve different types of problems using it</a:t>
            </a:r>
          </a:p>
        </p:txBody>
      </p:sp>
      <p:pic>
        <p:nvPicPr>
          <p:cNvPr id="6" name="Graphic 5">
            <a:extLst>
              <a:ext uri="{FF2B5EF4-FFF2-40B4-BE49-F238E27FC236}">
                <a16:creationId xmlns:a16="http://schemas.microsoft.com/office/drawing/2014/main" xmlns="" id="{A9EA76C9-F1BB-4055-B52E-4080920F8B94}"/>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814310" y="109121"/>
            <a:ext cx="1203960" cy="1203960"/>
          </a:xfrm>
          <a:prstGeom prst="rect">
            <a:avLst/>
          </a:prstGeom>
        </p:spPr>
      </p:pic>
    </p:spTree>
    <p:extLst>
      <p:ext uri="{BB962C8B-B14F-4D97-AF65-F5344CB8AC3E}">
        <p14:creationId xmlns:p14="http://schemas.microsoft.com/office/powerpoint/2010/main" val="8143444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88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An overview of Cassandra data modeling</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697807"/>
            <a:ext cx="7596822"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Before we get started, let's create a </a:t>
            </a:r>
            <a:r>
              <a:rPr lang="en-US" sz="2400" dirty="0" err="1"/>
              <a:t>keyspace</a:t>
            </a:r>
            <a:r>
              <a:rPr lang="en-US" sz="2400" dirty="0"/>
              <a:t> for this lesson's work:</a:t>
            </a:r>
          </a:p>
          <a:p>
            <a:pPr marL="342900" indent="-342900">
              <a:buFont typeface="Arial" panose="020B0604020202020204" pitchFamily="34" charset="0"/>
              <a:buChar char="•"/>
            </a:pPr>
            <a:endParaRPr lang="en-US" sz="2400" dirty="0"/>
          </a:p>
          <a:p>
            <a:r>
              <a:rPr lang="en-US" sz="2400" dirty="0">
                <a:solidFill>
                  <a:srgbClr val="ED7D31"/>
                </a:solidFill>
              </a:rPr>
              <a:t>CREATE KEYSPACE packt_ch3 WITH replication =</a:t>
            </a:r>
          </a:p>
          <a:p>
            <a:r>
              <a:rPr lang="en-US" sz="2400" dirty="0">
                <a:solidFill>
                  <a:srgbClr val="ED7D31"/>
                </a:solidFill>
              </a:rPr>
              <a:t> {'class': '</a:t>
            </a:r>
            <a:r>
              <a:rPr lang="en-US" sz="2400" dirty="0" err="1">
                <a:solidFill>
                  <a:srgbClr val="ED7D31"/>
                </a:solidFill>
              </a:rPr>
              <a:t>NetworkTopologyStrategy</a:t>
            </a:r>
            <a:r>
              <a:rPr lang="en-US" sz="2400" dirty="0">
                <a:solidFill>
                  <a:srgbClr val="ED7D31"/>
                </a:solidFill>
              </a:rPr>
              <a:t>', 'ClockworkAngels':'1'};</a:t>
            </a:r>
          </a:p>
        </p:txBody>
      </p:sp>
      <p:pic>
        <p:nvPicPr>
          <p:cNvPr id="6" name="Graphic 5">
            <a:extLst>
              <a:ext uri="{FF2B5EF4-FFF2-40B4-BE49-F238E27FC236}">
                <a16:creationId xmlns:a16="http://schemas.microsoft.com/office/drawing/2014/main" xmlns="" id="{F42A9A80-72C2-49CF-AF7E-2BD0A96D39A3}"/>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305506" y="3205436"/>
            <a:ext cx="1667044" cy="1667044"/>
          </a:xfrm>
          <a:prstGeom prst="rect">
            <a:avLst/>
          </a:prstGeom>
        </p:spPr>
      </p:pic>
    </p:spTree>
    <p:extLst>
      <p:ext uri="{BB962C8B-B14F-4D97-AF65-F5344CB8AC3E}">
        <p14:creationId xmlns:p14="http://schemas.microsoft.com/office/powerpoint/2010/main" val="9596046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89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An overview of Cassandra data modeling</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 CQL for creating that table could look like this:</a:t>
            </a:r>
          </a:p>
          <a:p>
            <a:pPr marL="342900" indent="-342900">
              <a:buFont typeface="Arial" panose="020B0604020202020204" pitchFamily="34" charset="0"/>
              <a:buChar char="•"/>
            </a:pPr>
            <a:endParaRPr lang="en-US" sz="2400" dirty="0"/>
          </a:p>
          <a:p>
            <a:r>
              <a:rPr lang="en-US" sz="2400" dirty="0">
                <a:solidFill>
                  <a:srgbClr val="ED7D31"/>
                </a:solidFill>
              </a:rPr>
              <a:t>CREATE TABLE playlist (</a:t>
            </a:r>
          </a:p>
          <a:p>
            <a:r>
              <a:rPr lang="en-US" sz="2400" dirty="0">
                <a:solidFill>
                  <a:srgbClr val="ED7D31"/>
                </a:solidFill>
              </a:rPr>
              <a:t> band TEXT,</a:t>
            </a:r>
          </a:p>
          <a:p>
            <a:r>
              <a:rPr lang="en-US" sz="2400" dirty="0">
                <a:solidFill>
                  <a:srgbClr val="ED7D31"/>
                </a:solidFill>
              </a:rPr>
              <a:t> album TEXT,</a:t>
            </a:r>
          </a:p>
          <a:p>
            <a:r>
              <a:rPr lang="en-US" sz="2400" dirty="0">
                <a:solidFill>
                  <a:srgbClr val="ED7D31"/>
                </a:solidFill>
              </a:rPr>
              <a:t> song TEXT,</a:t>
            </a:r>
          </a:p>
          <a:p>
            <a:r>
              <a:rPr lang="en-US" sz="2400" dirty="0">
                <a:solidFill>
                  <a:srgbClr val="ED7D31"/>
                </a:solidFill>
              </a:rPr>
              <a:t> </a:t>
            </a:r>
            <a:r>
              <a:rPr lang="en-US" sz="2400" dirty="0" err="1">
                <a:solidFill>
                  <a:srgbClr val="ED7D31"/>
                </a:solidFill>
              </a:rPr>
              <a:t>running_time</a:t>
            </a:r>
            <a:r>
              <a:rPr lang="en-US" sz="2400" dirty="0">
                <a:solidFill>
                  <a:srgbClr val="ED7D31"/>
                </a:solidFill>
              </a:rPr>
              <a:t> TEXT,</a:t>
            </a:r>
          </a:p>
          <a:p>
            <a:r>
              <a:rPr lang="en-US" sz="2400" dirty="0">
                <a:solidFill>
                  <a:srgbClr val="ED7D31"/>
                </a:solidFill>
              </a:rPr>
              <a:t> year INT,</a:t>
            </a:r>
          </a:p>
          <a:p>
            <a:r>
              <a:rPr lang="en-US" sz="2400" dirty="0">
                <a:solidFill>
                  <a:srgbClr val="ED7D31"/>
                </a:solidFill>
              </a:rPr>
              <a:t> PRIMARY KEY (</a:t>
            </a:r>
            <a:r>
              <a:rPr lang="en-US" sz="2400" dirty="0" err="1">
                <a:solidFill>
                  <a:srgbClr val="ED7D31"/>
                </a:solidFill>
              </a:rPr>
              <a:t>band,album,song</a:t>
            </a:r>
            <a:r>
              <a:rPr lang="en-US" sz="2400" dirty="0">
                <a:solidFill>
                  <a:srgbClr val="ED7D31"/>
                </a:solidFill>
              </a:rPr>
              <a:t>));</a:t>
            </a:r>
          </a:p>
        </p:txBody>
      </p:sp>
      <p:pic>
        <p:nvPicPr>
          <p:cNvPr id="3" name="Picture 2">
            <a:extLst>
              <a:ext uri="{FF2B5EF4-FFF2-40B4-BE49-F238E27FC236}">
                <a16:creationId xmlns:a16="http://schemas.microsoft.com/office/drawing/2014/main" xmlns="" id="{03150DFD-14A3-46E8-B9B0-51A3209A23DD}"/>
              </a:ext>
            </a:extLst>
          </p:cNvPr>
          <p:cNvPicPr>
            <a:picLocks noChangeAspect="1"/>
          </p:cNvPicPr>
          <p:nvPr/>
        </p:nvPicPr>
        <p:blipFill>
          <a:blip r:embed="rId3"/>
          <a:stretch>
            <a:fillRect/>
          </a:stretch>
        </p:blipFill>
        <p:spPr>
          <a:xfrm>
            <a:off x="5657850" y="1290208"/>
            <a:ext cx="3406140" cy="3404883"/>
          </a:xfrm>
          <a:prstGeom prst="rect">
            <a:avLst/>
          </a:prstGeom>
        </p:spPr>
      </p:pic>
    </p:spTree>
    <p:extLst>
      <p:ext uri="{BB962C8B-B14F-4D97-AF65-F5344CB8AC3E}">
        <p14:creationId xmlns:p14="http://schemas.microsoft.com/office/powerpoint/2010/main" val="1436346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Partitioned row store</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438808"/>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In Cassandra, rows of data are stored in tables based on the hashed value of the partition key, called a token.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Each node in the cluster is assigned multiple token ranges, and rows are stored on nodes that are responsible for their tokens.</a:t>
            </a:r>
          </a:p>
          <a:p>
            <a:pPr marL="342900" indent="-342900">
              <a:buFont typeface="Arial" panose="020B0604020202020204" pitchFamily="34" charset="0"/>
              <a:buChar char="•"/>
            </a:pPr>
            <a:endParaRPr lang="en-US" sz="2400" dirty="0"/>
          </a:p>
        </p:txBody>
      </p:sp>
      <p:pic>
        <p:nvPicPr>
          <p:cNvPr id="6" name="Picture 5">
            <a:extLst>
              <a:ext uri="{FF2B5EF4-FFF2-40B4-BE49-F238E27FC236}">
                <a16:creationId xmlns:a16="http://schemas.microsoft.com/office/drawing/2014/main" xmlns="" id="{F5F974B9-965F-435F-9D77-D566AA3FAB42}"/>
              </a:ext>
            </a:extLst>
          </p:cNvPr>
          <p:cNvPicPr>
            <a:picLocks noChangeAspect="1"/>
          </p:cNvPicPr>
          <p:nvPr/>
        </p:nvPicPr>
        <p:blipFill>
          <a:blip r:embed="rId3"/>
          <a:stretch>
            <a:fillRect/>
          </a:stretch>
        </p:blipFill>
        <p:spPr>
          <a:xfrm>
            <a:off x="7776051" y="3596105"/>
            <a:ext cx="1188720" cy="1188720"/>
          </a:xfrm>
          <a:prstGeom prst="rect">
            <a:avLst/>
          </a:prstGeom>
        </p:spPr>
      </p:pic>
    </p:spTree>
    <p:extLst>
      <p:ext uri="{BB962C8B-B14F-4D97-AF65-F5344CB8AC3E}">
        <p14:creationId xmlns:p14="http://schemas.microsoft.com/office/powerpoint/2010/main" val="8433380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90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An overview of Cassandra data modeling</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642285" y="989590"/>
            <a:ext cx="7859430" cy="370550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Now we'll add some data into that table:</a:t>
            </a:r>
          </a:p>
          <a:p>
            <a:pPr marL="342900" indent="-342900">
              <a:buFont typeface="Arial" panose="020B0604020202020204" pitchFamily="34" charset="0"/>
              <a:buChar char="•"/>
            </a:pPr>
            <a:endParaRPr lang="en-US" sz="2400" dirty="0"/>
          </a:p>
          <a:p>
            <a:r>
              <a:rPr lang="en-US" sz="1600" b="1" dirty="0">
                <a:solidFill>
                  <a:srgbClr val="ED7D31"/>
                </a:solidFill>
              </a:rPr>
              <a:t>INSERT INTO playlist (</a:t>
            </a:r>
            <a:r>
              <a:rPr lang="en-US" sz="1600" b="1" dirty="0" err="1">
                <a:solidFill>
                  <a:srgbClr val="ED7D31"/>
                </a:solidFill>
              </a:rPr>
              <a:t>band,album,song,running_time,year</a:t>
            </a:r>
            <a:r>
              <a:rPr lang="en-US" sz="1600" b="1" dirty="0">
                <a:solidFill>
                  <a:srgbClr val="ED7D31"/>
                </a:solidFill>
              </a:rPr>
              <a:t>)</a:t>
            </a:r>
          </a:p>
          <a:p>
            <a:r>
              <a:rPr lang="en-US" sz="1600" b="1" dirty="0">
                <a:solidFill>
                  <a:srgbClr val="ED7D31"/>
                </a:solidFill>
              </a:rPr>
              <a:t>  VALUES ('</a:t>
            </a:r>
            <a:r>
              <a:rPr lang="en-US" sz="1600" b="1" dirty="0" err="1">
                <a:solidFill>
                  <a:srgbClr val="ED7D31"/>
                </a:solidFill>
              </a:rPr>
              <a:t>Rush','Moving</a:t>
            </a:r>
            <a:r>
              <a:rPr lang="en-US" sz="1600" b="1" dirty="0">
                <a:solidFill>
                  <a:srgbClr val="ED7D31"/>
                </a:solidFill>
              </a:rPr>
              <a:t> Pictures','Limelight','4:20',1981);</a:t>
            </a:r>
          </a:p>
          <a:p>
            <a:r>
              <a:rPr lang="en-US" sz="1600" b="1" dirty="0">
                <a:solidFill>
                  <a:srgbClr val="ED7D31"/>
                </a:solidFill>
              </a:rPr>
              <a:t>INSERT INTO playlist (</a:t>
            </a:r>
            <a:r>
              <a:rPr lang="en-US" sz="1600" b="1" dirty="0" err="1">
                <a:solidFill>
                  <a:srgbClr val="ED7D31"/>
                </a:solidFill>
              </a:rPr>
              <a:t>band,album,song,running_time,year</a:t>
            </a:r>
            <a:r>
              <a:rPr lang="en-US" sz="1600" b="1" dirty="0">
                <a:solidFill>
                  <a:srgbClr val="ED7D31"/>
                </a:solidFill>
              </a:rPr>
              <a:t>)</a:t>
            </a:r>
          </a:p>
          <a:p>
            <a:r>
              <a:rPr lang="en-US" sz="1600" b="1" dirty="0">
                <a:solidFill>
                  <a:srgbClr val="ED7D31"/>
                </a:solidFill>
              </a:rPr>
              <a:t>  VALUES ('</a:t>
            </a:r>
            <a:r>
              <a:rPr lang="en-US" sz="1600" b="1" dirty="0" err="1">
                <a:solidFill>
                  <a:srgbClr val="ED7D31"/>
                </a:solidFill>
              </a:rPr>
              <a:t>Rush','Moving</a:t>
            </a:r>
            <a:r>
              <a:rPr lang="en-US" sz="1600" b="1" dirty="0">
                <a:solidFill>
                  <a:srgbClr val="ED7D31"/>
                </a:solidFill>
              </a:rPr>
              <a:t> </a:t>
            </a:r>
            <a:r>
              <a:rPr lang="en-US" sz="1600" b="1" dirty="0" err="1">
                <a:solidFill>
                  <a:srgbClr val="ED7D31"/>
                </a:solidFill>
              </a:rPr>
              <a:t>Pictures','Tom</a:t>
            </a:r>
            <a:r>
              <a:rPr lang="en-US" sz="1600" b="1" dirty="0">
                <a:solidFill>
                  <a:srgbClr val="ED7D31"/>
                </a:solidFill>
              </a:rPr>
              <a:t> Sawyer','4:34',1981);</a:t>
            </a:r>
          </a:p>
          <a:p>
            <a:r>
              <a:rPr lang="en-US" sz="1600" b="1" dirty="0">
                <a:solidFill>
                  <a:srgbClr val="ED7D31"/>
                </a:solidFill>
              </a:rPr>
              <a:t>INSERT INTO playlist (</a:t>
            </a:r>
            <a:r>
              <a:rPr lang="en-US" sz="1600" b="1" dirty="0" err="1">
                <a:solidFill>
                  <a:srgbClr val="ED7D31"/>
                </a:solidFill>
              </a:rPr>
              <a:t>band,album,song,running_time,year</a:t>
            </a:r>
            <a:r>
              <a:rPr lang="en-US" sz="1600" b="1" dirty="0">
                <a:solidFill>
                  <a:srgbClr val="ED7D31"/>
                </a:solidFill>
              </a:rPr>
              <a:t>)</a:t>
            </a:r>
          </a:p>
          <a:p>
            <a:r>
              <a:rPr lang="en-US" sz="1600" b="1" dirty="0">
                <a:solidFill>
                  <a:srgbClr val="ED7D31"/>
                </a:solidFill>
              </a:rPr>
              <a:t>  VALUES ('</a:t>
            </a:r>
            <a:r>
              <a:rPr lang="en-US" sz="1600" b="1" dirty="0" err="1">
                <a:solidFill>
                  <a:srgbClr val="ED7D31"/>
                </a:solidFill>
              </a:rPr>
              <a:t>Rush','Moving</a:t>
            </a:r>
            <a:r>
              <a:rPr lang="en-US" sz="1600" b="1" dirty="0">
                <a:solidFill>
                  <a:srgbClr val="ED7D31"/>
                </a:solidFill>
              </a:rPr>
              <a:t> </a:t>
            </a:r>
            <a:r>
              <a:rPr lang="en-US" sz="1600" b="1" dirty="0" err="1">
                <a:solidFill>
                  <a:srgbClr val="ED7D31"/>
                </a:solidFill>
              </a:rPr>
              <a:t>Pictures','Red</a:t>
            </a:r>
            <a:r>
              <a:rPr lang="en-US" sz="1600" b="1" dirty="0">
                <a:solidFill>
                  <a:srgbClr val="ED7D31"/>
                </a:solidFill>
              </a:rPr>
              <a:t> Barchetta','6:10',1981);</a:t>
            </a:r>
          </a:p>
          <a:p>
            <a:r>
              <a:rPr lang="en-US" sz="1600" b="1" dirty="0">
                <a:solidFill>
                  <a:srgbClr val="ED7D31"/>
                </a:solidFill>
              </a:rPr>
              <a:t>INSERT INTO playlist (</a:t>
            </a:r>
            <a:r>
              <a:rPr lang="en-US" sz="1600" b="1" dirty="0" err="1">
                <a:solidFill>
                  <a:srgbClr val="ED7D31"/>
                </a:solidFill>
              </a:rPr>
              <a:t>band,album,song,running_time,year</a:t>
            </a:r>
            <a:r>
              <a:rPr lang="en-US" sz="1600" b="1" dirty="0">
                <a:solidFill>
                  <a:srgbClr val="ED7D31"/>
                </a:solidFill>
              </a:rPr>
              <a:t>)</a:t>
            </a:r>
          </a:p>
          <a:p>
            <a:r>
              <a:rPr lang="en-US" sz="1600" b="1" dirty="0">
                <a:solidFill>
                  <a:srgbClr val="ED7D31"/>
                </a:solidFill>
              </a:rPr>
              <a:t>  VALUES ('Rush','2112','2112','20:34',1976);</a:t>
            </a:r>
          </a:p>
          <a:p>
            <a:r>
              <a:rPr lang="en-US" sz="1600" b="1" dirty="0">
                <a:solidFill>
                  <a:srgbClr val="ED7D31"/>
                </a:solidFill>
              </a:rPr>
              <a:t>INSERT INTO playlist (</a:t>
            </a:r>
            <a:r>
              <a:rPr lang="en-US" sz="1600" b="1" dirty="0" err="1">
                <a:solidFill>
                  <a:srgbClr val="ED7D31"/>
                </a:solidFill>
              </a:rPr>
              <a:t>band,album,song,running_time,year</a:t>
            </a:r>
            <a:r>
              <a:rPr lang="en-US" sz="1600" b="1" dirty="0">
                <a:solidFill>
                  <a:srgbClr val="ED7D31"/>
                </a:solidFill>
              </a:rPr>
              <a:t>)</a:t>
            </a:r>
          </a:p>
          <a:p>
            <a:r>
              <a:rPr lang="en-US" sz="1600" b="1" dirty="0">
                <a:solidFill>
                  <a:srgbClr val="ED7D31"/>
                </a:solidFill>
              </a:rPr>
              <a:t>  VALUES ('</a:t>
            </a:r>
            <a:r>
              <a:rPr lang="en-US" sz="1600" b="1" dirty="0" err="1">
                <a:solidFill>
                  <a:srgbClr val="ED7D31"/>
                </a:solidFill>
              </a:rPr>
              <a:t>Rush','Clockwork</a:t>
            </a:r>
            <a:r>
              <a:rPr lang="en-US" sz="1600" b="1" dirty="0">
                <a:solidFill>
                  <a:srgbClr val="ED7D31"/>
                </a:solidFill>
              </a:rPr>
              <a:t> </a:t>
            </a:r>
            <a:r>
              <a:rPr lang="en-US" sz="1600" b="1" dirty="0" err="1">
                <a:solidFill>
                  <a:srgbClr val="ED7D31"/>
                </a:solidFill>
              </a:rPr>
              <a:t>Angels','Seven</a:t>
            </a:r>
            <a:r>
              <a:rPr lang="en-US" sz="1600" b="1" dirty="0">
                <a:solidFill>
                  <a:srgbClr val="ED7D31"/>
                </a:solidFill>
              </a:rPr>
              <a:t> Cities of Gold','6:32',2012);</a:t>
            </a:r>
          </a:p>
          <a:p>
            <a:r>
              <a:rPr lang="en-US" sz="1600" b="1" dirty="0">
                <a:solidFill>
                  <a:srgbClr val="ED7D31"/>
                </a:solidFill>
              </a:rPr>
              <a:t>INSERT INTO playlist (</a:t>
            </a:r>
            <a:r>
              <a:rPr lang="en-US" sz="1600" b="1" dirty="0" err="1">
                <a:solidFill>
                  <a:srgbClr val="ED7D31"/>
                </a:solidFill>
              </a:rPr>
              <a:t>band,album,song,running_time,year</a:t>
            </a:r>
            <a:r>
              <a:rPr lang="en-US" sz="1600" b="1" dirty="0">
                <a:solidFill>
                  <a:srgbClr val="ED7D31"/>
                </a:solidFill>
              </a:rPr>
              <a:t>)</a:t>
            </a:r>
          </a:p>
          <a:p>
            <a:r>
              <a:rPr lang="en-US" sz="1600" b="1" dirty="0">
                <a:solidFill>
                  <a:srgbClr val="ED7D31"/>
                </a:solidFill>
              </a:rPr>
              <a:t>  VALUES ('</a:t>
            </a:r>
            <a:r>
              <a:rPr lang="en-US" sz="1600" b="1" dirty="0" err="1">
                <a:solidFill>
                  <a:srgbClr val="ED7D31"/>
                </a:solidFill>
              </a:rPr>
              <a:t>Coheed</a:t>
            </a:r>
            <a:r>
              <a:rPr lang="en-US" sz="1600" b="1" dirty="0">
                <a:solidFill>
                  <a:srgbClr val="ED7D31"/>
                </a:solidFill>
              </a:rPr>
              <a:t> and </a:t>
            </a:r>
            <a:r>
              <a:rPr lang="en-US" sz="1600" b="1" dirty="0" err="1">
                <a:solidFill>
                  <a:srgbClr val="ED7D31"/>
                </a:solidFill>
              </a:rPr>
              <a:t>Cambria','Burning</a:t>
            </a:r>
            <a:r>
              <a:rPr lang="en-US" sz="1600" b="1" dirty="0">
                <a:solidFill>
                  <a:srgbClr val="ED7D31"/>
                </a:solidFill>
              </a:rPr>
              <a:t> Star </a:t>
            </a:r>
            <a:r>
              <a:rPr lang="en-US" sz="1600" b="1" dirty="0" err="1">
                <a:solidFill>
                  <a:srgbClr val="ED7D31"/>
                </a:solidFill>
              </a:rPr>
              <a:t>IV','Welcome</a:t>
            </a:r>
            <a:r>
              <a:rPr lang="en-US" sz="1600" b="1" dirty="0">
                <a:solidFill>
                  <a:srgbClr val="ED7D31"/>
                </a:solidFill>
              </a:rPr>
              <a:t> Home','6:15',2006);</a:t>
            </a:r>
          </a:p>
        </p:txBody>
      </p:sp>
      <p:pic>
        <p:nvPicPr>
          <p:cNvPr id="6" name="Picture 5">
            <a:extLst>
              <a:ext uri="{FF2B5EF4-FFF2-40B4-BE49-F238E27FC236}">
                <a16:creationId xmlns:a16="http://schemas.microsoft.com/office/drawing/2014/main" xmlns="" id="{300295E8-BA10-420F-BB23-B944A45F4DE3}"/>
              </a:ext>
            </a:extLst>
          </p:cNvPr>
          <p:cNvPicPr>
            <a:picLocks noChangeAspect="1"/>
          </p:cNvPicPr>
          <p:nvPr/>
        </p:nvPicPr>
        <p:blipFill>
          <a:blip r:embed="rId3"/>
          <a:stretch>
            <a:fillRect/>
          </a:stretch>
        </p:blipFill>
        <p:spPr>
          <a:xfrm>
            <a:off x="6755130" y="1509152"/>
            <a:ext cx="2125980" cy="2125195"/>
          </a:xfrm>
          <a:prstGeom prst="rect">
            <a:avLst/>
          </a:prstGeom>
        </p:spPr>
      </p:pic>
    </p:spTree>
    <p:extLst>
      <p:ext uri="{BB962C8B-B14F-4D97-AF65-F5344CB8AC3E}">
        <p14:creationId xmlns:p14="http://schemas.microsoft.com/office/powerpoint/2010/main" val="1876781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91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An overview of Cassandra data modeling</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628509" y="988144"/>
            <a:ext cx="7886982" cy="381515"/>
          </a:xfrm>
          <a:prstGeom prst="rect">
            <a:avLst/>
          </a:prstGeom>
        </p:spPr>
        <p:txBody>
          <a:bodyPr vert="horz" wrap="square" lIns="0" tIns="12065" rIns="0" bIns="0" rtlCol="0">
            <a:spAutoFit/>
          </a:bodyPr>
          <a:lstStyle/>
          <a:p>
            <a:pPr algn="ctr"/>
            <a:r>
              <a:rPr lang="en-US" sz="2400" b="1">
                <a:solidFill>
                  <a:srgbClr val="ED7D31"/>
                </a:solidFill>
              </a:rPr>
              <a:t>Cassandra storage model for early versions up to 2.2</a:t>
            </a:r>
            <a:endParaRPr lang="en-US" sz="2400" b="1" dirty="0">
              <a:solidFill>
                <a:srgbClr val="ED7D31"/>
              </a:solidFill>
            </a:endParaRPr>
          </a:p>
        </p:txBody>
      </p:sp>
      <p:pic>
        <p:nvPicPr>
          <p:cNvPr id="2" name="Picture 1">
            <a:extLst>
              <a:ext uri="{FF2B5EF4-FFF2-40B4-BE49-F238E27FC236}">
                <a16:creationId xmlns:a16="http://schemas.microsoft.com/office/drawing/2014/main" xmlns="" id="{C5ACD79D-F2C8-4507-BE8F-33F14B57D767}"/>
              </a:ext>
            </a:extLst>
          </p:cNvPr>
          <p:cNvPicPr>
            <a:picLocks noChangeAspect="1"/>
          </p:cNvPicPr>
          <p:nvPr/>
        </p:nvPicPr>
        <p:blipFill>
          <a:blip r:embed="rId3"/>
          <a:stretch>
            <a:fillRect/>
          </a:stretch>
        </p:blipFill>
        <p:spPr>
          <a:xfrm>
            <a:off x="1570196" y="1464936"/>
            <a:ext cx="6003607" cy="3230156"/>
          </a:xfrm>
          <a:prstGeom prst="rect">
            <a:avLst/>
          </a:prstGeom>
        </p:spPr>
      </p:pic>
    </p:spTree>
    <p:extLst>
      <p:ext uri="{BB962C8B-B14F-4D97-AF65-F5344CB8AC3E}">
        <p14:creationId xmlns:p14="http://schemas.microsoft.com/office/powerpoint/2010/main" val="46336731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92</a:t>
            </a:fld>
            <a:endParaRPr dirty="0">
              <a:uFillTx/>
              <a:latin typeface="Calibri Light"/>
              <a:cs typeface="Calibri Light"/>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19137" y="0"/>
            <a:ext cx="7893720" cy="381515"/>
          </a:xfrm>
          <a:prstGeom prst="rect">
            <a:avLst/>
          </a:prstGeom>
        </p:spPr>
        <p:txBody>
          <a:bodyPr vert="horz" wrap="square" lIns="0" tIns="12065" rIns="0" bIns="0" rtlCol="0">
            <a:spAutoFit/>
          </a:bodyPr>
          <a:lstStyle/>
          <a:p>
            <a:r>
              <a:rPr lang="en-US" sz="2400" b="1" dirty="0">
                <a:solidFill>
                  <a:srgbClr val="ED7D31"/>
                </a:solidFill>
              </a:rPr>
              <a:t>Cassandra storage model for versions 3.0 and beyond</a:t>
            </a:r>
          </a:p>
        </p:txBody>
      </p:sp>
      <p:pic>
        <p:nvPicPr>
          <p:cNvPr id="2" name="Picture 1">
            <a:extLst>
              <a:ext uri="{FF2B5EF4-FFF2-40B4-BE49-F238E27FC236}">
                <a16:creationId xmlns:a16="http://schemas.microsoft.com/office/drawing/2014/main" xmlns="" id="{7C41FF64-5380-4A15-924A-DB8A78B2B015}"/>
              </a:ext>
            </a:extLst>
          </p:cNvPr>
          <p:cNvPicPr>
            <a:picLocks noChangeAspect="1"/>
          </p:cNvPicPr>
          <p:nvPr/>
        </p:nvPicPr>
        <p:blipFill>
          <a:blip r:embed="rId3"/>
          <a:stretch>
            <a:fillRect/>
          </a:stretch>
        </p:blipFill>
        <p:spPr>
          <a:xfrm>
            <a:off x="1257062" y="428718"/>
            <a:ext cx="6629876" cy="4286063"/>
          </a:xfrm>
          <a:prstGeom prst="rect">
            <a:avLst/>
          </a:prstGeom>
        </p:spPr>
      </p:pic>
    </p:spTree>
    <p:extLst>
      <p:ext uri="{BB962C8B-B14F-4D97-AF65-F5344CB8AC3E}">
        <p14:creationId xmlns:p14="http://schemas.microsoft.com/office/powerpoint/2010/main" val="17963609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550267E-EACB-4632-83D1-13733E85F596}"/>
              </a:ext>
            </a:extLst>
          </p:cNvPr>
          <p:cNvPicPr>
            <a:picLocks noChangeAspect="1"/>
          </p:cNvPicPr>
          <p:nvPr/>
        </p:nvPicPr>
        <p:blipFill>
          <a:blip r:embed="rId3"/>
          <a:stretch>
            <a:fillRect/>
          </a:stretch>
        </p:blipFill>
        <p:spPr>
          <a:xfrm>
            <a:off x="5943600" y="1882735"/>
            <a:ext cx="2813396" cy="2812357"/>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93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An overview of Cassandra data modeling</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928697"/>
            <a:ext cx="7596822" cy="3736279"/>
          </a:xfrm>
          <a:prstGeom prst="rect">
            <a:avLst/>
          </a:prstGeom>
        </p:spPr>
        <p:txBody>
          <a:bodyPr vert="horz" wrap="square" lIns="0" tIns="12065" rIns="0" bIns="0" rtlCol="0">
            <a:spAutoFit/>
          </a:bodyPr>
          <a:lstStyle/>
          <a:p>
            <a:pPr algn="ctr"/>
            <a:r>
              <a:rPr lang="en-US" sz="2200" b="1" dirty="0">
                <a:solidFill>
                  <a:srgbClr val="ED7D31"/>
                </a:solidFill>
              </a:rPr>
              <a:t>Data cells</a:t>
            </a:r>
          </a:p>
          <a:p>
            <a:pPr marL="342900" indent="-342900">
              <a:buFont typeface="Arial" panose="020B0604020202020204" pitchFamily="34" charset="0"/>
              <a:buChar char="•"/>
            </a:pPr>
            <a:r>
              <a:rPr lang="en-US" sz="2200" dirty="0"/>
              <a:t>Assume the following table definition for keeping track of weather station readings:</a:t>
            </a:r>
          </a:p>
          <a:p>
            <a:r>
              <a:rPr lang="en-US" sz="2200" dirty="0">
                <a:solidFill>
                  <a:srgbClr val="ED7D31"/>
                </a:solidFill>
              </a:rPr>
              <a:t>CREATE TABLE </a:t>
            </a:r>
            <a:r>
              <a:rPr lang="en-US" sz="2200" dirty="0" err="1">
                <a:solidFill>
                  <a:srgbClr val="ED7D31"/>
                </a:solidFill>
              </a:rPr>
              <a:t>weather_data_by_date</a:t>
            </a:r>
            <a:r>
              <a:rPr lang="en-US" sz="2200" dirty="0">
                <a:solidFill>
                  <a:srgbClr val="ED7D31"/>
                </a:solidFill>
              </a:rPr>
              <a:t> (</a:t>
            </a:r>
          </a:p>
          <a:p>
            <a:r>
              <a:rPr lang="en-US" sz="2200" dirty="0">
                <a:solidFill>
                  <a:srgbClr val="ED7D31"/>
                </a:solidFill>
              </a:rPr>
              <a:t>  month BIGINT,</a:t>
            </a:r>
          </a:p>
          <a:p>
            <a:r>
              <a:rPr lang="en-US" sz="2200" dirty="0">
                <a:solidFill>
                  <a:srgbClr val="ED7D31"/>
                </a:solidFill>
              </a:rPr>
              <a:t>  day BIGINT,</a:t>
            </a:r>
          </a:p>
          <a:p>
            <a:r>
              <a:rPr lang="en-US" sz="2200" dirty="0">
                <a:solidFill>
                  <a:srgbClr val="ED7D31"/>
                </a:solidFill>
              </a:rPr>
              <a:t>  </a:t>
            </a:r>
            <a:r>
              <a:rPr lang="en-US" sz="2200" dirty="0" err="1">
                <a:solidFill>
                  <a:srgbClr val="ED7D31"/>
                </a:solidFill>
              </a:rPr>
              <a:t>station_id</a:t>
            </a:r>
            <a:r>
              <a:rPr lang="en-US" sz="2200" dirty="0">
                <a:solidFill>
                  <a:srgbClr val="ED7D31"/>
                </a:solidFill>
              </a:rPr>
              <a:t> UUID,</a:t>
            </a:r>
          </a:p>
          <a:p>
            <a:r>
              <a:rPr lang="en-US" sz="2200" dirty="0">
                <a:solidFill>
                  <a:srgbClr val="ED7D31"/>
                </a:solidFill>
              </a:rPr>
              <a:t>  time timestamp,</a:t>
            </a:r>
          </a:p>
          <a:p>
            <a:r>
              <a:rPr lang="en-US" sz="2200" dirty="0">
                <a:solidFill>
                  <a:srgbClr val="ED7D31"/>
                </a:solidFill>
              </a:rPr>
              <a:t>  temperature DOUBLE,</a:t>
            </a:r>
          </a:p>
          <a:p>
            <a:r>
              <a:rPr lang="en-US" sz="2200" dirty="0">
                <a:solidFill>
                  <a:srgbClr val="ED7D31"/>
                </a:solidFill>
              </a:rPr>
              <a:t>  </a:t>
            </a:r>
            <a:r>
              <a:rPr lang="en-US" sz="2200" dirty="0" err="1">
                <a:solidFill>
                  <a:srgbClr val="ED7D31"/>
                </a:solidFill>
              </a:rPr>
              <a:t>wind_speed</a:t>
            </a:r>
            <a:r>
              <a:rPr lang="en-US" sz="2200" dirty="0">
                <a:solidFill>
                  <a:srgbClr val="ED7D31"/>
                </a:solidFill>
              </a:rPr>
              <a:t> DOUBLE,</a:t>
            </a:r>
          </a:p>
          <a:p>
            <a:r>
              <a:rPr lang="en-US" sz="2200" dirty="0">
                <a:solidFill>
                  <a:srgbClr val="ED7D31"/>
                </a:solidFill>
              </a:rPr>
              <a:t>  PRIMARY KEY ((</a:t>
            </a:r>
            <a:r>
              <a:rPr lang="en-US" sz="2200" dirty="0" err="1">
                <a:solidFill>
                  <a:srgbClr val="ED7D31"/>
                </a:solidFill>
              </a:rPr>
              <a:t>month,day</a:t>
            </a:r>
            <a:r>
              <a:rPr lang="en-US" sz="2200" dirty="0">
                <a:solidFill>
                  <a:srgbClr val="ED7D31"/>
                </a:solidFill>
              </a:rPr>
              <a:t>),</a:t>
            </a:r>
            <a:r>
              <a:rPr lang="en-US" sz="2200" dirty="0" err="1">
                <a:solidFill>
                  <a:srgbClr val="ED7D31"/>
                </a:solidFill>
              </a:rPr>
              <a:t>station_id,time</a:t>
            </a:r>
            <a:r>
              <a:rPr lang="en-US" sz="2200" dirty="0">
                <a:solidFill>
                  <a:srgbClr val="ED7D31"/>
                </a:solidFill>
              </a:rPr>
              <a:t>));</a:t>
            </a:r>
          </a:p>
        </p:txBody>
      </p:sp>
    </p:spTree>
    <p:extLst>
      <p:ext uri="{BB962C8B-B14F-4D97-AF65-F5344CB8AC3E}">
        <p14:creationId xmlns:p14="http://schemas.microsoft.com/office/powerpoint/2010/main" val="6670384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94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cqlsh</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610200" y="1143809"/>
            <a:ext cx="7596822" cy="3336170"/>
          </a:xfrm>
          <a:prstGeom prst="rect">
            <a:avLst/>
          </a:prstGeom>
        </p:spPr>
        <p:txBody>
          <a:bodyPr vert="horz" wrap="square" lIns="0" tIns="12065" rIns="0" bIns="0" rtlCol="0">
            <a:spAutoFit/>
          </a:bodyPr>
          <a:lstStyle/>
          <a:p>
            <a:pPr algn="ctr"/>
            <a:r>
              <a:rPr lang="en-US" sz="2400" b="1" dirty="0">
                <a:solidFill>
                  <a:srgbClr val="ED7D31"/>
                </a:solidFill>
              </a:rPr>
              <a:t>Logging into </a:t>
            </a:r>
            <a:r>
              <a:rPr lang="en-US" sz="2400" b="1" dirty="0" err="1">
                <a:solidFill>
                  <a:srgbClr val="ED7D31"/>
                </a:solidFill>
              </a:rPr>
              <a:t>cqlsh</a:t>
            </a:r>
            <a:endParaRPr lang="en-US" sz="2400" b="1" dirty="0">
              <a:solidFill>
                <a:srgbClr val="ED7D31"/>
              </a:solidFill>
            </a:endParaRPr>
          </a:p>
          <a:p>
            <a:pPr algn="ctr"/>
            <a:endParaRPr lang="en-US" sz="2400" b="1" dirty="0">
              <a:solidFill>
                <a:srgbClr val="ED7D31"/>
              </a:solidFill>
            </a:endParaRPr>
          </a:p>
          <a:p>
            <a:pPr marL="342900" indent="-342900">
              <a:buFont typeface="Arial" panose="020B0604020202020204" pitchFamily="34" charset="0"/>
              <a:buChar char="•"/>
            </a:pPr>
            <a:r>
              <a:rPr lang="en-US" sz="2400" dirty="0"/>
              <a:t>You will find </a:t>
            </a:r>
            <a:r>
              <a:rPr lang="en-US" sz="2400" dirty="0" err="1"/>
              <a:t>cqlsh</a:t>
            </a:r>
            <a:r>
              <a:rPr lang="en-US" sz="2400" dirty="0"/>
              <a:t> in the /bin directory of your Cassandra home directory. </a:t>
            </a:r>
          </a:p>
          <a:p>
            <a:pPr marL="342900" indent="-342900">
              <a:buFont typeface="Arial" panose="020B0604020202020204" pitchFamily="34" charset="0"/>
              <a:buChar char="•"/>
            </a:pPr>
            <a:r>
              <a:rPr lang="en-US" sz="2400" dirty="0"/>
              <a:t>You can start it by invoking it with a host IP address to connect to and any flags required by your cluster or session to connect:</a:t>
            </a:r>
          </a:p>
          <a:p>
            <a:pPr marL="342900" indent="-342900">
              <a:buFont typeface="Arial" panose="020B0604020202020204" pitchFamily="34" charset="0"/>
              <a:buChar char="•"/>
            </a:pPr>
            <a:endParaRPr lang="en-US" sz="2400" dirty="0"/>
          </a:p>
          <a:p>
            <a:r>
              <a:rPr lang="en-US" sz="2400" dirty="0" err="1">
                <a:solidFill>
                  <a:srgbClr val="ED7D31"/>
                </a:solidFill>
              </a:rPr>
              <a:t>cqlsh</a:t>
            </a:r>
            <a:r>
              <a:rPr lang="en-US" sz="2400" dirty="0">
                <a:solidFill>
                  <a:srgbClr val="ED7D31"/>
                </a:solidFill>
              </a:rPr>
              <a:t> &lt;</a:t>
            </a:r>
            <a:r>
              <a:rPr lang="en-US" sz="2400" dirty="0" err="1">
                <a:solidFill>
                  <a:srgbClr val="ED7D31"/>
                </a:solidFill>
              </a:rPr>
              <a:t>host_ip</a:t>
            </a:r>
            <a:r>
              <a:rPr lang="en-US" sz="2400" dirty="0">
                <a:solidFill>
                  <a:srgbClr val="ED7D31"/>
                </a:solidFill>
              </a:rPr>
              <a:t>&gt; &lt;port&gt; [flags/options]</a:t>
            </a:r>
          </a:p>
        </p:txBody>
      </p:sp>
    </p:spTree>
    <p:extLst>
      <p:ext uri="{BB962C8B-B14F-4D97-AF65-F5344CB8AC3E}">
        <p14:creationId xmlns:p14="http://schemas.microsoft.com/office/powerpoint/2010/main" val="29189287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95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cqlsh</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928697"/>
            <a:ext cx="7596822" cy="385939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In the interest of getting users on the correct path, we'll show you how to log into a cluster secured with both auth and </a:t>
            </a:r>
            <a:r>
              <a:rPr lang="en-US" sz="2400" dirty="0" err="1"/>
              <a:t>ssl</a:t>
            </a:r>
            <a:r>
              <a:rPr lang="en-US" sz="2400" dirty="0"/>
              <a:t> via </a:t>
            </a:r>
            <a:r>
              <a:rPr lang="en-US" sz="2400" dirty="0" err="1"/>
              <a:t>cqlsh</a:t>
            </a:r>
            <a:r>
              <a:rPr lang="en-US" sz="2400" dirty="0"/>
              <a:t>:</a:t>
            </a:r>
          </a:p>
          <a:p>
            <a:pPr marL="342900" indent="-342900">
              <a:buFont typeface="Arial" panose="020B0604020202020204" pitchFamily="34" charset="0"/>
              <a:buChar char="•"/>
            </a:pPr>
            <a:endParaRPr lang="en-US" sz="2400" dirty="0"/>
          </a:p>
          <a:p>
            <a:r>
              <a:rPr lang="en-US" sz="2200" dirty="0">
                <a:solidFill>
                  <a:srgbClr val="ED7D31"/>
                </a:solidFill>
              </a:rPr>
              <a:t>bin/</a:t>
            </a:r>
            <a:r>
              <a:rPr lang="en-US" sz="2200" dirty="0" err="1">
                <a:solidFill>
                  <a:srgbClr val="ED7D31"/>
                </a:solidFill>
              </a:rPr>
              <a:t>cqlsh</a:t>
            </a:r>
            <a:r>
              <a:rPr lang="en-US" sz="2200" dirty="0">
                <a:solidFill>
                  <a:srgbClr val="ED7D31"/>
                </a:solidFill>
              </a:rPr>
              <a:t> 192.168.0.101 -u </a:t>
            </a:r>
            <a:r>
              <a:rPr lang="en-US" sz="2200" dirty="0" err="1">
                <a:solidFill>
                  <a:srgbClr val="ED7D31"/>
                </a:solidFill>
              </a:rPr>
              <a:t>cassdba</a:t>
            </a:r>
            <a:r>
              <a:rPr lang="en-US" sz="2200" dirty="0">
                <a:solidFill>
                  <a:srgbClr val="ED7D31"/>
                </a:solidFill>
              </a:rPr>
              <a:t> -p </a:t>
            </a:r>
            <a:r>
              <a:rPr lang="en-US" sz="2200" dirty="0" err="1">
                <a:solidFill>
                  <a:srgbClr val="ED7D31"/>
                </a:solidFill>
              </a:rPr>
              <a:t>flynnLives</a:t>
            </a:r>
            <a:r>
              <a:rPr lang="en-US" sz="2200" dirty="0">
                <a:solidFill>
                  <a:srgbClr val="ED7D31"/>
                </a:solidFill>
              </a:rPr>
              <a:t> --</a:t>
            </a:r>
            <a:r>
              <a:rPr lang="en-US" sz="2200" dirty="0" err="1">
                <a:solidFill>
                  <a:srgbClr val="ED7D31"/>
                </a:solidFill>
              </a:rPr>
              <a:t>ssl</a:t>
            </a:r>
            <a:endParaRPr lang="en-US" sz="2200" dirty="0">
              <a:solidFill>
                <a:srgbClr val="ED7D31"/>
              </a:solidFill>
            </a:endParaRPr>
          </a:p>
          <a:p>
            <a:endParaRPr lang="en-US" sz="2200" dirty="0">
              <a:solidFill>
                <a:srgbClr val="ED7D31"/>
              </a:solidFill>
            </a:endParaRPr>
          </a:p>
          <a:p>
            <a:r>
              <a:rPr lang="en-US" sz="2200" dirty="0">
                <a:solidFill>
                  <a:srgbClr val="ED7D31"/>
                </a:solidFill>
              </a:rPr>
              <a:t>Connected to </a:t>
            </a:r>
            <a:r>
              <a:rPr lang="en-US" sz="2200" dirty="0" err="1">
                <a:solidFill>
                  <a:srgbClr val="ED7D31"/>
                </a:solidFill>
              </a:rPr>
              <a:t>PermanentWaves</a:t>
            </a:r>
            <a:r>
              <a:rPr lang="en-US" sz="2200" dirty="0">
                <a:solidFill>
                  <a:srgbClr val="ED7D31"/>
                </a:solidFill>
              </a:rPr>
              <a:t> at 192.168.0.101:9042.</a:t>
            </a:r>
          </a:p>
          <a:p>
            <a:r>
              <a:rPr lang="en-US" sz="2200" dirty="0">
                <a:solidFill>
                  <a:srgbClr val="ED7D31"/>
                </a:solidFill>
              </a:rPr>
              <a:t>[</a:t>
            </a:r>
            <a:r>
              <a:rPr lang="en-US" sz="2200" dirty="0" err="1">
                <a:solidFill>
                  <a:srgbClr val="ED7D31"/>
                </a:solidFill>
              </a:rPr>
              <a:t>cqlsh</a:t>
            </a:r>
            <a:r>
              <a:rPr lang="en-US" sz="2200" dirty="0">
                <a:solidFill>
                  <a:srgbClr val="ED7D31"/>
                </a:solidFill>
              </a:rPr>
              <a:t> 5.0.1 | Cassandra 3.11.2 | CQL spec 3.4.4 | Native protocol v4]</a:t>
            </a:r>
          </a:p>
          <a:p>
            <a:r>
              <a:rPr lang="en-US" sz="2200" dirty="0">
                <a:solidFill>
                  <a:srgbClr val="ED7D31"/>
                </a:solidFill>
              </a:rPr>
              <a:t>Use HELP for help.</a:t>
            </a:r>
          </a:p>
          <a:p>
            <a:r>
              <a:rPr lang="en-US" sz="2200" dirty="0" err="1">
                <a:solidFill>
                  <a:srgbClr val="ED7D31"/>
                </a:solidFill>
              </a:rPr>
              <a:t>cassdba@cqlsh</a:t>
            </a:r>
            <a:r>
              <a:rPr lang="en-US" sz="2200" dirty="0">
                <a:solidFill>
                  <a:srgbClr val="ED7D31"/>
                </a:solidFill>
              </a:rPr>
              <a:t>&gt;</a:t>
            </a:r>
          </a:p>
        </p:txBody>
      </p:sp>
    </p:spTree>
    <p:extLst>
      <p:ext uri="{BB962C8B-B14F-4D97-AF65-F5344CB8AC3E}">
        <p14:creationId xmlns:p14="http://schemas.microsoft.com/office/powerpoint/2010/main" val="3565865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96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cqlsh</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algn="ctr"/>
            <a:r>
              <a:rPr lang="en-US" sz="2400" b="1" dirty="0">
                <a:solidFill>
                  <a:srgbClr val="ED7D31"/>
                </a:solidFill>
              </a:rPr>
              <a:t>Local cluster without security enabled</a:t>
            </a:r>
          </a:p>
          <a:p>
            <a:pPr algn="ctr"/>
            <a:endParaRPr lang="en-US" sz="2400" b="1" dirty="0">
              <a:solidFill>
                <a:srgbClr val="ED7D31"/>
              </a:solidFill>
            </a:endParaRPr>
          </a:p>
          <a:p>
            <a:pPr marL="342900" indent="-342900">
              <a:buFont typeface="Arial" panose="020B0604020202020204" pitchFamily="34" charset="0"/>
              <a:buChar char="•"/>
            </a:pPr>
            <a:r>
              <a:rPr lang="en-US" sz="2400" dirty="0"/>
              <a:t>This is the easiest scenario. It's also the least secure, so you shouldn't get into the habit of setting things up this way (which is what too much of running on your own machine can do):</a:t>
            </a:r>
          </a:p>
          <a:p>
            <a:pPr marL="342900" indent="-342900">
              <a:buFont typeface="Arial" panose="020B0604020202020204" pitchFamily="34" charset="0"/>
              <a:buChar char="•"/>
            </a:pPr>
            <a:endParaRPr lang="en-US" sz="2400" dirty="0"/>
          </a:p>
          <a:p>
            <a:r>
              <a:rPr lang="en-US" sz="2400" dirty="0">
                <a:solidFill>
                  <a:srgbClr val="ED7D31"/>
                </a:solidFill>
              </a:rPr>
              <a:t>bin/</a:t>
            </a:r>
            <a:r>
              <a:rPr lang="en-US" sz="2400" dirty="0" err="1">
                <a:solidFill>
                  <a:srgbClr val="ED7D31"/>
                </a:solidFill>
              </a:rPr>
              <a:t>cqlsh</a:t>
            </a:r>
            <a:endParaRPr lang="en-US" sz="2400" dirty="0">
              <a:solidFill>
                <a:srgbClr val="ED7D31"/>
              </a:solidFill>
            </a:endParaRPr>
          </a:p>
        </p:txBody>
      </p:sp>
      <p:pic>
        <p:nvPicPr>
          <p:cNvPr id="6" name="Picture 5">
            <a:extLst>
              <a:ext uri="{FF2B5EF4-FFF2-40B4-BE49-F238E27FC236}">
                <a16:creationId xmlns:a16="http://schemas.microsoft.com/office/drawing/2014/main" xmlns="" id="{5F4CF02C-5577-4951-87BC-93DEC7A1285D}"/>
              </a:ext>
            </a:extLst>
          </p:cNvPr>
          <p:cNvPicPr>
            <a:picLocks noChangeAspect="1"/>
          </p:cNvPicPr>
          <p:nvPr/>
        </p:nvPicPr>
        <p:blipFill>
          <a:blip r:embed="rId3"/>
          <a:stretch>
            <a:fillRect/>
          </a:stretch>
        </p:blipFill>
        <p:spPr>
          <a:xfrm>
            <a:off x="7063740" y="3002461"/>
            <a:ext cx="1693256" cy="1692631"/>
          </a:xfrm>
          <a:prstGeom prst="rect">
            <a:avLst/>
          </a:prstGeom>
        </p:spPr>
      </p:pic>
    </p:spTree>
    <p:extLst>
      <p:ext uri="{BB962C8B-B14F-4D97-AF65-F5344CB8AC3E}">
        <p14:creationId xmlns:p14="http://schemas.microsoft.com/office/powerpoint/2010/main" val="19859076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97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cqlsh</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210208"/>
            <a:ext cx="7596822" cy="2966838"/>
          </a:xfrm>
          <a:prstGeom prst="rect">
            <a:avLst/>
          </a:prstGeom>
        </p:spPr>
        <p:txBody>
          <a:bodyPr vert="horz" wrap="square" lIns="0" tIns="12065" rIns="0" bIns="0" rtlCol="0">
            <a:spAutoFit/>
          </a:bodyPr>
          <a:lstStyle/>
          <a:p>
            <a:pPr algn="ctr"/>
            <a:r>
              <a:rPr lang="en-US" sz="2400" b="1" dirty="0">
                <a:solidFill>
                  <a:srgbClr val="ED7D31"/>
                </a:solidFill>
              </a:rPr>
              <a:t>Remote cluster with user security enabled</a:t>
            </a:r>
          </a:p>
          <a:p>
            <a:pPr algn="ctr"/>
            <a:endParaRPr lang="en-US" sz="2400" b="1" dirty="0">
              <a:solidFill>
                <a:srgbClr val="ED7D31"/>
              </a:solidFill>
            </a:endParaRPr>
          </a:p>
          <a:p>
            <a:pPr marL="342900" indent="-342900">
              <a:buFont typeface="Arial" panose="020B0604020202020204" pitchFamily="34" charset="0"/>
              <a:buChar char="•"/>
            </a:pPr>
            <a:r>
              <a:rPr lang="en-US" sz="2400" dirty="0"/>
              <a:t>When connecting to a remote cluster that uses authentication and authorization, you should have to provide the IP address of the host, along with a valid username and password:</a:t>
            </a:r>
          </a:p>
          <a:p>
            <a:pPr marL="342900" indent="-342900">
              <a:buFont typeface="Arial" panose="020B0604020202020204" pitchFamily="34" charset="0"/>
              <a:buChar char="•"/>
            </a:pPr>
            <a:endParaRPr lang="en-US" sz="2400" dirty="0"/>
          </a:p>
          <a:p>
            <a:r>
              <a:rPr lang="en-US" sz="2400" dirty="0">
                <a:solidFill>
                  <a:srgbClr val="ED7D31"/>
                </a:solidFill>
              </a:rPr>
              <a:t>bin/</a:t>
            </a:r>
            <a:r>
              <a:rPr lang="en-US" sz="2400" dirty="0" err="1">
                <a:solidFill>
                  <a:srgbClr val="ED7D31"/>
                </a:solidFill>
              </a:rPr>
              <a:t>cqlsh</a:t>
            </a:r>
            <a:r>
              <a:rPr lang="en-US" sz="2400" dirty="0">
                <a:solidFill>
                  <a:srgbClr val="ED7D31"/>
                </a:solidFill>
              </a:rPr>
              <a:t> 192.168.0.101 -u </a:t>
            </a:r>
            <a:r>
              <a:rPr lang="en-US" sz="2400" dirty="0" err="1">
                <a:solidFill>
                  <a:srgbClr val="ED7D31"/>
                </a:solidFill>
              </a:rPr>
              <a:t>cassdba</a:t>
            </a:r>
            <a:r>
              <a:rPr lang="en-US" sz="2400" dirty="0">
                <a:solidFill>
                  <a:srgbClr val="ED7D31"/>
                </a:solidFill>
              </a:rPr>
              <a:t> -p </a:t>
            </a:r>
            <a:r>
              <a:rPr lang="en-US" sz="2400" dirty="0" err="1">
                <a:solidFill>
                  <a:srgbClr val="ED7D31"/>
                </a:solidFill>
              </a:rPr>
              <a:t>flynnLives</a:t>
            </a:r>
            <a:endParaRPr lang="en-US" sz="2400" dirty="0">
              <a:solidFill>
                <a:srgbClr val="ED7D31"/>
              </a:solidFill>
            </a:endParaRPr>
          </a:p>
        </p:txBody>
      </p:sp>
    </p:spTree>
    <p:extLst>
      <p:ext uri="{BB962C8B-B14F-4D97-AF65-F5344CB8AC3E}">
        <p14:creationId xmlns:p14="http://schemas.microsoft.com/office/powerpoint/2010/main" val="36634811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B7FDE21F-F9E4-4E9B-AA2F-3D8FD3229138}"/>
              </a:ext>
            </a:extLst>
          </p:cNvPr>
          <p:cNvPicPr>
            <a:picLocks noChangeAspect="1"/>
          </p:cNvPicPr>
          <p:nvPr/>
        </p:nvPicPr>
        <p:blipFill>
          <a:blip r:embed="rId3"/>
          <a:stretch>
            <a:fillRect/>
          </a:stretch>
        </p:blipFill>
        <p:spPr>
          <a:xfrm>
            <a:off x="6621610" y="1714500"/>
            <a:ext cx="2283976" cy="2283133"/>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98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cqlsh</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928697"/>
            <a:ext cx="7596822" cy="389016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If you have trouble connecting to a remote cluster via </a:t>
            </a:r>
            <a:r>
              <a:rPr lang="en-US" sz="2400" dirty="0" err="1"/>
              <a:t>cqlsh</a:t>
            </a:r>
            <a:r>
              <a:rPr lang="en-US" sz="2400" dirty="0"/>
              <a:t>, try to figure out what it is using as its broadcast address, like this:</a:t>
            </a:r>
          </a:p>
          <a:p>
            <a:r>
              <a:rPr lang="en-US" sz="2000" dirty="0">
                <a:solidFill>
                  <a:srgbClr val="ED7D31"/>
                </a:solidFill>
              </a:rPr>
              <a:t>grep broadcast_ conf/</a:t>
            </a:r>
            <a:r>
              <a:rPr lang="en-US" sz="2000" dirty="0" err="1">
                <a:solidFill>
                  <a:srgbClr val="ED7D31"/>
                </a:solidFill>
              </a:rPr>
              <a:t>cassandra.yaml</a:t>
            </a:r>
            <a:endParaRPr lang="en-US" sz="2000" dirty="0">
              <a:solidFill>
                <a:srgbClr val="ED7D31"/>
              </a:solidFill>
            </a:endParaRPr>
          </a:p>
          <a:p>
            <a:endParaRPr lang="en-US" sz="2000" dirty="0">
              <a:solidFill>
                <a:srgbClr val="ED7D31"/>
              </a:solidFill>
            </a:endParaRPr>
          </a:p>
          <a:p>
            <a:r>
              <a:rPr lang="en-US" sz="2000" dirty="0">
                <a:solidFill>
                  <a:srgbClr val="ED7D31"/>
                </a:solidFill>
              </a:rPr>
              <a:t># </a:t>
            </a:r>
            <a:r>
              <a:rPr lang="en-US" sz="2000" dirty="0" err="1">
                <a:solidFill>
                  <a:srgbClr val="ED7D31"/>
                </a:solidFill>
              </a:rPr>
              <a:t>broadcast_address</a:t>
            </a:r>
            <a:r>
              <a:rPr lang="en-US" sz="2000" dirty="0">
                <a:solidFill>
                  <a:srgbClr val="ED7D31"/>
                </a:solidFill>
              </a:rPr>
              <a:t>: 1.2.3.4</a:t>
            </a:r>
          </a:p>
          <a:p>
            <a:r>
              <a:rPr lang="en-US" sz="2000" dirty="0" err="1">
                <a:solidFill>
                  <a:srgbClr val="ED7D31"/>
                </a:solidFill>
              </a:rPr>
              <a:t>broadcast_address</a:t>
            </a:r>
            <a:r>
              <a:rPr lang="en-US" sz="2000" dirty="0">
                <a:solidFill>
                  <a:srgbClr val="ED7D31"/>
                </a:solidFill>
              </a:rPr>
              <a:t>: 192.168.0.101</a:t>
            </a:r>
          </a:p>
          <a:p>
            <a:r>
              <a:rPr lang="en-US" sz="2000" dirty="0">
                <a:solidFill>
                  <a:srgbClr val="ED7D31"/>
                </a:solidFill>
              </a:rPr>
              <a:t># set </a:t>
            </a:r>
            <a:r>
              <a:rPr lang="en-US" sz="2000" dirty="0" err="1">
                <a:solidFill>
                  <a:srgbClr val="ED7D31"/>
                </a:solidFill>
              </a:rPr>
              <a:t>broadcast_rpc_address</a:t>
            </a:r>
            <a:r>
              <a:rPr lang="en-US" sz="2000" dirty="0">
                <a:solidFill>
                  <a:srgbClr val="ED7D31"/>
                </a:solidFill>
              </a:rPr>
              <a:t> to a value other than 0.0.0.0.</a:t>
            </a:r>
          </a:p>
          <a:p>
            <a:r>
              <a:rPr lang="en-US" sz="2000" dirty="0">
                <a:solidFill>
                  <a:srgbClr val="ED7D31"/>
                </a:solidFill>
              </a:rPr>
              <a:t># </a:t>
            </a:r>
            <a:r>
              <a:rPr lang="en-US" sz="2000" dirty="0" err="1">
                <a:solidFill>
                  <a:srgbClr val="ED7D31"/>
                </a:solidFill>
              </a:rPr>
              <a:t>rpc_address</a:t>
            </a:r>
            <a:r>
              <a:rPr lang="en-US" sz="2000" dirty="0">
                <a:solidFill>
                  <a:srgbClr val="ED7D31"/>
                </a:solidFill>
              </a:rPr>
              <a:t>. If </a:t>
            </a:r>
            <a:r>
              <a:rPr lang="en-US" sz="2000" dirty="0" err="1">
                <a:solidFill>
                  <a:srgbClr val="ED7D31"/>
                </a:solidFill>
              </a:rPr>
              <a:t>rpc_address</a:t>
            </a:r>
            <a:r>
              <a:rPr lang="en-US" sz="2000" dirty="0">
                <a:solidFill>
                  <a:srgbClr val="ED7D31"/>
                </a:solidFill>
              </a:rPr>
              <a:t> is set to 0.0.0.0, </a:t>
            </a:r>
            <a:r>
              <a:rPr lang="en-US" sz="2000" dirty="0" err="1">
                <a:solidFill>
                  <a:srgbClr val="ED7D31"/>
                </a:solidFill>
              </a:rPr>
              <a:t>broadcast_rpc_address</a:t>
            </a:r>
            <a:r>
              <a:rPr lang="en-US" sz="2000" dirty="0">
                <a:solidFill>
                  <a:srgbClr val="ED7D31"/>
                </a:solidFill>
              </a:rPr>
              <a:t> must</a:t>
            </a:r>
          </a:p>
          <a:p>
            <a:r>
              <a:rPr lang="en-US" sz="2000" dirty="0" err="1">
                <a:solidFill>
                  <a:srgbClr val="ED7D31"/>
                </a:solidFill>
              </a:rPr>
              <a:t>broadcast_rpc_address</a:t>
            </a:r>
            <a:r>
              <a:rPr lang="en-US" sz="2000" dirty="0">
                <a:solidFill>
                  <a:srgbClr val="ED7D31"/>
                </a:solidFill>
              </a:rPr>
              <a:t>: 192.168.0.101</a:t>
            </a:r>
          </a:p>
          <a:p>
            <a:r>
              <a:rPr lang="en-US" sz="2000" dirty="0">
                <a:solidFill>
                  <a:srgbClr val="ED7D31"/>
                </a:solidFill>
              </a:rPr>
              <a:t>#    Uses public IPs as </a:t>
            </a:r>
            <a:r>
              <a:rPr lang="en-US" sz="2000" dirty="0" err="1">
                <a:solidFill>
                  <a:srgbClr val="ED7D31"/>
                </a:solidFill>
              </a:rPr>
              <a:t>broadcast_address</a:t>
            </a:r>
            <a:r>
              <a:rPr lang="en-US" sz="2000" dirty="0">
                <a:solidFill>
                  <a:srgbClr val="ED7D31"/>
                </a:solidFill>
              </a:rPr>
              <a:t> to allow cross-region</a:t>
            </a:r>
          </a:p>
        </p:txBody>
      </p:sp>
    </p:spTree>
    <p:extLst>
      <p:ext uri="{BB962C8B-B14F-4D97-AF65-F5344CB8AC3E}">
        <p14:creationId xmlns:p14="http://schemas.microsoft.com/office/powerpoint/2010/main" val="1257269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CA62295F-B9CF-418D-80A2-BE5E4648DB3F}"/>
              </a:ext>
            </a:extLst>
          </p:cNvPr>
          <p:cNvPicPr>
            <a:picLocks noChangeAspect="1"/>
          </p:cNvPicPr>
          <p:nvPr/>
        </p:nvPicPr>
        <p:blipFill>
          <a:blip r:embed="rId3"/>
          <a:stretch>
            <a:fillRect/>
          </a:stretch>
        </p:blipFill>
        <p:spPr>
          <a:xfrm>
            <a:off x="6804320" y="2217420"/>
            <a:ext cx="2124126" cy="2123342"/>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99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600"/>
              <a:t>cqlsh</a:t>
            </a:r>
            <a:endParaRPr lang="en-US" sz="3600" dirty="0"/>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989590"/>
            <a:ext cx="7596822" cy="3705502"/>
          </a:xfrm>
          <a:prstGeom prst="rect">
            <a:avLst/>
          </a:prstGeom>
        </p:spPr>
        <p:txBody>
          <a:bodyPr vert="horz" wrap="square" lIns="0" tIns="12065" rIns="0" bIns="0" rtlCol="0">
            <a:spAutoFit/>
          </a:bodyPr>
          <a:lstStyle/>
          <a:p>
            <a:pPr algn="ctr"/>
            <a:r>
              <a:rPr lang="en-US" sz="2400" b="1" dirty="0">
                <a:solidFill>
                  <a:srgbClr val="ED7D31"/>
                </a:solidFill>
              </a:rPr>
              <a:t>Remote cluster with auth and SSL enabled</a:t>
            </a:r>
          </a:p>
          <a:p>
            <a:pPr marL="342900" indent="-342900">
              <a:buFont typeface="Arial" panose="020B0604020202020204" pitchFamily="34" charset="0"/>
              <a:buChar char="•"/>
            </a:pPr>
            <a:r>
              <a:rPr lang="en-US" sz="2400" dirty="0"/>
              <a:t>A common </a:t>
            </a:r>
            <a:r>
              <a:rPr lang="en-US" sz="2400" dirty="0" err="1"/>
              <a:t>cqlshrc</a:t>
            </a:r>
            <a:r>
              <a:rPr lang="en-US" sz="2400" dirty="0"/>
              <a:t> file used for connecting to a client-to-node SSL enabled cluster may look like this:</a:t>
            </a:r>
            <a:endParaRPr lang="en-US" sz="2400" dirty="0">
              <a:solidFill>
                <a:srgbClr val="ED7D31"/>
              </a:solidFill>
            </a:endParaRPr>
          </a:p>
          <a:p>
            <a:r>
              <a:rPr lang="en-US" sz="2400" dirty="0">
                <a:solidFill>
                  <a:srgbClr val="ED7D31"/>
                </a:solidFill>
              </a:rPr>
              <a:t>cat </a:t>
            </a:r>
            <a:r>
              <a:rPr lang="en-US" sz="2400" dirty="0" err="1">
                <a:solidFill>
                  <a:srgbClr val="ED7D31"/>
                </a:solidFill>
              </a:rPr>
              <a:t>cqlshrc</a:t>
            </a:r>
            <a:endParaRPr lang="en-US" sz="2400" dirty="0">
              <a:solidFill>
                <a:srgbClr val="ED7D31"/>
              </a:solidFill>
            </a:endParaRPr>
          </a:p>
          <a:p>
            <a:r>
              <a:rPr lang="en-US" sz="2400" dirty="0">
                <a:solidFill>
                  <a:srgbClr val="ED7D31"/>
                </a:solidFill>
              </a:rPr>
              <a:t>[connection]</a:t>
            </a:r>
          </a:p>
          <a:p>
            <a:r>
              <a:rPr lang="en-US" sz="2400" dirty="0">
                <a:solidFill>
                  <a:srgbClr val="ED7D31"/>
                </a:solidFill>
              </a:rPr>
              <a:t>factory = </a:t>
            </a:r>
            <a:r>
              <a:rPr lang="en-US" sz="2400" dirty="0" err="1">
                <a:solidFill>
                  <a:srgbClr val="ED7D31"/>
                </a:solidFill>
              </a:rPr>
              <a:t>cqlshlib.ssl.ssl_transport_factory</a:t>
            </a:r>
            <a:endParaRPr lang="en-US" sz="2400" dirty="0">
              <a:solidFill>
                <a:srgbClr val="ED7D31"/>
              </a:solidFill>
            </a:endParaRPr>
          </a:p>
          <a:p>
            <a:r>
              <a:rPr lang="en-US" sz="2400" dirty="0">
                <a:solidFill>
                  <a:srgbClr val="ED7D31"/>
                </a:solidFill>
              </a:rPr>
              <a:t>[</a:t>
            </a:r>
            <a:r>
              <a:rPr lang="en-US" sz="2400" dirty="0" err="1">
                <a:solidFill>
                  <a:srgbClr val="ED7D31"/>
                </a:solidFill>
              </a:rPr>
              <a:t>ssl</a:t>
            </a:r>
            <a:r>
              <a:rPr lang="en-US" sz="2400" dirty="0">
                <a:solidFill>
                  <a:srgbClr val="ED7D31"/>
                </a:solidFill>
              </a:rPr>
              <a:t>]</a:t>
            </a:r>
          </a:p>
          <a:p>
            <a:r>
              <a:rPr lang="en-US" sz="2400" dirty="0" err="1">
                <a:solidFill>
                  <a:srgbClr val="ED7D31"/>
                </a:solidFill>
              </a:rPr>
              <a:t>certfile</a:t>
            </a:r>
            <a:r>
              <a:rPr lang="en-US" sz="2400" dirty="0">
                <a:solidFill>
                  <a:srgbClr val="ED7D31"/>
                </a:solidFill>
              </a:rPr>
              <a:t> = /home/</a:t>
            </a:r>
            <a:r>
              <a:rPr lang="en-US" sz="2400" dirty="0" err="1">
                <a:solidFill>
                  <a:srgbClr val="ED7D31"/>
                </a:solidFill>
              </a:rPr>
              <a:t>aploetz</a:t>
            </a:r>
            <a:r>
              <a:rPr lang="en-US" sz="2400" dirty="0">
                <a:solidFill>
                  <a:srgbClr val="ED7D31"/>
                </a:solidFill>
              </a:rPr>
              <a:t>/.</a:t>
            </a:r>
            <a:r>
              <a:rPr lang="en-US" sz="2400" dirty="0" err="1">
                <a:solidFill>
                  <a:srgbClr val="ED7D31"/>
                </a:solidFill>
              </a:rPr>
              <a:t>cassandra</a:t>
            </a:r>
            <a:r>
              <a:rPr lang="en-US" sz="2400" dirty="0">
                <a:solidFill>
                  <a:srgbClr val="ED7D31"/>
                </a:solidFill>
              </a:rPr>
              <a:t>/</a:t>
            </a:r>
            <a:r>
              <a:rPr lang="en-US" sz="2400" dirty="0" err="1">
                <a:solidFill>
                  <a:srgbClr val="ED7D31"/>
                </a:solidFill>
              </a:rPr>
              <a:t>permanentWaves.pem</a:t>
            </a:r>
            <a:endParaRPr lang="en-US" sz="2400" dirty="0">
              <a:solidFill>
                <a:srgbClr val="ED7D31"/>
              </a:solidFill>
            </a:endParaRPr>
          </a:p>
          <a:p>
            <a:r>
              <a:rPr lang="en-US" sz="2400" dirty="0">
                <a:solidFill>
                  <a:srgbClr val="ED7D31"/>
                </a:solidFill>
              </a:rPr>
              <a:t>validate = false</a:t>
            </a:r>
          </a:p>
        </p:txBody>
      </p:sp>
    </p:spTree>
    <p:extLst>
      <p:ext uri="{BB962C8B-B14F-4D97-AF65-F5344CB8AC3E}">
        <p14:creationId xmlns:p14="http://schemas.microsoft.com/office/powerpoint/2010/main" val="2442998809"/>
      </p:ext>
    </p:extLst>
  </p:cSld>
  <p:clrMapOvr>
    <a:masterClrMapping/>
  </p:clrMapOvr>
</p:sld>
</file>

<file path=ppt/theme/theme1.xml><?xml version="1.0" encoding="utf-8"?>
<a:theme xmlns:a="http://schemas.openxmlformats.org/drawingml/2006/main" name="1_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ersonalizado 1">
      <a:majorFont>
        <a:latin typeface="Times New Roman"/>
        <a:ea typeface=""/>
        <a:cs typeface=""/>
      </a:majorFont>
      <a:minorFont>
        <a:latin typeface="Palatino Linotyp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4.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docProps/app.xml><?xml version="1.0" encoding="utf-8"?>
<Properties xmlns="http://schemas.openxmlformats.org/officeDocument/2006/extended-properties" xmlns:vt="http://schemas.openxmlformats.org/officeDocument/2006/docPropsVTypes">
  <Template>Wisp</Template>
  <TotalTime>24659</TotalTime>
  <Words>48574</Words>
  <Application>Microsoft Office PowerPoint</Application>
  <PresentationFormat>On-screen Show (16:9)</PresentationFormat>
  <Paragraphs>4537</Paragraphs>
  <Slides>401</Slides>
  <Notes>393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401</vt:i4>
      </vt:variant>
    </vt:vector>
  </HeadingPairs>
  <TitlesOfParts>
    <vt:vector size="413" baseType="lpstr">
      <vt:lpstr>Arial</vt:lpstr>
      <vt:lpstr>Calibri</vt:lpstr>
      <vt:lpstr>Calibri Light</vt:lpstr>
      <vt:lpstr>Gill Sans MT Condensed</vt:lpstr>
      <vt:lpstr>Lato</vt:lpstr>
      <vt:lpstr>Montserrat-subs</vt:lpstr>
      <vt:lpstr>Palatino Linotype</vt:lpstr>
      <vt:lpstr>Poppins Bold</vt:lpstr>
      <vt:lpstr>Roboto</vt:lpstr>
      <vt:lpstr>Times New Roman</vt:lpstr>
      <vt:lpstr>1_Tema de Office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Owner</dc:creator>
  <cp:lastModifiedBy>HP</cp:lastModifiedBy>
  <cp:revision>494</cp:revision>
  <dcterms:modified xsi:type="dcterms:W3CDTF">2020-06-29T02:52:00Z</dcterms:modified>
</cp:coreProperties>
</file>